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56" r:id="rId2"/>
    <p:sldId id="309" r:id="rId3"/>
    <p:sldId id="310" r:id="rId4"/>
    <p:sldId id="311" r:id="rId5"/>
    <p:sldId id="312" r:id="rId6"/>
    <p:sldId id="313" r:id="rId7"/>
    <p:sldId id="307" r:id="rId8"/>
    <p:sldId id="314" r:id="rId9"/>
    <p:sldId id="316" r:id="rId10"/>
    <p:sldId id="315" r:id="rId11"/>
    <p:sldId id="317" r:id="rId12"/>
    <p:sldId id="318" r:id="rId13"/>
    <p:sldId id="319" r:id="rId14"/>
    <p:sldId id="320" r:id="rId15"/>
    <p:sldId id="321" r:id="rId16"/>
    <p:sldId id="322" r:id="rId17"/>
    <p:sldId id="323" r:id="rId18"/>
    <p:sldId id="324" r:id="rId19"/>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009900"/>
    <a:srgbClr val="99FFCC"/>
    <a:srgbClr val="FF9900"/>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78351" autoAdjust="0"/>
  </p:normalViewPr>
  <p:slideViewPr>
    <p:cSldViewPr>
      <p:cViewPr varScale="1">
        <p:scale>
          <a:sx n="55" d="100"/>
          <a:sy n="55" d="100"/>
        </p:scale>
        <p:origin x="1624" y="-560"/>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1679482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5</a:t>
            </a:r>
            <a:r>
              <a:rPr lang="zh-CN" altLang="en-US" sz="3600" dirty="0" smtClean="0"/>
              <a:t>：</a:t>
            </a:r>
            <a:r>
              <a:rPr lang="en-US" altLang="zh-CN" sz="3600" dirty="0" smtClean="0"/>
              <a:t>Designing the System</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a:solidFill>
                  <a:srgbClr val="FF0000"/>
                </a:solidFill>
              </a:rPr>
              <a:t>1</a:t>
            </a:r>
            <a:r>
              <a:rPr lang="en-US" altLang="zh-CN" baseline="30000" dirty="0">
                <a:solidFill>
                  <a:srgbClr val="FF0000"/>
                </a:solidFill>
              </a:rPr>
              <a:t>st</a:t>
            </a:r>
            <a:r>
              <a:rPr lang="en-US" altLang="zh-CN" dirty="0" smtClean="0"/>
              <a:t> </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 … </a:t>
            </a:r>
            <a:r>
              <a:rPr lang="en-US" altLang="zh-CN" sz="2800" i="0" dirty="0" smtClean="0">
                <a:solidFill>
                  <a:srgbClr val="000000"/>
                </a:solidFill>
              </a:rPr>
              <a:t>More </a:t>
            </a:r>
            <a:r>
              <a:rPr lang="en-US" altLang="zh-CN" sz="2800" i="0" dirty="0">
                <a:solidFill>
                  <a:srgbClr val="000000"/>
                </a:solidFill>
              </a:rPr>
              <a:t>precisely, a software design (the result) must describe the software architecture — </a:t>
            </a:r>
            <a:r>
              <a:rPr lang="en-US" altLang="zh-CN" sz="2800" i="0" dirty="0">
                <a:solidFill>
                  <a:srgbClr val="7030A0"/>
                </a:solidFill>
                <a:effectLst>
                  <a:outerShdw blurRad="38100" dist="38100" dir="2700000" algn="tl">
                    <a:srgbClr val="000000">
                      <a:alpha val="43137"/>
                    </a:srgbClr>
                  </a:outerShdw>
                </a:effectLst>
              </a:rPr>
              <a:t>that is how software is decomposed and organized into components </a:t>
            </a:r>
            <a:r>
              <a:rPr lang="en-US" altLang="zh-CN" sz="2800" i="0" dirty="0">
                <a:solidFill>
                  <a:srgbClr val="000000"/>
                </a:solidFill>
              </a:rPr>
              <a:t>— and the interfaces between those components. It must also describe the components at a level of detail that enable their construction.</a:t>
            </a:r>
            <a:endParaRPr kumimoji="0" lang="en-US" altLang="zh-CN" sz="2800" b="0" i="0" u="none" strike="noStrike" kern="1200" cap="none" spc="0" normalizeH="0" baseline="0" noProof="0" dirty="0">
              <a:ln>
                <a:noFill/>
              </a:ln>
              <a:solidFill>
                <a:srgbClr val="FFFFFF">
                  <a:lumMod val="85000"/>
                </a:srgbClr>
              </a:solidFill>
              <a:effectLst/>
              <a:uLnTx/>
              <a:uFillTx/>
              <a:latin typeface="Times New Roman"/>
              <a:ea typeface="黑体"/>
            </a:endParaRPr>
          </a:p>
        </p:txBody>
      </p:sp>
      <p:sp>
        <p:nvSpPr>
          <p:cNvPr id="8" name="矩形 7"/>
          <p:cNvSpPr/>
          <p:nvPr/>
        </p:nvSpPr>
        <p:spPr>
          <a:xfrm>
            <a:off x="251520" y="4400525"/>
            <a:ext cx="8640960" cy="16927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zh-CN" altLang="en-US" sz="2600" i="0" dirty="0" smtClean="0">
                <a:solidFill>
                  <a:schemeClr val="tx1"/>
                </a:solidFill>
              </a:rPr>
              <a:t>更</a:t>
            </a:r>
            <a:r>
              <a:rPr lang="zh-CN" altLang="en-US" sz="2600" i="0" dirty="0">
                <a:solidFill>
                  <a:schemeClr val="tx1"/>
                </a:solidFill>
              </a:rPr>
              <a:t>确切地讲，软件设计（的结果）必须描述软件体系结构</a:t>
            </a:r>
            <a:r>
              <a:rPr lang="en-US" altLang="zh-CN" sz="2600" i="0" dirty="0">
                <a:solidFill>
                  <a:schemeClr val="tx1"/>
                </a:solidFill>
              </a:rPr>
              <a:t>— </a:t>
            </a:r>
            <a:r>
              <a:rPr lang="zh-CN" altLang="en-US" sz="2600" i="0" dirty="0">
                <a:solidFill>
                  <a:schemeClr val="tx1"/>
                </a:solidFill>
              </a:rPr>
              <a:t>即软件如何被分解和组织成</a:t>
            </a:r>
            <a:r>
              <a:rPr lang="zh-CN" altLang="en-US" sz="2600" i="0" dirty="0" smtClean="0">
                <a:solidFill>
                  <a:schemeClr val="tx1"/>
                </a:solidFill>
              </a:rPr>
              <a:t>组件 </a:t>
            </a:r>
            <a:r>
              <a:rPr lang="en-US" altLang="zh-CN" sz="2600" i="0" dirty="0" smtClean="0">
                <a:solidFill>
                  <a:schemeClr val="tx1"/>
                </a:solidFill>
              </a:rPr>
              <a:t>—</a:t>
            </a:r>
            <a:r>
              <a:rPr lang="en-US" altLang="zh-CN" sz="2600" i="0" dirty="0">
                <a:solidFill>
                  <a:schemeClr val="tx1"/>
                </a:solidFill>
              </a:rPr>
              <a:t> </a:t>
            </a:r>
            <a:r>
              <a:rPr lang="zh-CN" altLang="en-US" sz="2600" i="0" dirty="0">
                <a:solidFill>
                  <a:schemeClr val="tx1"/>
                </a:solidFill>
              </a:rPr>
              <a:t>以及组件之间的接口。软件设计也必须在使其能够构建的详细级别上描述组件。</a:t>
            </a:r>
          </a:p>
        </p:txBody>
      </p:sp>
      <p:sp>
        <p:nvSpPr>
          <p:cNvPr id="9" name="矩形 8"/>
          <p:cNvSpPr/>
          <p:nvPr/>
        </p:nvSpPr>
        <p:spPr>
          <a:xfrm>
            <a:off x="6399490" y="3501008"/>
            <a:ext cx="2492990"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sz="2000" dirty="0" smtClean="0"/>
              <a:t>插入语，作补充说明</a:t>
            </a:r>
            <a:endParaRPr lang="zh-CN" altLang="en-US" sz="2000" dirty="0"/>
          </a:p>
        </p:txBody>
      </p:sp>
      <p:cxnSp>
        <p:nvCxnSpPr>
          <p:cNvPr id="10" name="直接箭头连接符 9"/>
          <p:cNvCxnSpPr/>
          <p:nvPr/>
        </p:nvCxnSpPr>
        <p:spPr bwMode="auto">
          <a:xfrm>
            <a:off x="6156176" y="1622993"/>
            <a:ext cx="1080120" cy="1878015"/>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499275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Software design plays an important role in developing software: it allows software engineers to produce various models that form a kind of </a:t>
            </a:r>
            <a:r>
              <a:rPr lang="en-US" altLang="zh-CN" sz="2400" b="1" i="0" dirty="0">
                <a:solidFill>
                  <a:srgbClr val="0000FF"/>
                </a:solidFill>
              </a:rPr>
              <a:t>blueprint</a:t>
            </a:r>
            <a:r>
              <a:rPr lang="en-US" altLang="zh-CN" sz="2400" i="0" dirty="0">
                <a:solidFill>
                  <a:srgbClr val="000000"/>
                </a:solidFill>
              </a:rPr>
              <a:t> of the solution to be implemented. We can analyze and evaluate these models to determine </a:t>
            </a:r>
            <a:r>
              <a:rPr lang="en-US" altLang="zh-CN" sz="2400" b="1" i="0" dirty="0">
                <a:solidFill>
                  <a:srgbClr val="0000FF"/>
                </a:solidFill>
              </a:rPr>
              <a:t>whether or not</a:t>
            </a:r>
            <a:r>
              <a:rPr lang="en-US" altLang="zh-CN" sz="2400" i="0" dirty="0">
                <a:solidFill>
                  <a:srgbClr val="000000"/>
                </a:solidFill>
              </a:rPr>
              <a:t> they will allow us to fulfill the various requirements. We can also examine and evaluate various </a:t>
            </a:r>
            <a:r>
              <a:rPr lang="en-US" altLang="zh-CN" sz="2400" b="1" i="0" dirty="0">
                <a:solidFill>
                  <a:srgbClr val="0000FF"/>
                </a:solidFill>
              </a:rPr>
              <a:t>alternative</a:t>
            </a:r>
            <a:r>
              <a:rPr lang="en-US" altLang="zh-CN" sz="2400" i="0" dirty="0">
                <a:solidFill>
                  <a:srgbClr val="000000"/>
                </a:solidFill>
              </a:rPr>
              <a:t> solutions and </a:t>
            </a:r>
            <a:r>
              <a:rPr lang="en-US" altLang="zh-CN" sz="2400" b="1" i="0" dirty="0">
                <a:solidFill>
                  <a:srgbClr val="FF0000"/>
                </a:solidFill>
              </a:rPr>
              <a:t>trade-offs</a:t>
            </a:r>
            <a:r>
              <a:rPr lang="en-US" altLang="zh-CN" sz="2400" i="0" dirty="0">
                <a:solidFill>
                  <a:srgbClr val="000000"/>
                </a:solidFill>
              </a:rPr>
              <a:t>. </a:t>
            </a:r>
            <a:r>
              <a:rPr lang="en-US" altLang="zh-CN" sz="2400" i="0" dirty="0" smtClean="0">
                <a:solidFill>
                  <a:srgbClr val="000000"/>
                </a:solidFill>
              </a:rPr>
              <a:t>… …</a:t>
            </a:r>
            <a:endParaRPr kumimoji="0" lang="en-US" altLang="zh-CN" sz="2400" b="0" i="0" u="none" strike="noStrike" kern="1200" cap="none" spc="0" normalizeH="0" baseline="0" noProof="0" dirty="0">
              <a:ln>
                <a:noFill/>
              </a:ln>
              <a:solidFill>
                <a:srgbClr val="FFFFFF">
                  <a:lumMod val="85000"/>
                </a:srgbClr>
              </a:solidFill>
              <a:effectLst/>
              <a:uLnTx/>
              <a:uFillTx/>
              <a:latin typeface="Times New Roman"/>
              <a:ea typeface="黑体"/>
            </a:endParaRPr>
          </a:p>
        </p:txBody>
      </p:sp>
      <p:sp>
        <p:nvSpPr>
          <p:cNvPr id="11" name="矩形 10"/>
          <p:cNvSpPr/>
          <p:nvPr/>
        </p:nvSpPr>
        <p:spPr>
          <a:xfrm>
            <a:off x="251520" y="3284984"/>
            <a:ext cx="8640960" cy="4308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200" i="0" dirty="0"/>
              <a:t>trade-off  </a:t>
            </a:r>
            <a:r>
              <a:rPr lang="zh-CN" altLang="en-US" sz="2200" i="0" dirty="0"/>
              <a:t>权衡</a:t>
            </a:r>
            <a:r>
              <a:rPr lang="en-US" altLang="zh-CN" sz="2200" i="0" dirty="0"/>
              <a:t>; </a:t>
            </a:r>
            <a:r>
              <a:rPr lang="zh-CN" altLang="en-US" sz="2200" i="0" dirty="0"/>
              <a:t>交易</a:t>
            </a:r>
            <a:r>
              <a:rPr lang="en-US" altLang="zh-CN" sz="2200" i="0" dirty="0"/>
              <a:t>; </a:t>
            </a:r>
            <a:r>
              <a:rPr lang="zh-CN" altLang="en-US" sz="2200" i="0" dirty="0"/>
              <a:t>折中</a:t>
            </a:r>
            <a:endParaRPr lang="en-US" altLang="zh-CN" sz="2200" i="0" dirty="0"/>
          </a:p>
        </p:txBody>
      </p:sp>
      <p:sp>
        <p:nvSpPr>
          <p:cNvPr id="12" name="矩形 11"/>
          <p:cNvSpPr/>
          <p:nvPr/>
        </p:nvSpPr>
        <p:spPr>
          <a:xfrm>
            <a:off x="251520" y="3991123"/>
            <a:ext cx="864096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200" i="0" dirty="0" smtClean="0"/>
              <a:t>1. This </a:t>
            </a:r>
            <a:r>
              <a:rPr lang="en-US" altLang="zh-CN" sz="2200" i="0" dirty="0"/>
              <a:t>white paper described the need for SELT and discussed the </a:t>
            </a:r>
            <a:r>
              <a:rPr lang="en-US" altLang="zh-CN" sz="2200" i="0" dirty="0">
                <a:solidFill>
                  <a:srgbClr val="FF0000"/>
                </a:solidFill>
              </a:rPr>
              <a:t>trade-off</a:t>
            </a:r>
            <a:r>
              <a:rPr lang="en-US" altLang="zh-CN" sz="2200" i="0" dirty="0"/>
              <a:t> between accuracy and implementation complexity. </a:t>
            </a:r>
          </a:p>
          <a:p>
            <a:pPr algn="just"/>
            <a:r>
              <a:rPr lang="zh-CN" altLang="en-US" sz="2200" i="0" dirty="0"/>
              <a:t>本白皮书描述了</a:t>
            </a:r>
            <a:r>
              <a:rPr lang="en-US" altLang="zh-CN" sz="2200" i="0" dirty="0"/>
              <a:t>SELT</a:t>
            </a:r>
            <a:r>
              <a:rPr lang="zh-CN" altLang="en-US" sz="2200" i="0" dirty="0"/>
              <a:t>的需求，讨论了精确度和实施复杂性之间的权衡</a:t>
            </a:r>
            <a:r>
              <a:rPr lang="zh-CN" altLang="en-US" sz="2200" i="0" dirty="0" smtClean="0"/>
              <a:t>。</a:t>
            </a:r>
            <a:endParaRPr lang="en-US" altLang="zh-CN" sz="2200" i="0" dirty="0" smtClean="0"/>
          </a:p>
          <a:p>
            <a:pPr algn="just"/>
            <a:r>
              <a:rPr lang="en-US" altLang="zh-CN" sz="2200" i="0" dirty="0" smtClean="0"/>
              <a:t>2. Using </a:t>
            </a:r>
            <a:r>
              <a:rPr lang="en-US" altLang="zh-CN" sz="2200" i="0" dirty="0"/>
              <a:t>reflection like this represents a </a:t>
            </a:r>
            <a:r>
              <a:rPr lang="en-US" altLang="zh-CN" sz="2200" i="0" dirty="0">
                <a:solidFill>
                  <a:srgbClr val="FF0000"/>
                </a:solidFill>
              </a:rPr>
              <a:t>trade-off</a:t>
            </a:r>
            <a:r>
              <a:rPr lang="en-US" altLang="zh-CN" sz="2200" i="0" dirty="0"/>
              <a:t>: complexity versus conciseness. </a:t>
            </a:r>
          </a:p>
          <a:p>
            <a:pPr algn="just"/>
            <a:r>
              <a:rPr lang="zh-CN" altLang="en-US" sz="2200" i="0" dirty="0"/>
              <a:t>像上面这样使用反射代表了一种权衡：复杂性和简洁性。</a:t>
            </a:r>
            <a:endParaRPr lang="en-US" altLang="zh-CN" sz="2200" i="0" dirty="0" smtClean="0"/>
          </a:p>
        </p:txBody>
      </p:sp>
    </p:spTree>
    <p:extLst>
      <p:ext uri="{BB962C8B-B14F-4D97-AF65-F5344CB8AC3E}">
        <p14:creationId xmlns:p14="http://schemas.microsoft.com/office/powerpoint/2010/main" val="433489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smtClean="0">
                <a:ln>
                  <a:noFill/>
                </a:ln>
                <a:solidFill>
                  <a:srgbClr val="000000"/>
                </a:solidFill>
                <a:effectLst/>
                <a:uLnTx/>
                <a:uFillTx/>
                <a:latin typeface="Times New Roman"/>
                <a:ea typeface="黑体"/>
                <a:cs typeface="+mn-cs"/>
              </a:rPr>
              <a:t>Finally</a:t>
            </a:r>
            <a:r>
              <a:rPr kumimoji="0" lang="en-US" altLang="zh-CN" sz="2800" b="0" i="0" u="none" strike="noStrike" kern="1200" cap="none" spc="0" normalizeH="0" baseline="0" noProof="0" dirty="0">
                <a:ln>
                  <a:noFill/>
                </a:ln>
                <a:solidFill>
                  <a:srgbClr val="000000"/>
                </a:solidFill>
                <a:effectLst/>
                <a:uLnTx/>
                <a:uFillTx/>
                <a:latin typeface="Times New Roman"/>
                <a:ea typeface="黑体"/>
                <a:cs typeface="+mn-cs"/>
              </a:rPr>
              <a:t>, we can use the resulting models to plan the subsequent development activities, </a:t>
            </a:r>
            <a:r>
              <a:rPr kumimoji="0" lang="en-US" altLang="zh-CN" sz="2800" b="1" i="0" u="none" strike="noStrike" kern="1200" cap="none" spc="0" normalizeH="0" baseline="0" noProof="0" dirty="0">
                <a:ln>
                  <a:noFill/>
                </a:ln>
                <a:solidFill>
                  <a:srgbClr val="FF0000"/>
                </a:solidFill>
                <a:effectLst/>
                <a:uLnTx/>
                <a:uFillTx/>
                <a:latin typeface="Times New Roman"/>
                <a:ea typeface="黑体"/>
                <a:cs typeface="+mn-cs"/>
              </a:rPr>
              <a:t>in addition to</a:t>
            </a:r>
            <a:r>
              <a:rPr kumimoji="0" lang="en-US" altLang="zh-CN" sz="2800" b="1" i="0" u="none" strike="noStrike" kern="1200" cap="none" spc="0" normalizeH="0" baseline="0" noProof="0" dirty="0">
                <a:ln>
                  <a:noFill/>
                </a:ln>
                <a:solidFill>
                  <a:srgbClr val="0000FF"/>
                </a:solidFill>
                <a:effectLst/>
                <a:uLnTx/>
                <a:uFillTx/>
                <a:latin typeface="Times New Roman"/>
                <a:ea typeface="黑体"/>
                <a:cs typeface="+mn-cs"/>
              </a:rPr>
              <a:t> </a:t>
            </a:r>
            <a:r>
              <a:rPr kumimoji="0" lang="en-US" altLang="zh-CN" sz="2800" b="0" i="0" u="none" strike="noStrike" kern="1200" cap="none" spc="0" normalizeH="0" baseline="0" noProof="0" dirty="0">
                <a:ln>
                  <a:noFill/>
                </a:ln>
                <a:solidFill>
                  <a:srgbClr val="000000"/>
                </a:solidFill>
                <a:effectLst/>
                <a:uLnTx/>
                <a:uFillTx/>
                <a:latin typeface="Times New Roman"/>
                <a:ea typeface="黑体"/>
                <a:cs typeface="+mn-cs"/>
              </a:rPr>
              <a:t>using them as input and the starting point of construction and testing.</a:t>
            </a:r>
            <a:endParaRPr kumimoji="0" lang="en-US" altLang="zh-CN" sz="2800" b="0" i="0" u="none" strike="noStrike" kern="1200" cap="none" spc="0" normalizeH="0" baseline="0" noProof="0" dirty="0">
              <a:ln>
                <a:noFill/>
              </a:ln>
              <a:solidFill>
                <a:srgbClr val="FFFFFF">
                  <a:lumMod val="85000"/>
                </a:srgbClr>
              </a:solidFill>
              <a:effectLst/>
              <a:uLnTx/>
              <a:uFillTx/>
              <a:latin typeface="Times New Roman"/>
              <a:ea typeface="黑体"/>
              <a:cs typeface="+mn-cs"/>
            </a:endParaRPr>
          </a:p>
        </p:txBody>
      </p:sp>
      <p:sp>
        <p:nvSpPr>
          <p:cNvPr id="7" name="矩形 6"/>
          <p:cNvSpPr/>
          <p:nvPr/>
        </p:nvSpPr>
        <p:spPr>
          <a:xfrm>
            <a:off x="251520" y="3622372"/>
            <a:ext cx="8640960"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smtClean="0">
                <a:solidFill>
                  <a:schemeClr val="tx1"/>
                </a:solidFill>
              </a:rPr>
              <a:t>1. </a:t>
            </a:r>
            <a:r>
              <a:rPr lang="en-US" altLang="zh-CN" sz="2400" i="0" dirty="0" smtClean="0">
                <a:solidFill>
                  <a:srgbClr val="FF0000"/>
                </a:solidFill>
              </a:rPr>
              <a:t>In </a:t>
            </a:r>
            <a:r>
              <a:rPr lang="en-US" altLang="zh-CN" sz="2400" i="0" dirty="0">
                <a:solidFill>
                  <a:srgbClr val="FF0000"/>
                </a:solidFill>
              </a:rPr>
              <a:t>addition to </a:t>
            </a:r>
            <a:r>
              <a:rPr lang="en-US" altLang="zh-CN" sz="2400" i="0" dirty="0"/>
              <a:t>the 81 positive comments, 26 students had neutral, mixed, negative or off topic views. </a:t>
            </a:r>
          </a:p>
          <a:p>
            <a:pPr algn="just"/>
            <a:r>
              <a:rPr lang="zh-CN" altLang="en-US" sz="2400" i="0" dirty="0"/>
              <a:t>除了</a:t>
            </a:r>
            <a:r>
              <a:rPr lang="en-US" altLang="zh-CN" sz="2400" i="0" dirty="0"/>
              <a:t>81</a:t>
            </a:r>
            <a:r>
              <a:rPr lang="zh-CN" altLang="en-US" sz="2400" i="0" dirty="0"/>
              <a:t>条正面评价之外，有</a:t>
            </a:r>
            <a:r>
              <a:rPr lang="en-US" altLang="zh-CN" sz="2400" i="0" dirty="0"/>
              <a:t>26</a:t>
            </a:r>
            <a:r>
              <a:rPr lang="zh-CN" altLang="en-US" sz="2400" i="0" dirty="0"/>
              <a:t>位学生的观点或中立，或褒贬参半，或负面，甚或跑了题</a:t>
            </a:r>
            <a:r>
              <a:rPr lang="zh-CN" altLang="en-US" sz="2400" i="0" dirty="0" smtClean="0"/>
              <a:t>。</a:t>
            </a:r>
            <a:endParaRPr lang="en-US" altLang="zh-CN" sz="2400" i="0" dirty="0" smtClean="0"/>
          </a:p>
          <a:p>
            <a:pPr algn="just"/>
            <a:endParaRPr lang="en-US" altLang="zh-CN" sz="2400" i="0" dirty="0" smtClean="0"/>
          </a:p>
          <a:p>
            <a:pPr algn="just"/>
            <a:r>
              <a:rPr lang="en-US" altLang="zh-CN" sz="2400" i="0" dirty="0" smtClean="0">
                <a:solidFill>
                  <a:schemeClr val="tx1"/>
                </a:solidFill>
              </a:rPr>
              <a:t>2. </a:t>
            </a:r>
            <a:r>
              <a:rPr lang="en-US" altLang="zh-CN" sz="2400" i="0" dirty="0" smtClean="0">
                <a:solidFill>
                  <a:srgbClr val="FF0000"/>
                </a:solidFill>
              </a:rPr>
              <a:t>In addition </a:t>
            </a:r>
            <a:r>
              <a:rPr lang="en-US" altLang="zh-CN" sz="2400" i="0" dirty="0">
                <a:solidFill>
                  <a:srgbClr val="FF0000"/>
                </a:solidFill>
              </a:rPr>
              <a:t>to </a:t>
            </a:r>
            <a:r>
              <a:rPr lang="en-US" altLang="zh-CN" sz="2400" i="0" dirty="0"/>
              <a:t>the software and hardware test artifacts and resources, the testing team has to be managed. </a:t>
            </a:r>
          </a:p>
          <a:p>
            <a:pPr algn="just"/>
            <a:r>
              <a:rPr lang="zh-CN" altLang="en-US" sz="2400" i="0" dirty="0"/>
              <a:t>除了软件和硬件测试工件和资源以外，必须管理测试团队。</a:t>
            </a:r>
            <a:endParaRPr lang="en-US" altLang="zh-CN" sz="2400" i="0" dirty="0" smtClean="0"/>
          </a:p>
        </p:txBody>
      </p:sp>
      <p:sp>
        <p:nvSpPr>
          <p:cNvPr id="8" name="矩形 7"/>
          <p:cNvSpPr/>
          <p:nvPr/>
        </p:nvSpPr>
        <p:spPr>
          <a:xfrm>
            <a:off x="251520" y="2684144"/>
            <a:ext cx="2088232"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in addition to</a:t>
            </a:r>
          </a:p>
          <a:p>
            <a:r>
              <a:rPr lang="zh-CN" altLang="en-US" sz="2400" i="0" dirty="0" smtClean="0"/>
              <a:t>除</a:t>
            </a:r>
            <a:r>
              <a:rPr lang="en-US" altLang="zh-CN" sz="2400" i="0" dirty="0"/>
              <a:t>…</a:t>
            </a:r>
            <a:r>
              <a:rPr lang="zh-CN" altLang="en-US" sz="2400" i="0" dirty="0"/>
              <a:t>之外</a:t>
            </a:r>
            <a:endParaRPr lang="en-US" altLang="zh-CN" sz="2400" i="0" dirty="0" smtClean="0"/>
          </a:p>
        </p:txBody>
      </p:sp>
      <p:sp>
        <p:nvSpPr>
          <p:cNvPr id="2" name="矩形 1"/>
          <p:cNvSpPr/>
          <p:nvPr/>
        </p:nvSpPr>
        <p:spPr>
          <a:xfrm>
            <a:off x="6012160" y="2690917"/>
            <a:ext cx="2880321"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400" dirty="0"/>
              <a:t>apart </a:t>
            </a:r>
            <a:r>
              <a:rPr lang="en-US" altLang="zh-CN" sz="2400" dirty="0" smtClean="0"/>
              <a:t>from/aside from</a:t>
            </a:r>
          </a:p>
          <a:p>
            <a:r>
              <a:rPr lang="en-US" altLang="zh-CN" sz="2400" dirty="0" smtClean="0"/>
              <a:t>except for/other than</a:t>
            </a:r>
            <a:endParaRPr lang="zh-CN" altLang="en-US" sz="2400" dirty="0"/>
          </a:p>
        </p:txBody>
      </p:sp>
    </p:spTree>
    <p:extLst>
      <p:ext uri="{BB962C8B-B14F-4D97-AF65-F5344CB8AC3E}">
        <p14:creationId xmlns:p14="http://schemas.microsoft.com/office/powerpoint/2010/main" val="37020953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In a standard listing of software life cycle processes such as IEEE/EIA 12207 Software Life Cycle Processes [IEEE 12207.0-96], software design </a:t>
            </a:r>
            <a:r>
              <a:rPr lang="en-US" altLang="zh-CN" sz="2400" i="0" dirty="0">
                <a:solidFill>
                  <a:srgbClr val="0000FF"/>
                </a:solidFill>
              </a:rPr>
              <a:t>consists of</a:t>
            </a:r>
            <a:r>
              <a:rPr lang="en-US" altLang="zh-CN" sz="2400" i="0" dirty="0">
                <a:solidFill>
                  <a:srgbClr val="000000"/>
                </a:solidFill>
              </a:rPr>
              <a:t> two activities that fit between software requirements analysis and software construction:</a:t>
            </a:r>
          </a:p>
          <a:p>
            <a:pPr marL="342900" lvl="0" indent="-342900" algn="just">
              <a:buFont typeface="Arial" panose="020B0604020202020204" pitchFamily="34" charset="0"/>
              <a:buChar char="•"/>
              <a:defRPr/>
            </a:pPr>
            <a:r>
              <a:rPr lang="en-US" altLang="zh-CN" sz="2400" b="1" i="0" dirty="0" smtClean="0">
                <a:solidFill>
                  <a:srgbClr val="FF0000"/>
                </a:solidFill>
              </a:rPr>
              <a:t>Software </a:t>
            </a:r>
            <a:r>
              <a:rPr lang="en-US" altLang="zh-CN" sz="2400" b="1" i="0" dirty="0">
                <a:solidFill>
                  <a:srgbClr val="FF0000"/>
                </a:solidFill>
              </a:rPr>
              <a:t>architectural design </a:t>
            </a:r>
            <a:r>
              <a:rPr lang="en-US" altLang="zh-CN" sz="2400" i="0" dirty="0">
                <a:solidFill>
                  <a:srgbClr val="000000"/>
                </a:solidFill>
              </a:rPr>
              <a:t>(sometimes called top level design): describing software's top-level structure and organization and identifying the various components</a:t>
            </a:r>
          </a:p>
          <a:p>
            <a:pPr marL="342900" lvl="0" indent="-342900" algn="just">
              <a:buFont typeface="Arial" panose="020B0604020202020204" pitchFamily="34" charset="0"/>
              <a:buChar char="•"/>
              <a:defRPr/>
            </a:pPr>
            <a:r>
              <a:rPr lang="en-US" altLang="zh-CN" sz="2400" b="1" i="0" dirty="0" smtClean="0">
                <a:solidFill>
                  <a:srgbClr val="FF0000"/>
                </a:solidFill>
              </a:rPr>
              <a:t>Software </a:t>
            </a:r>
            <a:r>
              <a:rPr lang="en-US" altLang="zh-CN" sz="2400" b="1" i="0" dirty="0">
                <a:solidFill>
                  <a:srgbClr val="FF0000"/>
                </a:solidFill>
              </a:rPr>
              <a:t>detailed design</a:t>
            </a:r>
            <a:r>
              <a:rPr lang="en-US" altLang="zh-CN" sz="2400" i="0" dirty="0">
                <a:solidFill>
                  <a:srgbClr val="000000"/>
                </a:solidFill>
              </a:rPr>
              <a:t>: describing each component sufficiently to allow for its construction.</a:t>
            </a:r>
          </a:p>
        </p:txBody>
      </p:sp>
      <p:sp>
        <p:nvSpPr>
          <p:cNvPr id="7" name="矩形 6"/>
          <p:cNvSpPr/>
          <p:nvPr/>
        </p:nvSpPr>
        <p:spPr>
          <a:xfrm>
            <a:off x="261980" y="4451623"/>
            <a:ext cx="863050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software architectural design</a:t>
            </a:r>
          </a:p>
          <a:p>
            <a:pPr lvl="0" algn="just"/>
            <a:r>
              <a:rPr lang="zh-CN" altLang="en-US" sz="2400" i="0" dirty="0">
                <a:solidFill>
                  <a:srgbClr val="000000"/>
                </a:solidFill>
              </a:rPr>
              <a:t>软件</a:t>
            </a:r>
            <a:r>
              <a:rPr lang="zh-CN" altLang="en-US" sz="2400" i="0" dirty="0" smtClean="0">
                <a:solidFill>
                  <a:srgbClr val="000000"/>
                </a:solidFill>
              </a:rPr>
              <a:t>概要设计</a:t>
            </a:r>
            <a:endParaRPr lang="en-US" altLang="zh-CN" sz="2400" i="0" dirty="0" smtClean="0">
              <a:solidFill>
                <a:srgbClr val="000000"/>
              </a:solidFill>
            </a:endParaRPr>
          </a:p>
          <a:p>
            <a:pPr lvl="0" algn="just"/>
            <a:endParaRPr lang="zh-CN" altLang="en-US" sz="2400" i="0" dirty="0">
              <a:solidFill>
                <a:srgbClr val="000000"/>
              </a:solidFill>
            </a:endParaRPr>
          </a:p>
          <a:p>
            <a:pPr lvl="0" algn="just"/>
            <a:r>
              <a:rPr lang="en-US" altLang="zh-CN" sz="2400" i="0" dirty="0">
                <a:solidFill>
                  <a:srgbClr val="000000"/>
                </a:solidFill>
              </a:rPr>
              <a:t>software detailed design</a:t>
            </a:r>
          </a:p>
          <a:p>
            <a:pPr lvl="0" algn="just"/>
            <a:r>
              <a:rPr lang="zh-CN" altLang="en-US" sz="2400" i="0" dirty="0">
                <a:solidFill>
                  <a:srgbClr val="000000"/>
                </a:solidFill>
              </a:rPr>
              <a:t>软件详细设计</a:t>
            </a:r>
          </a:p>
        </p:txBody>
      </p:sp>
    </p:spTree>
    <p:extLst>
      <p:ext uri="{BB962C8B-B14F-4D97-AF65-F5344CB8AC3E}">
        <p14:creationId xmlns:p14="http://schemas.microsoft.com/office/powerpoint/2010/main" val="31859257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800" i="0" dirty="0">
                <a:solidFill>
                  <a:srgbClr val="000000"/>
                </a:solidFill>
              </a:rPr>
              <a:t>General Strategies</a:t>
            </a:r>
          </a:p>
          <a:p>
            <a:pPr lvl="0" algn="just">
              <a:defRPr/>
            </a:pPr>
            <a:r>
              <a:rPr lang="en-US" altLang="zh-CN" sz="2800" i="0" dirty="0">
                <a:solidFill>
                  <a:srgbClr val="000000"/>
                </a:solidFill>
              </a:rPr>
              <a:t>Some </a:t>
            </a:r>
            <a:r>
              <a:rPr lang="en-US" altLang="zh-CN" sz="2800" i="0" dirty="0">
                <a:solidFill>
                  <a:srgbClr val="0000FF"/>
                </a:solidFill>
              </a:rPr>
              <a:t>often-cited</a:t>
            </a:r>
            <a:r>
              <a:rPr lang="en-US" altLang="zh-CN" sz="2800" i="0" dirty="0">
                <a:solidFill>
                  <a:srgbClr val="000000"/>
                </a:solidFill>
              </a:rPr>
              <a:t> examples of general strategies useful in the design process are </a:t>
            </a:r>
            <a:r>
              <a:rPr lang="en-US" altLang="zh-CN" sz="2800" b="1" i="0" dirty="0">
                <a:solidFill>
                  <a:srgbClr val="FF0000"/>
                </a:solidFill>
              </a:rPr>
              <a:t>divide-and-conquer</a:t>
            </a:r>
            <a:r>
              <a:rPr lang="en-US" altLang="zh-CN" sz="2800" i="0" dirty="0">
                <a:solidFill>
                  <a:srgbClr val="000000"/>
                </a:solidFill>
              </a:rPr>
              <a:t> and </a:t>
            </a:r>
            <a:r>
              <a:rPr lang="en-US" altLang="zh-CN" sz="2800" b="1" i="0" dirty="0">
                <a:solidFill>
                  <a:srgbClr val="FF0000"/>
                </a:solidFill>
              </a:rPr>
              <a:t>stepwise refinement</a:t>
            </a:r>
            <a:r>
              <a:rPr lang="en-US" altLang="zh-CN" sz="2800" i="0" dirty="0">
                <a:solidFill>
                  <a:srgbClr val="000000"/>
                </a:solidFill>
              </a:rPr>
              <a:t>, top-down vs. bottom-up strategies, data abstraction and information hiding, use of </a:t>
            </a:r>
            <a:r>
              <a:rPr lang="en-US" altLang="zh-CN" sz="2800" i="0" dirty="0">
                <a:solidFill>
                  <a:srgbClr val="0000FF"/>
                </a:solidFill>
              </a:rPr>
              <a:t>heuristics</a:t>
            </a:r>
            <a:r>
              <a:rPr lang="en-US" altLang="zh-CN" sz="2800" i="0" dirty="0">
                <a:solidFill>
                  <a:srgbClr val="000000"/>
                </a:solidFill>
              </a:rPr>
              <a:t>, use of patterns and pattern languages, use of an iterative and incremental approach.</a:t>
            </a:r>
          </a:p>
        </p:txBody>
      </p:sp>
      <p:sp>
        <p:nvSpPr>
          <p:cNvPr id="7" name="矩形 6"/>
          <p:cNvSpPr/>
          <p:nvPr/>
        </p:nvSpPr>
        <p:spPr>
          <a:xfrm>
            <a:off x="261980" y="4005064"/>
            <a:ext cx="5174116"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smtClean="0">
                <a:solidFill>
                  <a:srgbClr val="000000"/>
                </a:solidFill>
              </a:rPr>
              <a:t>divide-and-conquer </a:t>
            </a:r>
            <a:r>
              <a:rPr lang="zh-CN" altLang="en-US" sz="2400" i="0" dirty="0" smtClean="0">
                <a:solidFill>
                  <a:srgbClr val="000000"/>
                </a:solidFill>
              </a:rPr>
              <a:t>分而治之</a:t>
            </a:r>
            <a:endParaRPr lang="en-US" altLang="zh-CN" sz="2400" i="0" dirty="0" smtClean="0">
              <a:solidFill>
                <a:srgbClr val="000000"/>
              </a:solidFill>
            </a:endParaRPr>
          </a:p>
          <a:p>
            <a:pPr lvl="0" algn="just"/>
            <a:r>
              <a:rPr lang="en-US" altLang="zh-CN" sz="2400" i="0" dirty="0" smtClean="0">
                <a:solidFill>
                  <a:srgbClr val="000000"/>
                </a:solidFill>
              </a:rPr>
              <a:t>stepwise refinement </a:t>
            </a:r>
            <a:r>
              <a:rPr lang="zh-CN" altLang="en-US" sz="2400" i="0" dirty="0" smtClean="0">
                <a:solidFill>
                  <a:srgbClr val="000000"/>
                </a:solidFill>
              </a:rPr>
              <a:t>逐步求精（</a:t>
            </a:r>
            <a:r>
              <a:rPr lang="zh-CN" altLang="en-US" sz="2400" i="0" dirty="0">
                <a:solidFill>
                  <a:srgbClr val="000000"/>
                </a:solidFill>
              </a:rPr>
              <a:t>完善</a:t>
            </a:r>
            <a:r>
              <a:rPr lang="zh-CN" altLang="en-US" sz="2400" i="0" dirty="0" smtClean="0">
                <a:solidFill>
                  <a:srgbClr val="000000"/>
                </a:solidFill>
              </a:rPr>
              <a:t>）</a:t>
            </a:r>
            <a:endParaRPr lang="zh-CN" altLang="en-US" sz="2400" i="0" dirty="0">
              <a:solidFill>
                <a:srgbClr val="000000"/>
              </a:solidFill>
            </a:endParaRPr>
          </a:p>
        </p:txBody>
      </p:sp>
      <p:sp>
        <p:nvSpPr>
          <p:cNvPr id="6" name="矩形 5"/>
          <p:cNvSpPr/>
          <p:nvPr/>
        </p:nvSpPr>
        <p:spPr>
          <a:xfrm>
            <a:off x="251520" y="5013176"/>
            <a:ext cx="864096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a:t>Web services can be created using two approaches: </a:t>
            </a:r>
            <a:r>
              <a:rPr lang="en-US" altLang="zh-CN" sz="2400" i="0" dirty="0">
                <a:solidFill>
                  <a:srgbClr val="FF0000"/>
                </a:solidFill>
              </a:rPr>
              <a:t>top-down</a:t>
            </a:r>
            <a:r>
              <a:rPr lang="en-US" altLang="zh-CN" sz="2400" i="0" dirty="0"/>
              <a:t> development and </a:t>
            </a:r>
            <a:r>
              <a:rPr lang="en-US" altLang="zh-CN" sz="2400" i="0" dirty="0">
                <a:solidFill>
                  <a:srgbClr val="FF0000"/>
                </a:solidFill>
              </a:rPr>
              <a:t>bottom-up</a:t>
            </a:r>
            <a:r>
              <a:rPr lang="en-US" altLang="zh-CN" sz="2400" i="0" dirty="0"/>
              <a:t> development. </a:t>
            </a:r>
          </a:p>
          <a:p>
            <a:pPr algn="just"/>
            <a:r>
              <a:rPr lang="en-US" altLang="zh-CN" sz="2400" i="0" dirty="0"/>
              <a:t>Web</a:t>
            </a:r>
            <a:r>
              <a:rPr lang="zh-CN" altLang="en-US" sz="2400" i="0" dirty="0"/>
              <a:t>服务可以通过两种方法来生成：自顶向下的开发和自底向上的开发。</a:t>
            </a:r>
            <a:endParaRPr lang="en-US" altLang="zh-CN" sz="2400" i="0" dirty="0" smtClean="0"/>
          </a:p>
        </p:txBody>
      </p:sp>
      <p:sp>
        <p:nvSpPr>
          <p:cNvPr id="8" name="矩形 7"/>
          <p:cNvSpPr/>
          <p:nvPr/>
        </p:nvSpPr>
        <p:spPr>
          <a:xfrm>
            <a:off x="5808515" y="4005064"/>
            <a:ext cx="30592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top-down </a:t>
            </a:r>
            <a:r>
              <a:rPr lang="zh-CN" altLang="en-US" sz="2400" i="0" dirty="0" smtClean="0"/>
              <a:t>自上而下</a:t>
            </a:r>
            <a:endParaRPr lang="en-US" altLang="zh-CN" sz="2400" i="0" dirty="0" smtClean="0"/>
          </a:p>
          <a:p>
            <a:r>
              <a:rPr lang="en-US" altLang="zh-CN" sz="2400" i="0" dirty="0" smtClean="0"/>
              <a:t>bottom-up </a:t>
            </a:r>
            <a:r>
              <a:rPr lang="zh-CN" altLang="en-US" sz="2400" i="0" dirty="0" smtClean="0"/>
              <a:t>自底向上</a:t>
            </a:r>
            <a:endParaRPr lang="en-US" altLang="zh-CN" sz="2400" i="0" dirty="0" smtClean="0"/>
          </a:p>
        </p:txBody>
      </p:sp>
    </p:spTree>
    <p:extLst>
      <p:ext uri="{BB962C8B-B14F-4D97-AF65-F5344CB8AC3E}">
        <p14:creationId xmlns:p14="http://schemas.microsoft.com/office/powerpoint/2010/main" val="318248036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Function-Oriented </a:t>
            </a:r>
            <a:r>
              <a:rPr lang="en-US" altLang="zh-CN" sz="1600" i="0" dirty="0">
                <a:solidFill>
                  <a:srgbClr val="0000FF"/>
                </a:solidFill>
              </a:rPr>
              <a:t>[ˈ</a:t>
            </a:r>
            <a:r>
              <a:rPr lang="en-US" altLang="zh-CN" sz="1600" i="0" dirty="0" err="1">
                <a:solidFill>
                  <a:srgbClr val="0000FF"/>
                </a:solidFill>
              </a:rPr>
              <a:t>ɔːrientɪd</a:t>
            </a:r>
            <a:r>
              <a:rPr lang="en-US" altLang="zh-CN" sz="1600" i="0" dirty="0">
                <a:solidFill>
                  <a:srgbClr val="0000FF"/>
                </a:solidFill>
              </a:rPr>
              <a:t>] </a:t>
            </a:r>
            <a:r>
              <a:rPr lang="en-US" altLang="zh-CN" sz="2400" i="0" dirty="0">
                <a:solidFill>
                  <a:srgbClr val="000000"/>
                </a:solidFill>
              </a:rPr>
              <a:t>(Structured) Design</a:t>
            </a:r>
          </a:p>
          <a:p>
            <a:pPr lvl="0" algn="just">
              <a:defRPr/>
            </a:pPr>
            <a:r>
              <a:rPr lang="en-US" altLang="zh-CN" sz="2400" i="0" dirty="0">
                <a:solidFill>
                  <a:srgbClr val="000000"/>
                </a:solidFill>
              </a:rPr>
              <a:t>This is one of the classical methods of software design, where decomposition </a:t>
            </a:r>
            <a:r>
              <a:rPr lang="en-US" altLang="zh-CN" sz="2400" i="0" dirty="0">
                <a:solidFill>
                  <a:srgbClr val="0000FF"/>
                </a:solidFill>
              </a:rPr>
              <a:t>centers on </a:t>
            </a:r>
            <a:r>
              <a:rPr lang="en-US" altLang="zh-CN" sz="2400" i="0" dirty="0">
                <a:solidFill>
                  <a:srgbClr val="000000"/>
                </a:solidFill>
              </a:rPr>
              <a:t>identifying the major software functions and then </a:t>
            </a:r>
            <a:r>
              <a:rPr lang="en-US" altLang="zh-CN" sz="2400" i="0" dirty="0" smtClean="0">
                <a:solidFill>
                  <a:srgbClr val="000000"/>
                </a:solidFill>
              </a:rPr>
              <a:t>elaborating </a:t>
            </a:r>
            <a:r>
              <a:rPr lang="en-US" altLang="zh-CN" sz="1600" i="0" dirty="0" smtClean="0">
                <a:solidFill>
                  <a:srgbClr val="0000FF"/>
                </a:solidFill>
              </a:rPr>
              <a:t>[</a:t>
            </a:r>
            <a:r>
              <a:rPr lang="en-US" altLang="zh-CN" sz="1600" i="0" dirty="0" err="1">
                <a:solidFill>
                  <a:srgbClr val="0000FF"/>
                </a:solidFill>
              </a:rPr>
              <a:t>ɪˈ</a:t>
            </a:r>
            <a:r>
              <a:rPr lang="en-US" altLang="zh-CN" sz="1600" i="0" dirty="0" err="1" smtClean="0">
                <a:solidFill>
                  <a:srgbClr val="0000FF"/>
                </a:solidFill>
              </a:rPr>
              <a:t>læbərət</a:t>
            </a:r>
            <a:r>
              <a:rPr lang="en-US" altLang="zh-CN" sz="1600" i="0" dirty="0" smtClean="0">
                <a:solidFill>
                  <a:srgbClr val="0000FF"/>
                </a:solidFill>
              </a:rPr>
              <a:t>] </a:t>
            </a:r>
            <a:r>
              <a:rPr lang="en-US" altLang="zh-CN" sz="2400" i="0" dirty="0" smtClean="0">
                <a:solidFill>
                  <a:srgbClr val="000000"/>
                </a:solidFill>
              </a:rPr>
              <a:t>and </a:t>
            </a:r>
            <a:r>
              <a:rPr lang="en-US" altLang="zh-CN" sz="2400" i="0" dirty="0">
                <a:solidFill>
                  <a:srgbClr val="000000"/>
                </a:solidFill>
              </a:rPr>
              <a:t>refining them in a top-down manner. Structured design is generally used after structured analysis, thus producing, </a:t>
            </a:r>
            <a:r>
              <a:rPr lang="en-US" altLang="zh-CN" sz="2400" b="1" i="0" dirty="0">
                <a:solidFill>
                  <a:srgbClr val="FF0000"/>
                </a:solidFill>
              </a:rPr>
              <a:t>among other things</a:t>
            </a:r>
            <a:r>
              <a:rPr lang="en-US" altLang="zh-CN" sz="2400" i="0" dirty="0">
                <a:solidFill>
                  <a:srgbClr val="000000"/>
                </a:solidFill>
              </a:rPr>
              <a:t>, </a:t>
            </a:r>
            <a:r>
              <a:rPr lang="en-US" altLang="zh-CN" sz="2400" i="0" dirty="0">
                <a:solidFill>
                  <a:srgbClr val="0000FF"/>
                </a:solidFill>
              </a:rPr>
              <a:t>data flow diagrams</a:t>
            </a:r>
            <a:r>
              <a:rPr lang="en-US" altLang="zh-CN" sz="2400" i="0" dirty="0">
                <a:solidFill>
                  <a:srgbClr val="000000"/>
                </a:solidFill>
              </a:rPr>
              <a:t> and associated process descriptions. Researchers have proposed various strategies (for example, transformation analysis, transaction analysis) and heuristics (for example, fan-in/fan-out, scope of effect vs. scope of control) to transform a DFD into a software architecture generally represented as a structure chart.</a:t>
            </a:r>
          </a:p>
        </p:txBody>
      </p:sp>
      <p:sp>
        <p:nvSpPr>
          <p:cNvPr id="7" name="矩形 6"/>
          <p:cNvSpPr/>
          <p:nvPr/>
        </p:nvSpPr>
        <p:spPr>
          <a:xfrm>
            <a:off x="5580112" y="4444663"/>
            <a:ext cx="33123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lgn="just"/>
            <a:r>
              <a:rPr lang="en-US" altLang="zh-CN" sz="1800" i="0" dirty="0">
                <a:solidFill>
                  <a:srgbClr val="000000"/>
                </a:solidFill>
              </a:rPr>
              <a:t>among other </a:t>
            </a:r>
            <a:r>
              <a:rPr lang="en-US" altLang="zh-CN" sz="1800" i="0" dirty="0" smtClean="0">
                <a:solidFill>
                  <a:srgbClr val="000000"/>
                </a:solidFill>
              </a:rPr>
              <a:t>things </a:t>
            </a:r>
            <a:r>
              <a:rPr lang="zh-CN" altLang="en-US" sz="1800" i="0" dirty="0" smtClean="0">
                <a:solidFill>
                  <a:srgbClr val="000000"/>
                </a:solidFill>
              </a:rPr>
              <a:t>其中；此外</a:t>
            </a:r>
            <a:endParaRPr lang="zh-CN" altLang="en-US" sz="1800" i="0" dirty="0">
              <a:solidFill>
                <a:srgbClr val="000000"/>
              </a:solidFill>
            </a:endParaRPr>
          </a:p>
        </p:txBody>
      </p:sp>
      <p:sp>
        <p:nvSpPr>
          <p:cNvPr id="6" name="矩形 5"/>
          <p:cNvSpPr/>
          <p:nvPr/>
        </p:nvSpPr>
        <p:spPr>
          <a:xfrm>
            <a:off x="251520" y="4869160"/>
            <a:ext cx="864096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1. </a:t>
            </a:r>
            <a:r>
              <a:rPr lang="en-US" altLang="zh-CN" sz="2000" i="0" dirty="0" smtClean="0">
                <a:solidFill>
                  <a:srgbClr val="FF0000"/>
                </a:solidFill>
              </a:rPr>
              <a:t>Among </a:t>
            </a:r>
            <a:r>
              <a:rPr lang="en-US" altLang="zh-CN" sz="2000" i="0" dirty="0">
                <a:solidFill>
                  <a:srgbClr val="FF0000"/>
                </a:solidFill>
              </a:rPr>
              <a:t>other things</a:t>
            </a:r>
            <a:r>
              <a:rPr lang="en-US" altLang="zh-CN" sz="2000" i="0" dirty="0"/>
              <a:t>, public/ private key cryptography has made e-commerce and other secure transactions possible. </a:t>
            </a:r>
          </a:p>
          <a:p>
            <a:pPr algn="just"/>
            <a:r>
              <a:rPr lang="zh-CN" altLang="en-US" sz="2000" i="0" dirty="0"/>
              <a:t>此外，公钥与私钥加密推动了电子商务和其他安全事务的发展。</a:t>
            </a:r>
            <a:endParaRPr lang="en-US" altLang="zh-CN" sz="2000" i="0" dirty="0"/>
          </a:p>
          <a:p>
            <a:pPr algn="just"/>
            <a:r>
              <a:rPr lang="en-US" altLang="zh-CN" sz="2000" i="0" dirty="0" smtClean="0"/>
              <a:t>2. In </a:t>
            </a:r>
            <a:r>
              <a:rPr lang="en-US" altLang="zh-CN" sz="2000" i="0" dirty="0"/>
              <a:t>addition, enumerated types support having constructors, instance methods, and variables, </a:t>
            </a:r>
            <a:r>
              <a:rPr lang="en-US" altLang="zh-CN" sz="2000" i="0" dirty="0">
                <a:solidFill>
                  <a:srgbClr val="FF0000"/>
                </a:solidFill>
              </a:rPr>
              <a:t>among other things</a:t>
            </a:r>
            <a:r>
              <a:rPr lang="en-US" altLang="zh-CN" sz="2000" i="0" dirty="0"/>
              <a:t>. </a:t>
            </a:r>
          </a:p>
          <a:p>
            <a:pPr algn="just"/>
            <a:r>
              <a:rPr lang="zh-CN" altLang="en-US" sz="2000" i="0" dirty="0"/>
              <a:t>此外，枚举类型支持拥有构造函数、实例方法和变量，等等。</a:t>
            </a:r>
            <a:endParaRPr lang="en-US" altLang="zh-CN" sz="2000" i="0" dirty="0"/>
          </a:p>
        </p:txBody>
      </p:sp>
    </p:spTree>
    <p:extLst>
      <p:ext uri="{BB962C8B-B14F-4D97-AF65-F5344CB8AC3E}">
        <p14:creationId xmlns:p14="http://schemas.microsoft.com/office/powerpoint/2010/main" val="23101354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Object-Oriented Design</a:t>
            </a:r>
          </a:p>
          <a:p>
            <a:pPr lvl="0" algn="just">
              <a:defRPr/>
            </a:pPr>
            <a:r>
              <a:rPr lang="en-US" altLang="zh-CN" sz="2400" i="0" dirty="0">
                <a:solidFill>
                  <a:srgbClr val="000000"/>
                </a:solidFill>
              </a:rPr>
              <a:t>Numerous software design methods based on objects have been proposed. The field has </a:t>
            </a:r>
            <a:r>
              <a:rPr lang="en-US" altLang="zh-CN" sz="2400" i="0" u="sng" dirty="0">
                <a:solidFill>
                  <a:srgbClr val="0000FF"/>
                </a:solidFill>
              </a:rPr>
              <a:t>evolved from </a:t>
            </a:r>
            <a:r>
              <a:rPr lang="en-US" altLang="zh-CN" sz="2400" i="0" dirty="0">
                <a:solidFill>
                  <a:srgbClr val="000000"/>
                </a:solidFill>
              </a:rPr>
              <a:t>the early object-based design of the mid-1980s (noun=object; verb= method; adjective= attribute) through OO design, where </a:t>
            </a:r>
            <a:r>
              <a:rPr lang="en-US" altLang="zh-CN" sz="2400" i="0" dirty="0">
                <a:solidFill>
                  <a:srgbClr val="FF00FF"/>
                </a:solidFill>
              </a:rPr>
              <a:t>inheritance</a:t>
            </a:r>
            <a:r>
              <a:rPr lang="en-US" altLang="zh-CN" sz="2400" i="0" dirty="0">
                <a:solidFill>
                  <a:srgbClr val="000000"/>
                </a:solidFill>
              </a:rPr>
              <a:t> and </a:t>
            </a:r>
            <a:r>
              <a:rPr lang="en-US" altLang="zh-CN" sz="2400" i="0" dirty="0">
                <a:solidFill>
                  <a:srgbClr val="FF00FF"/>
                </a:solidFill>
              </a:rPr>
              <a:t>polymorphism</a:t>
            </a:r>
            <a:r>
              <a:rPr lang="en-US" altLang="zh-CN" sz="2400" i="0" dirty="0">
                <a:solidFill>
                  <a:srgbClr val="000000"/>
                </a:solidFill>
              </a:rPr>
              <a:t> play a key role, </a:t>
            </a:r>
            <a:r>
              <a:rPr lang="en-US" altLang="zh-CN" sz="2400" i="0" u="sng" dirty="0">
                <a:solidFill>
                  <a:srgbClr val="0000FF"/>
                </a:solidFill>
              </a:rPr>
              <a:t>to</a:t>
            </a:r>
            <a:r>
              <a:rPr lang="en-US" altLang="zh-CN" sz="2400" i="0" dirty="0">
                <a:solidFill>
                  <a:srgbClr val="000000"/>
                </a:solidFill>
              </a:rPr>
              <a:t> the field of component-based design, where </a:t>
            </a:r>
            <a:r>
              <a:rPr lang="en-US" altLang="zh-CN" sz="2400" i="0" dirty="0">
                <a:solidFill>
                  <a:srgbClr val="7030A0"/>
                </a:solidFill>
              </a:rPr>
              <a:t>meta-information</a:t>
            </a:r>
            <a:r>
              <a:rPr lang="en-US" altLang="zh-CN" sz="2400" i="0" dirty="0">
                <a:solidFill>
                  <a:srgbClr val="000000"/>
                </a:solidFill>
              </a:rPr>
              <a:t> can be defined and accessed (through </a:t>
            </a:r>
            <a:r>
              <a:rPr lang="en-US" altLang="zh-CN" sz="2400" i="0" dirty="0">
                <a:solidFill>
                  <a:srgbClr val="FF00FF"/>
                </a:solidFill>
              </a:rPr>
              <a:t>reflection</a:t>
            </a:r>
            <a:r>
              <a:rPr lang="en-US" altLang="zh-CN" sz="2400" i="0" dirty="0">
                <a:solidFill>
                  <a:srgbClr val="000000"/>
                </a:solidFill>
              </a:rPr>
              <a:t>, for example). Although OO design's roots </a:t>
            </a:r>
            <a:r>
              <a:rPr lang="en-US" altLang="zh-CN" sz="2400" b="1" i="0" dirty="0">
                <a:solidFill>
                  <a:srgbClr val="FF0000"/>
                </a:solidFill>
              </a:rPr>
              <a:t>stem from</a:t>
            </a:r>
            <a:r>
              <a:rPr lang="en-US" altLang="zh-CN" sz="2400" i="0" dirty="0">
                <a:solidFill>
                  <a:srgbClr val="000000"/>
                </a:solidFill>
              </a:rPr>
              <a:t> the concept of data abstraction, responsibility-driven design has also been proposed as an alternative approach to OO design.</a:t>
            </a:r>
          </a:p>
        </p:txBody>
      </p:sp>
      <p:sp>
        <p:nvSpPr>
          <p:cNvPr id="8" name="矩形 7"/>
          <p:cNvSpPr/>
          <p:nvPr/>
        </p:nvSpPr>
        <p:spPr>
          <a:xfrm>
            <a:off x="4809311" y="4211796"/>
            <a:ext cx="408316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1800" i="0" dirty="0" smtClean="0"/>
              <a:t>stem from </a:t>
            </a:r>
            <a:r>
              <a:rPr lang="zh-CN" altLang="en-US" sz="1800" i="0" dirty="0" smtClean="0"/>
              <a:t>出于</a:t>
            </a:r>
            <a:r>
              <a:rPr lang="en-US" altLang="zh-CN" sz="1800" i="0" dirty="0" smtClean="0"/>
              <a:t>; </a:t>
            </a:r>
            <a:r>
              <a:rPr lang="zh-CN" altLang="en-US" sz="1800" i="0" dirty="0" smtClean="0"/>
              <a:t>来自</a:t>
            </a:r>
            <a:r>
              <a:rPr lang="en-US" altLang="zh-CN" sz="1800" i="0" dirty="0" smtClean="0"/>
              <a:t>, </a:t>
            </a:r>
            <a:r>
              <a:rPr lang="zh-CN" altLang="en-US" sz="1800" i="0" dirty="0" smtClean="0"/>
              <a:t>起源于</a:t>
            </a:r>
            <a:r>
              <a:rPr lang="en-US" altLang="zh-CN" sz="1800" i="0" dirty="0" smtClean="0"/>
              <a:t>; </a:t>
            </a:r>
            <a:r>
              <a:rPr lang="zh-CN" altLang="en-US" sz="1800" i="0" dirty="0" smtClean="0"/>
              <a:t>由</a:t>
            </a:r>
            <a:r>
              <a:rPr lang="en-US" altLang="zh-CN" sz="1800" i="0" dirty="0"/>
              <a:t>…</a:t>
            </a:r>
            <a:r>
              <a:rPr lang="zh-CN" altLang="en-US" sz="1800" i="0" dirty="0"/>
              <a:t>造成</a:t>
            </a:r>
            <a:endParaRPr lang="en-US" altLang="zh-CN" sz="1800" i="0" dirty="0" smtClean="0"/>
          </a:p>
        </p:txBody>
      </p:sp>
      <p:sp>
        <p:nvSpPr>
          <p:cNvPr id="9" name="矩形 8"/>
          <p:cNvSpPr/>
          <p:nvPr/>
        </p:nvSpPr>
        <p:spPr>
          <a:xfrm>
            <a:off x="251520" y="4658360"/>
            <a:ext cx="864096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a:solidFill>
                  <a:schemeClr val="tx1"/>
                </a:solidFill>
              </a:rPr>
              <a:t>This article introduced a number of techniques you can use to modify a Java application to reduce pauses and variability that </a:t>
            </a:r>
            <a:r>
              <a:rPr lang="en-US" altLang="zh-CN" sz="2400" i="0" dirty="0">
                <a:solidFill>
                  <a:srgbClr val="FF0000"/>
                </a:solidFill>
              </a:rPr>
              <a:t>stem from </a:t>
            </a:r>
            <a:r>
              <a:rPr lang="en-US" altLang="zh-CN" sz="2400" i="0" dirty="0">
                <a:solidFill>
                  <a:schemeClr val="tx1"/>
                </a:solidFill>
              </a:rPr>
              <a:t>the JVM and from thread scheduling. </a:t>
            </a:r>
          </a:p>
          <a:p>
            <a:pPr algn="just"/>
            <a:r>
              <a:rPr lang="zh-CN" altLang="en-US" sz="2400" i="0" dirty="0">
                <a:solidFill>
                  <a:schemeClr val="tx1"/>
                </a:solidFill>
              </a:rPr>
              <a:t>本文介绍了许多技术，您可以使用它们修改</a:t>
            </a:r>
            <a:r>
              <a:rPr lang="en-US" altLang="zh-CN" sz="2400" i="0" dirty="0">
                <a:solidFill>
                  <a:schemeClr val="tx1"/>
                </a:solidFill>
              </a:rPr>
              <a:t>Java</a:t>
            </a:r>
            <a:r>
              <a:rPr lang="zh-CN" altLang="en-US" sz="2400" i="0" dirty="0">
                <a:solidFill>
                  <a:schemeClr val="tx1"/>
                </a:solidFill>
              </a:rPr>
              <a:t>应用程序，以减少源自于</a:t>
            </a:r>
            <a:r>
              <a:rPr lang="en-US" altLang="zh-CN" sz="2400" i="0" dirty="0">
                <a:solidFill>
                  <a:schemeClr val="tx1"/>
                </a:solidFill>
              </a:rPr>
              <a:t>JVM</a:t>
            </a:r>
            <a:r>
              <a:rPr lang="zh-CN" altLang="en-US" sz="2400" i="0" dirty="0">
                <a:solidFill>
                  <a:schemeClr val="tx1"/>
                </a:solidFill>
              </a:rPr>
              <a:t>和线程调度的暂停和易变性。</a:t>
            </a:r>
            <a:endParaRPr lang="en-US" altLang="zh-CN" sz="2400" i="0" dirty="0" smtClean="0">
              <a:solidFill>
                <a:schemeClr val="tx1"/>
              </a:solidFill>
            </a:endParaRPr>
          </a:p>
        </p:txBody>
      </p:sp>
    </p:spTree>
    <p:extLst>
      <p:ext uri="{BB962C8B-B14F-4D97-AF65-F5344CB8AC3E}">
        <p14:creationId xmlns:p14="http://schemas.microsoft.com/office/powerpoint/2010/main" val="177730255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7</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Data-Structure-Centered Design</a:t>
            </a:r>
          </a:p>
          <a:p>
            <a:pPr lvl="0" algn="just">
              <a:defRPr/>
            </a:pPr>
            <a:r>
              <a:rPr lang="en-US" altLang="zh-CN" sz="2400" i="0" dirty="0">
                <a:solidFill>
                  <a:srgbClr val="000000"/>
                </a:solidFill>
              </a:rPr>
              <a:t>Data-structure-centered design (for example, Jackson, </a:t>
            </a:r>
            <a:r>
              <a:rPr lang="en-US" altLang="zh-CN" sz="2400" i="0" dirty="0" err="1">
                <a:solidFill>
                  <a:srgbClr val="000000"/>
                </a:solidFill>
              </a:rPr>
              <a:t>Warnier</a:t>
            </a:r>
            <a:r>
              <a:rPr lang="en-US" altLang="zh-CN" sz="2400" i="0" dirty="0">
                <a:solidFill>
                  <a:srgbClr val="000000"/>
                </a:solidFill>
              </a:rPr>
              <a:t>-Orr) starts from the data structures </a:t>
            </a:r>
            <a:r>
              <a:rPr lang="en-US" altLang="zh-CN" sz="2400" i="0" u="sng" dirty="0">
                <a:solidFill>
                  <a:srgbClr val="000000"/>
                </a:solidFill>
              </a:rPr>
              <a:t>a program manipulates</a:t>
            </a:r>
            <a:r>
              <a:rPr lang="en-US" altLang="zh-CN" sz="2400" i="0" dirty="0">
                <a:solidFill>
                  <a:srgbClr val="000000"/>
                </a:solidFill>
              </a:rPr>
              <a:t> </a:t>
            </a:r>
            <a:r>
              <a:rPr lang="en-US" altLang="zh-CN" sz="2400" b="1" i="0" dirty="0">
                <a:solidFill>
                  <a:srgbClr val="FF0000"/>
                </a:solidFill>
              </a:rPr>
              <a:t>rather than </a:t>
            </a:r>
            <a:r>
              <a:rPr lang="en-US" altLang="zh-CN" sz="2400" i="0" dirty="0">
                <a:solidFill>
                  <a:srgbClr val="000000"/>
                </a:solidFill>
              </a:rPr>
              <a:t>from the function it performs. The software engineer first describes the input and output data structures (using Jackson's structure diagrams, for instance) and then develops the program's control structure based on these data structure diagrams. Various heuristics have been proposed to deal with special cases — for example, when there is a mismatch between the input and output structures.</a:t>
            </a:r>
          </a:p>
        </p:txBody>
      </p:sp>
      <p:sp>
        <p:nvSpPr>
          <p:cNvPr id="8" name="矩形 7"/>
          <p:cNvSpPr/>
          <p:nvPr/>
        </p:nvSpPr>
        <p:spPr>
          <a:xfrm>
            <a:off x="251520" y="4173203"/>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smtClean="0">
                <a:solidFill>
                  <a:srgbClr val="000000"/>
                </a:solidFill>
              </a:rPr>
              <a:t>rather than   …</a:t>
            </a:r>
            <a:r>
              <a:rPr lang="zh-CN" altLang="en-US" sz="2000" i="0" dirty="0">
                <a:solidFill>
                  <a:srgbClr val="000000"/>
                </a:solidFill>
              </a:rPr>
              <a:t>而不</a:t>
            </a:r>
            <a:r>
              <a:rPr lang="en-US" altLang="zh-CN" sz="2000" i="0" dirty="0">
                <a:solidFill>
                  <a:srgbClr val="000000"/>
                </a:solidFill>
              </a:rPr>
              <a:t>… </a:t>
            </a:r>
            <a:r>
              <a:rPr lang="en-US" altLang="zh-CN" sz="2000" i="0" dirty="0" smtClean="0">
                <a:solidFill>
                  <a:srgbClr val="000000"/>
                </a:solidFill>
              </a:rPr>
              <a:t>; </a:t>
            </a:r>
            <a:r>
              <a:rPr lang="zh-CN" altLang="en-US" sz="2000" i="0" dirty="0" smtClean="0">
                <a:solidFill>
                  <a:srgbClr val="000000"/>
                </a:solidFill>
              </a:rPr>
              <a:t>与其</a:t>
            </a:r>
            <a:r>
              <a:rPr lang="en-US" altLang="zh-CN" sz="2000" i="0" dirty="0">
                <a:solidFill>
                  <a:srgbClr val="000000"/>
                </a:solidFill>
              </a:rPr>
              <a:t>…</a:t>
            </a:r>
            <a:r>
              <a:rPr lang="zh-CN" altLang="en-US" sz="2000" i="0" dirty="0">
                <a:solidFill>
                  <a:srgbClr val="000000"/>
                </a:solidFill>
              </a:rPr>
              <a:t>倒不如</a:t>
            </a:r>
            <a:r>
              <a:rPr lang="en-US" altLang="zh-CN" sz="2000" i="0" dirty="0">
                <a:solidFill>
                  <a:srgbClr val="000000"/>
                </a:solidFill>
              </a:rPr>
              <a:t>…</a:t>
            </a:r>
            <a:endParaRPr kumimoji="0" lang="en-US" altLang="zh-CN" sz="2000" b="0" i="0" u="none" strike="noStrike" kern="1200" cap="none" spc="0" normalizeH="0" baseline="0" noProof="0" dirty="0" smtClean="0">
              <a:ln>
                <a:noFill/>
              </a:ln>
              <a:solidFill>
                <a:srgbClr val="000000"/>
              </a:solidFill>
              <a:effectLst/>
              <a:uLnTx/>
              <a:uFillTx/>
              <a:latin typeface="Times New Roman"/>
              <a:ea typeface="黑体"/>
            </a:endParaRPr>
          </a:p>
        </p:txBody>
      </p:sp>
      <p:sp>
        <p:nvSpPr>
          <p:cNvPr id="9" name="矩形 8"/>
          <p:cNvSpPr/>
          <p:nvPr/>
        </p:nvSpPr>
        <p:spPr>
          <a:xfrm>
            <a:off x="251520" y="4725144"/>
            <a:ext cx="864096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smtClean="0">
                <a:solidFill>
                  <a:srgbClr val="000000"/>
                </a:solidFill>
              </a:rPr>
              <a:t>1. The </a:t>
            </a:r>
            <a:r>
              <a:rPr lang="en-US" altLang="zh-CN" sz="2000" i="0" dirty="0">
                <a:solidFill>
                  <a:srgbClr val="000000"/>
                </a:solidFill>
              </a:rPr>
              <a:t>report's focus is on how technology affects human life </a:t>
            </a:r>
            <a:r>
              <a:rPr lang="en-US" altLang="zh-CN" sz="2000" i="0" dirty="0">
                <a:solidFill>
                  <a:srgbClr val="FF0000"/>
                </a:solidFill>
              </a:rPr>
              <a:t>rather than</a:t>
            </a:r>
            <a:r>
              <a:rPr lang="en-US" altLang="zh-CN" sz="2000" i="0" dirty="0">
                <a:solidFill>
                  <a:srgbClr val="000000"/>
                </a:solidFill>
              </a:rPr>
              <a:t> business </a:t>
            </a:r>
          </a:p>
          <a:p>
            <a:pPr lvl="0" algn="just"/>
            <a:r>
              <a:rPr lang="zh-CN" altLang="en-US" sz="2000" i="0" dirty="0" smtClean="0">
                <a:solidFill>
                  <a:srgbClr val="000000"/>
                </a:solidFill>
              </a:rPr>
              <a:t>这个</a:t>
            </a:r>
            <a:r>
              <a:rPr lang="zh-CN" altLang="en-US" sz="2000" i="0" dirty="0">
                <a:solidFill>
                  <a:srgbClr val="000000"/>
                </a:solidFill>
              </a:rPr>
              <a:t>报告关注的是技术如何影响人类生活</a:t>
            </a:r>
            <a:r>
              <a:rPr lang="zh-CN" altLang="en-US" sz="2000" i="0" dirty="0">
                <a:solidFill>
                  <a:srgbClr val="FF0000"/>
                </a:solidFill>
              </a:rPr>
              <a:t>而非</a:t>
            </a:r>
            <a:r>
              <a:rPr lang="zh-CN" altLang="en-US" sz="2000" i="0" dirty="0">
                <a:solidFill>
                  <a:srgbClr val="000000"/>
                </a:solidFill>
              </a:rPr>
              <a:t>商业活动</a:t>
            </a:r>
            <a:r>
              <a:rPr lang="zh-CN" altLang="en-US" sz="2000" i="0" dirty="0" smtClean="0">
                <a:solidFill>
                  <a:srgbClr val="000000"/>
                </a:solidFill>
              </a:rPr>
              <a:t>。</a:t>
            </a:r>
            <a:endParaRPr lang="en-US" altLang="zh-CN" sz="2000" i="0" dirty="0" smtClean="0">
              <a:solidFill>
                <a:srgbClr val="000000"/>
              </a:solidFill>
            </a:endParaRPr>
          </a:p>
          <a:p>
            <a:pPr lvl="0" algn="just"/>
            <a:r>
              <a:rPr lang="en-US" altLang="zh-CN" sz="2000" i="0" dirty="0" smtClean="0">
                <a:solidFill>
                  <a:schemeClr val="tx2"/>
                </a:solidFill>
              </a:rPr>
              <a:t>2. </a:t>
            </a:r>
            <a:r>
              <a:rPr lang="en-US" altLang="zh-CN" sz="2000" i="0" dirty="0" smtClean="0">
                <a:solidFill>
                  <a:srgbClr val="FF0000"/>
                </a:solidFill>
              </a:rPr>
              <a:t>Rather </a:t>
            </a:r>
            <a:r>
              <a:rPr lang="en-US" altLang="zh-CN" sz="2000" i="0" dirty="0">
                <a:solidFill>
                  <a:srgbClr val="FF0000"/>
                </a:solidFill>
              </a:rPr>
              <a:t>than </a:t>
            </a:r>
            <a:r>
              <a:rPr lang="en-US" altLang="zh-CN" sz="2000" i="0" dirty="0">
                <a:solidFill>
                  <a:srgbClr val="000000"/>
                </a:solidFill>
              </a:rPr>
              <a:t>trying to fix an implementation after the fact, teams need a set of practices to drive quality throughout the development effort.</a:t>
            </a:r>
          </a:p>
          <a:p>
            <a:pPr lvl="0" algn="just"/>
            <a:r>
              <a:rPr lang="zh-CN" altLang="en-US" sz="2000" i="0" dirty="0" smtClean="0">
                <a:solidFill>
                  <a:srgbClr val="FF0000"/>
                </a:solidFill>
              </a:rPr>
              <a:t>与其</a:t>
            </a:r>
            <a:r>
              <a:rPr lang="zh-CN" altLang="en-US" sz="2000" i="0" dirty="0">
                <a:solidFill>
                  <a:srgbClr val="000000"/>
                </a:solidFill>
              </a:rPr>
              <a:t>试图在既成事实之后调整实现，</a:t>
            </a:r>
            <a:r>
              <a:rPr lang="zh-CN" altLang="en-US" sz="2000" i="0" dirty="0">
                <a:solidFill>
                  <a:srgbClr val="FF0000"/>
                </a:solidFill>
              </a:rPr>
              <a:t>倒不如</a:t>
            </a:r>
            <a:r>
              <a:rPr lang="zh-CN" altLang="en-US" sz="2000" i="0" dirty="0">
                <a:solidFill>
                  <a:srgbClr val="000000"/>
                </a:solidFill>
              </a:rPr>
              <a:t>团队用一组实践来推进开发过程中的质量。</a:t>
            </a:r>
            <a:endParaRPr kumimoji="0" lang="en-US" altLang="zh-CN" sz="2000" b="0" i="0" u="none" strike="noStrike" kern="1200" cap="none" spc="0" normalizeH="0" baseline="0" noProof="0" dirty="0" smtClean="0">
              <a:ln>
                <a:noFill/>
              </a:ln>
              <a:solidFill>
                <a:srgbClr val="000000"/>
              </a:solidFill>
              <a:effectLst/>
              <a:uLnTx/>
              <a:uFillTx/>
              <a:latin typeface="Times New Roman"/>
              <a:ea typeface="黑体"/>
            </a:endParaRPr>
          </a:p>
        </p:txBody>
      </p:sp>
      <p:sp>
        <p:nvSpPr>
          <p:cNvPr id="7" name="矩形 6"/>
          <p:cNvSpPr/>
          <p:nvPr/>
        </p:nvSpPr>
        <p:spPr>
          <a:xfrm>
            <a:off x="4932040" y="467380"/>
            <a:ext cx="317311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1800" dirty="0"/>
              <a:t>定语</a:t>
            </a:r>
            <a:r>
              <a:rPr lang="zh-CN" altLang="en-US" sz="1800" dirty="0" smtClean="0"/>
              <a:t>从句，修饰</a:t>
            </a:r>
            <a:r>
              <a:rPr lang="en-US" altLang="zh-CN" sz="1800" dirty="0" smtClean="0"/>
              <a:t>data structures</a:t>
            </a:r>
            <a:endParaRPr lang="zh-CN" altLang="en-US" sz="1800" dirty="0"/>
          </a:p>
        </p:txBody>
      </p:sp>
      <p:cxnSp>
        <p:nvCxnSpPr>
          <p:cNvPr id="10" name="直接箭头连接符 9"/>
          <p:cNvCxnSpPr/>
          <p:nvPr/>
        </p:nvCxnSpPr>
        <p:spPr bwMode="auto">
          <a:xfrm flipH="1" flipV="1">
            <a:off x="5408806" y="826820"/>
            <a:ext cx="216024" cy="901381"/>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5248837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last two </a:t>
            </a:r>
            <a:r>
              <a:rPr lang="en-US" altLang="zh-CN" dirty="0" smtClean="0"/>
              <a:t>paragraphs</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Component-Based Design (CBD)</a:t>
            </a:r>
          </a:p>
          <a:p>
            <a:pPr lvl="0" algn="just">
              <a:defRPr/>
            </a:pPr>
            <a:r>
              <a:rPr lang="en-US" altLang="zh-CN" sz="2400" i="0" dirty="0">
                <a:solidFill>
                  <a:srgbClr val="000000"/>
                </a:solidFill>
              </a:rPr>
              <a:t>A software component is an independent unit, having </a:t>
            </a:r>
            <a:r>
              <a:rPr lang="en-US" altLang="zh-CN" sz="2400" i="0" dirty="0">
                <a:solidFill>
                  <a:srgbClr val="0000FF"/>
                </a:solidFill>
              </a:rPr>
              <a:t>well-defined</a:t>
            </a:r>
            <a:r>
              <a:rPr lang="en-US" altLang="zh-CN" sz="2400" i="0" dirty="0">
                <a:solidFill>
                  <a:srgbClr val="000000"/>
                </a:solidFill>
              </a:rPr>
              <a:t> interfaces and dependencies that can be composed and deployed independently. Component-based design </a:t>
            </a:r>
            <a:r>
              <a:rPr lang="en-US" altLang="zh-CN" sz="2400" b="1" i="0" dirty="0">
                <a:solidFill>
                  <a:srgbClr val="FF0000"/>
                </a:solidFill>
              </a:rPr>
              <a:t>addresses</a:t>
            </a:r>
            <a:r>
              <a:rPr lang="en-US" altLang="zh-CN" sz="2400" i="0" dirty="0">
                <a:solidFill>
                  <a:srgbClr val="000000"/>
                </a:solidFill>
              </a:rPr>
              <a:t> issues </a:t>
            </a:r>
            <a:r>
              <a:rPr lang="en-US" altLang="zh-CN" sz="2400" i="0" dirty="0">
                <a:solidFill>
                  <a:srgbClr val="0000FF"/>
                </a:solidFill>
              </a:rPr>
              <a:t>related to </a:t>
            </a:r>
            <a:r>
              <a:rPr lang="en-US" altLang="zh-CN" sz="2400" i="0" dirty="0">
                <a:solidFill>
                  <a:srgbClr val="000000"/>
                </a:solidFill>
              </a:rPr>
              <a:t>providing, developing, and integrating such components in order to improve reuse.</a:t>
            </a:r>
          </a:p>
          <a:p>
            <a:pPr lvl="0" algn="just">
              <a:defRPr/>
            </a:pPr>
            <a:endParaRPr lang="en-US" altLang="zh-CN" sz="2400" i="0" dirty="0">
              <a:solidFill>
                <a:srgbClr val="000000"/>
              </a:solidFill>
            </a:endParaRPr>
          </a:p>
          <a:p>
            <a:pPr lvl="0" algn="just">
              <a:defRPr/>
            </a:pPr>
            <a:r>
              <a:rPr lang="en-US" altLang="zh-CN" sz="2400" i="0" dirty="0">
                <a:solidFill>
                  <a:srgbClr val="000000"/>
                </a:solidFill>
              </a:rPr>
              <a:t>Other Methods</a:t>
            </a:r>
          </a:p>
          <a:p>
            <a:pPr lvl="0" algn="just">
              <a:defRPr/>
            </a:pPr>
            <a:r>
              <a:rPr lang="en-US" altLang="zh-CN" sz="2400" i="0" dirty="0">
                <a:solidFill>
                  <a:srgbClr val="000000"/>
                </a:solidFill>
              </a:rPr>
              <a:t>Other interesting but </a:t>
            </a:r>
            <a:r>
              <a:rPr lang="en-US" altLang="zh-CN" sz="2400" i="0" dirty="0">
                <a:solidFill>
                  <a:srgbClr val="0000FF"/>
                </a:solidFill>
              </a:rPr>
              <a:t>less mainstream</a:t>
            </a:r>
            <a:r>
              <a:rPr lang="en-US" altLang="zh-CN" sz="2400" i="0" dirty="0">
                <a:solidFill>
                  <a:srgbClr val="000000"/>
                </a:solidFill>
              </a:rPr>
              <a:t> approaches also exist: formal and </a:t>
            </a:r>
            <a:r>
              <a:rPr lang="en-US" altLang="zh-CN" sz="2400" i="0" dirty="0">
                <a:solidFill>
                  <a:srgbClr val="0000FF"/>
                </a:solidFill>
              </a:rPr>
              <a:t>rigorous</a:t>
            </a:r>
            <a:r>
              <a:rPr lang="en-US" altLang="zh-CN" sz="2400" i="0" dirty="0">
                <a:solidFill>
                  <a:srgbClr val="000000"/>
                </a:solidFill>
              </a:rPr>
              <a:t> methods and transformational methods.</a:t>
            </a:r>
          </a:p>
        </p:txBody>
      </p:sp>
      <p:sp>
        <p:nvSpPr>
          <p:cNvPr id="7" name="矩形 6"/>
          <p:cNvSpPr/>
          <p:nvPr/>
        </p:nvSpPr>
        <p:spPr>
          <a:xfrm>
            <a:off x="2339752" y="2708920"/>
            <a:ext cx="6552728" cy="4308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200" i="0" dirty="0" smtClean="0"/>
              <a:t>address v. </a:t>
            </a:r>
            <a:r>
              <a:rPr lang="zh-CN" altLang="en-US" sz="2200" i="0" dirty="0" smtClean="0"/>
              <a:t>称呼</a:t>
            </a:r>
            <a:r>
              <a:rPr lang="en-US" altLang="zh-CN" sz="2200" i="0" dirty="0" smtClean="0"/>
              <a:t>; </a:t>
            </a:r>
            <a:r>
              <a:rPr lang="zh-CN" altLang="en-US" sz="2200" i="0" dirty="0" smtClean="0"/>
              <a:t>演说</a:t>
            </a:r>
            <a:r>
              <a:rPr lang="en-US" altLang="zh-CN" sz="2200" i="0" dirty="0" smtClean="0"/>
              <a:t>; </a:t>
            </a:r>
            <a:r>
              <a:rPr lang="zh-CN" altLang="en-US" sz="2200" i="0" dirty="0" smtClean="0"/>
              <a:t>写地址</a:t>
            </a:r>
            <a:r>
              <a:rPr lang="en-US" altLang="zh-CN" sz="2200" i="0" dirty="0" smtClean="0"/>
              <a:t>; </a:t>
            </a:r>
            <a:r>
              <a:rPr lang="zh-CN" altLang="en-US" sz="2200" i="0" dirty="0" smtClean="0"/>
              <a:t>向</a:t>
            </a:r>
            <a:r>
              <a:rPr lang="en-US" altLang="zh-CN" sz="2200" i="0" dirty="0"/>
              <a:t>…</a:t>
            </a:r>
            <a:r>
              <a:rPr lang="zh-CN" altLang="en-US" sz="2200" i="0" dirty="0" smtClean="0"/>
              <a:t>说话</a:t>
            </a:r>
            <a:r>
              <a:rPr lang="en-US" altLang="zh-CN" sz="2200" i="0" dirty="0" smtClean="0"/>
              <a:t>; </a:t>
            </a:r>
            <a:r>
              <a:rPr lang="zh-CN" altLang="en-US" sz="2200" i="0" dirty="0" smtClean="0"/>
              <a:t>对付，解决</a:t>
            </a:r>
            <a:endParaRPr lang="en-US" altLang="zh-CN" sz="2200" i="0" dirty="0" smtClean="0"/>
          </a:p>
        </p:txBody>
      </p:sp>
      <p:sp>
        <p:nvSpPr>
          <p:cNvPr id="10" name="矩形 9"/>
          <p:cNvSpPr/>
          <p:nvPr/>
        </p:nvSpPr>
        <p:spPr>
          <a:xfrm>
            <a:off x="259469" y="4522689"/>
            <a:ext cx="864096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400" i="0" dirty="0" smtClean="0">
                <a:solidFill>
                  <a:schemeClr val="tx1"/>
                </a:solidFill>
              </a:rPr>
              <a:t>1. Please </a:t>
            </a:r>
            <a:r>
              <a:rPr lang="en-US" altLang="zh-CN" sz="2400" i="0" dirty="0">
                <a:solidFill>
                  <a:srgbClr val="FF0000"/>
                </a:solidFill>
              </a:rPr>
              <a:t>address</a:t>
            </a:r>
            <a:r>
              <a:rPr lang="en-US" altLang="zh-CN" sz="2400" i="0" dirty="0">
                <a:solidFill>
                  <a:schemeClr val="tx1"/>
                </a:solidFill>
              </a:rPr>
              <a:t> the letter for me. </a:t>
            </a:r>
            <a:r>
              <a:rPr lang="en-US" altLang="zh-CN" sz="2400" i="0" dirty="0" smtClean="0">
                <a:solidFill>
                  <a:schemeClr val="tx1"/>
                </a:solidFill>
              </a:rPr>
              <a:t> </a:t>
            </a:r>
            <a:r>
              <a:rPr lang="zh-CN" altLang="en-US" sz="2400" i="0" dirty="0" smtClean="0">
                <a:solidFill>
                  <a:schemeClr val="tx1"/>
                </a:solidFill>
              </a:rPr>
              <a:t>请</a:t>
            </a:r>
            <a:r>
              <a:rPr lang="zh-CN" altLang="en-US" sz="2400" i="0" dirty="0">
                <a:solidFill>
                  <a:schemeClr val="tx1"/>
                </a:solidFill>
              </a:rPr>
              <a:t>在信里给我写上住址</a:t>
            </a:r>
            <a:r>
              <a:rPr lang="zh-CN" altLang="en-US" sz="2400" i="0" dirty="0" smtClean="0">
                <a:solidFill>
                  <a:schemeClr val="tx1"/>
                </a:solidFill>
              </a:rPr>
              <a:t>。</a:t>
            </a:r>
            <a:endParaRPr lang="en-US" altLang="zh-CN" sz="2400" i="0" dirty="0" smtClean="0">
              <a:solidFill>
                <a:schemeClr val="tx1"/>
              </a:solidFill>
            </a:endParaRPr>
          </a:p>
          <a:p>
            <a:pPr algn="just"/>
            <a:endParaRPr lang="en-US" altLang="zh-CN" sz="2400" i="0" dirty="0" smtClean="0">
              <a:solidFill>
                <a:schemeClr val="tx1"/>
              </a:solidFill>
            </a:endParaRPr>
          </a:p>
          <a:p>
            <a:pPr algn="just"/>
            <a:r>
              <a:rPr lang="en-US" altLang="zh-CN" sz="2400" i="0" dirty="0" smtClean="0">
                <a:solidFill>
                  <a:schemeClr val="tx1"/>
                </a:solidFill>
              </a:rPr>
              <a:t>2. How </a:t>
            </a:r>
            <a:r>
              <a:rPr lang="en-US" altLang="zh-CN" sz="2400" i="0" dirty="0">
                <a:solidFill>
                  <a:schemeClr val="tx1"/>
                </a:solidFill>
              </a:rPr>
              <a:t>do I </a:t>
            </a:r>
            <a:r>
              <a:rPr lang="en-US" altLang="zh-CN" sz="2400" i="0" dirty="0">
                <a:solidFill>
                  <a:srgbClr val="FF0000"/>
                </a:solidFill>
              </a:rPr>
              <a:t>address</a:t>
            </a:r>
            <a:r>
              <a:rPr lang="en-US" altLang="zh-CN" sz="2400" i="0" dirty="0">
                <a:solidFill>
                  <a:schemeClr val="tx1"/>
                </a:solidFill>
              </a:rPr>
              <a:t> you? </a:t>
            </a:r>
            <a:r>
              <a:rPr lang="en-US" altLang="zh-CN" sz="2400" i="0" dirty="0" smtClean="0">
                <a:solidFill>
                  <a:schemeClr val="tx1"/>
                </a:solidFill>
              </a:rPr>
              <a:t>  </a:t>
            </a:r>
            <a:r>
              <a:rPr lang="zh-CN" altLang="en-US" sz="2400" i="0" dirty="0" smtClean="0">
                <a:solidFill>
                  <a:schemeClr val="tx1"/>
                </a:solidFill>
              </a:rPr>
              <a:t>我</a:t>
            </a:r>
            <a:r>
              <a:rPr lang="zh-CN" altLang="en-US" sz="2400" i="0" dirty="0">
                <a:solidFill>
                  <a:schemeClr val="tx1"/>
                </a:solidFill>
              </a:rPr>
              <a:t>怎么称呼你</a:t>
            </a:r>
            <a:r>
              <a:rPr lang="zh-CN" altLang="en-US" sz="2400" i="0" dirty="0" smtClean="0">
                <a:solidFill>
                  <a:schemeClr val="tx1"/>
                </a:solidFill>
              </a:rPr>
              <a:t>？</a:t>
            </a:r>
            <a:endParaRPr lang="en-US" altLang="zh-CN" sz="2400" i="0" dirty="0" smtClean="0">
              <a:solidFill>
                <a:schemeClr val="tx1"/>
              </a:solidFill>
            </a:endParaRPr>
          </a:p>
          <a:p>
            <a:pPr algn="just"/>
            <a:endParaRPr lang="en-US" altLang="zh-CN" sz="2400" i="0" dirty="0" smtClean="0">
              <a:solidFill>
                <a:schemeClr val="tx1"/>
              </a:solidFill>
            </a:endParaRPr>
          </a:p>
          <a:p>
            <a:pPr algn="just"/>
            <a:r>
              <a:rPr lang="en-US" altLang="zh-CN" sz="2400" i="0" dirty="0" smtClean="0">
                <a:solidFill>
                  <a:schemeClr val="tx1"/>
                </a:solidFill>
              </a:rPr>
              <a:t>3. Throughout </a:t>
            </a:r>
            <a:r>
              <a:rPr lang="en-US" altLang="zh-CN" sz="2400" i="0" dirty="0">
                <a:solidFill>
                  <a:schemeClr val="tx1"/>
                </a:solidFill>
              </a:rPr>
              <a:t>the book we have </a:t>
            </a:r>
            <a:r>
              <a:rPr lang="en-US" altLang="zh-CN" sz="2400" i="0" dirty="0">
                <a:solidFill>
                  <a:srgbClr val="FF0000"/>
                </a:solidFill>
              </a:rPr>
              <a:t>addressed ourselves to</a:t>
            </a:r>
            <a:r>
              <a:rPr lang="en-US" altLang="zh-CN" sz="2400" i="0" dirty="0">
                <a:solidFill>
                  <a:schemeClr val="tx1"/>
                </a:solidFill>
              </a:rPr>
              <a:t> the problem of ethics. </a:t>
            </a:r>
            <a:r>
              <a:rPr lang="en-US" altLang="zh-CN" sz="2400" i="0" dirty="0" smtClean="0">
                <a:solidFill>
                  <a:schemeClr val="tx1"/>
                </a:solidFill>
              </a:rPr>
              <a:t> </a:t>
            </a:r>
            <a:r>
              <a:rPr lang="zh-CN" altLang="en-US" sz="2400" i="0" dirty="0" smtClean="0">
                <a:solidFill>
                  <a:schemeClr val="tx1"/>
                </a:solidFill>
              </a:rPr>
              <a:t>整</a:t>
            </a:r>
            <a:r>
              <a:rPr lang="zh-CN" altLang="en-US" sz="2400" i="0" dirty="0">
                <a:solidFill>
                  <a:schemeClr val="tx1"/>
                </a:solidFill>
              </a:rPr>
              <a:t>本书中我们都在探讨伦理观的问题</a:t>
            </a:r>
            <a:r>
              <a:rPr lang="zh-CN" altLang="en-US" sz="2400" i="0" dirty="0" smtClean="0">
                <a:solidFill>
                  <a:schemeClr val="tx1"/>
                </a:solidFill>
              </a:rPr>
              <a:t>。</a:t>
            </a:r>
            <a:endParaRPr lang="en-US" altLang="zh-CN" sz="2400" i="0" dirty="0" smtClean="0">
              <a:solidFill>
                <a:schemeClr val="tx1"/>
              </a:solidFill>
            </a:endParaRPr>
          </a:p>
        </p:txBody>
      </p:sp>
    </p:spTree>
    <p:extLst>
      <p:ext uri="{BB962C8B-B14F-4D97-AF65-F5344CB8AC3E}">
        <p14:creationId xmlns:p14="http://schemas.microsoft.com/office/powerpoint/2010/main" val="40257721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a:t>
            </a:r>
            <a:r>
              <a:rPr lang="en-US" altLang="zh-CN" dirty="0" smtClean="0"/>
              <a:t>Software Design</a:t>
            </a:r>
          </a:p>
          <a:p>
            <a:r>
              <a:rPr lang="en-US" altLang="zh-CN" dirty="0">
                <a:solidFill>
                  <a:schemeClr val="bg1">
                    <a:lumMod val="75000"/>
                  </a:schemeClr>
                </a:solidFill>
              </a:rPr>
              <a:t>Part 2, Translating: </a:t>
            </a:r>
            <a:r>
              <a:rPr lang="en-US" altLang="zh-CN" dirty="0" smtClean="0">
                <a:solidFill>
                  <a:schemeClr val="bg1">
                    <a:lumMod val="75000"/>
                  </a:schemeClr>
                </a:solidFill>
              </a:rPr>
              <a:t>Software Design</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596769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a:t>
            </a:r>
            <a:r>
              <a:rPr lang="en-US" altLang="zh-CN" sz="3200" dirty="0" smtClean="0"/>
              <a:t>Software Design</a:t>
            </a:r>
            <a:endParaRPr lang="zh-CN" altLang="en-US" sz="3200" dirty="0"/>
          </a:p>
        </p:txBody>
      </p:sp>
      <p:sp>
        <p:nvSpPr>
          <p:cNvPr id="3" name="内容占位符 2"/>
          <p:cNvSpPr>
            <a:spLocks noGrp="1"/>
          </p:cNvSpPr>
          <p:nvPr>
            <p:ph idx="1"/>
          </p:nvPr>
        </p:nvSpPr>
        <p:spPr/>
        <p:txBody>
          <a:bodyPr/>
          <a:lstStyle/>
          <a:p>
            <a:r>
              <a:rPr lang="en-US" altLang="zh-CN" dirty="0" smtClean="0"/>
              <a:t>Main content</a:t>
            </a:r>
          </a:p>
          <a:p>
            <a:pPr lvl="1"/>
            <a:r>
              <a:rPr lang="zh-CN" altLang="en-US" dirty="0" smtClean="0"/>
              <a:t>主要讨论了软件设计阶段的工作任务</a:t>
            </a:r>
            <a:endParaRPr lang="en-US" altLang="zh-CN" dirty="0" smtClean="0"/>
          </a:p>
          <a:p>
            <a:pPr lvl="1"/>
            <a:r>
              <a:rPr lang="en-US" altLang="zh-CN" dirty="0" smtClean="0"/>
              <a:t>1</a:t>
            </a:r>
            <a:r>
              <a:rPr lang="zh-CN" altLang="en-US" dirty="0" smtClean="0"/>
              <a:t>）构架设计：选择合适的构架类型（</a:t>
            </a:r>
            <a:r>
              <a:rPr lang="en-US" altLang="zh-CN" dirty="0" smtClean="0"/>
              <a:t>architectural style</a:t>
            </a:r>
            <a:r>
              <a:rPr lang="zh-CN" altLang="en-US" dirty="0" smtClean="0"/>
              <a:t>）</a:t>
            </a:r>
            <a:endParaRPr lang="en-US" altLang="zh-CN" dirty="0" smtClean="0"/>
          </a:p>
          <a:p>
            <a:pPr lvl="1"/>
            <a:r>
              <a:rPr lang="en-US" altLang="zh-CN" dirty="0" smtClean="0"/>
              <a:t>2</a:t>
            </a:r>
            <a:r>
              <a:rPr lang="zh-CN" altLang="en-US" dirty="0" smtClean="0"/>
              <a:t>）详细设计</a:t>
            </a:r>
            <a:endParaRPr lang="en-US" altLang="zh-CN" dirty="0" smtClean="0"/>
          </a:p>
          <a:p>
            <a:pPr lvl="2"/>
            <a:r>
              <a:rPr lang="zh-CN" altLang="en-US" dirty="0" smtClean="0"/>
              <a:t>系统分解：基于选定的构架，如何将前一阶段获得的分析模型（</a:t>
            </a:r>
            <a:r>
              <a:rPr lang="en-US" altLang="zh-CN" dirty="0" smtClean="0"/>
              <a:t>analysis model</a:t>
            </a:r>
            <a:r>
              <a:rPr lang="zh-CN" altLang="en-US" dirty="0" smtClean="0"/>
              <a:t>）分解成子系统（</a:t>
            </a:r>
            <a:r>
              <a:rPr lang="en-US" altLang="zh-CN" dirty="0" smtClean="0"/>
              <a:t>subsystems</a:t>
            </a:r>
            <a:r>
              <a:rPr lang="zh-CN" altLang="en-US" dirty="0" smtClean="0"/>
              <a:t>）</a:t>
            </a:r>
            <a:endParaRPr lang="en-US" altLang="zh-CN" dirty="0" smtClean="0"/>
          </a:p>
          <a:p>
            <a:pPr lvl="2"/>
            <a:r>
              <a:rPr lang="zh-CN" altLang="en-US" dirty="0" smtClean="0"/>
              <a:t>用户接口设计</a:t>
            </a:r>
            <a:endParaRPr lang="en-US" altLang="zh-CN" dirty="0" smtClean="0"/>
          </a:p>
          <a:p>
            <a:pPr lvl="2"/>
            <a:r>
              <a:rPr lang="zh-CN" altLang="en-US" dirty="0" smtClean="0"/>
              <a:t>组件级设计：算法流程、数据结构</a:t>
            </a:r>
            <a:endParaRPr lang="en-US" altLang="zh-CN" dirty="0" smtClean="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6910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i="0" dirty="0">
                <a:solidFill>
                  <a:srgbClr val="000000"/>
                </a:solidFill>
              </a:rPr>
              <a:t>Sharon: Having completed the analysis modeling and requirements specification of the system, we can progress further</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Kevin: Yes, now let's have a discussion on our generic task set in the design process</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Jason: We will move from </a:t>
            </a:r>
            <a:r>
              <a:rPr lang="en-US" altLang="zh-CN" sz="2200" b="1" i="0" dirty="0">
                <a:solidFill>
                  <a:srgbClr val="FF0000"/>
                </a:solidFill>
              </a:rPr>
              <a:t>a “big picture” view</a:t>
            </a:r>
            <a:r>
              <a:rPr lang="en-US" altLang="zh-CN" sz="2200" i="0" dirty="0">
                <a:solidFill>
                  <a:srgbClr val="000000"/>
                </a:solidFill>
              </a:rPr>
              <a:t> of the software to a more </a:t>
            </a:r>
            <a:r>
              <a:rPr lang="en-US" altLang="zh-CN" sz="2200" b="1" i="0" dirty="0">
                <a:solidFill>
                  <a:srgbClr val="FF0000"/>
                </a:solidFill>
              </a:rPr>
              <a:t>narrow view </a:t>
            </a:r>
            <a:r>
              <a:rPr lang="en-US" altLang="zh-CN" sz="2200" i="0" dirty="0">
                <a:solidFill>
                  <a:srgbClr val="000000"/>
                </a:solidFill>
              </a:rPr>
              <a:t>that defines the details required to implement this system. The process begins by focusing on architecture, I think.</a:t>
            </a:r>
          </a:p>
        </p:txBody>
      </p:sp>
      <p:sp>
        <p:nvSpPr>
          <p:cNvPr id="6" name="矩形 5"/>
          <p:cNvSpPr/>
          <p:nvPr/>
        </p:nvSpPr>
        <p:spPr>
          <a:xfrm>
            <a:off x="251520" y="3429000"/>
            <a:ext cx="864096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400" i="0" dirty="0">
                <a:solidFill>
                  <a:srgbClr val="000000"/>
                </a:solidFill>
              </a:rPr>
              <a:t>a/an </a:t>
            </a:r>
            <a:r>
              <a:rPr lang="en-US" altLang="zh-CN" sz="2400" dirty="0">
                <a:solidFill>
                  <a:srgbClr val="0000FF"/>
                </a:solidFill>
              </a:rPr>
              <a:t>adj.</a:t>
            </a:r>
            <a:r>
              <a:rPr lang="en-US" altLang="zh-CN" sz="2400" i="0" dirty="0">
                <a:solidFill>
                  <a:srgbClr val="000000"/>
                </a:solidFill>
              </a:rPr>
              <a:t> view of</a:t>
            </a:r>
          </a:p>
          <a:p>
            <a:pPr lvl="0"/>
            <a:r>
              <a:rPr lang="en-US" altLang="zh-CN" sz="2400" i="0" dirty="0">
                <a:solidFill>
                  <a:srgbClr val="000000"/>
                </a:solidFill>
              </a:rPr>
              <a:t>a big/narrow picture view of</a:t>
            </a:r>
          </a:p>
          <a:p>
            <a:pPr lvl="0"/>
            <a:r>
              <a:rPr lang="en-US" altLang="zh-CN" sz="2400" i="0" dirty="0">
                <a:solidFill>
                  <a:srgbClr val="000000"/>
                </a:solidFill>
              </a:rPr>
              <a:t>a bird’s-eye view of</a:t>
            </a:r>
          </a:p>
          <a:p>
            <a:pPr lvl="0"/>
            <a:r>
              <a:rPr lang="en-US" altLang="zh-CN" sz="2400" i="0" dirty="0">
                <a:solidFill>
                  <a:srgbClr val="000000"/>
                </a:solidFill>
              </a:rPr>
              <a:t>a </a:t>
            </a:r>
            <a:r>
              <a:rPr lang="en-US" altLang="zh-CN" sz="2400" i="0" dirty="0" smtClean="0">
                <a:solidFill>
                  <a:srgbClr val="000000"/>
                </a:solidFill>
              </a:rPr>
              <a:t>mistaken/skeptical </a:t>
            </a:r>
            <a:r>
              <a:rPr lang="en-US" altLang="zh-CN" sz="1800" i="0" dirty="0" smtClean="0">
                <a:solidFill>
                  <a:srgbClr val="000000"/>
                </a:solidFill>
              </a:rPr>
              <a:t>(</a:t>
            </a:r>
            <a:r>
              <a:rPr lang="zh-CN" altLang="en-US" sz="1800" i="0" dirty="0" smtClean="0">
                <a:solidFill>
                  <a:srgbClr val="000000"/>
                </a:solidFill>
              </a:rPr>
              <a:t>怀疑的</a:t>
            </a:r>
            <a:r>
              <a:rPr lang="en-US" altLang="zh-CN" sz="1800" i="0" dirty="0" smtClean="0">
                <a:solidFill>
                  <a:srgbClr val="000000"/>
                </a:solidFill>
              </a:rPr>
              <a:t>) </a:t>
            </a:r>
            <a:r>
              <a:rPr lang="en-US" altLang="zh-CN" sz="2400" i="0" dirty="0" smtClean="0">
                <a:solidFill>
                  <a:srgbClr val="000000"/>
                </a:solidFill>
              </a:rPr>
              <a:t>/</a:t>
            </a:r>
            <a:r>
              <a:rPr lang="en-US" altLang="zh-CN" sz="2400" i="0" dirty="0">
                <a:solidFill>
                  <a:srgbClr val="000000"/>
                </a:solidFill>
              </a:rPr>
              <a:t>simplistic/romantic view of</a:t>
            </a:r>
          </a:p>
        </p:txBody>
      </p:sp>
      <p:sp>
        <p:nvSpPr>
          <p:cNvPr id="8" name="矩形 7"/>
          <p:cNvSpPr/>
          <p:nvPr/>
        </p:nvSpPr>
        <p:spPr>
          <a:xfrm>
            <a:off x="251520" y="5423885"/>
            <a:ext cx="86409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zh-CN" altLang="en-US" sz="2400" i="0" dirty="0" smtClean="0">
                <a:solidFill>
                  <a:srgbClr val="000000"/>
                </a:solidFill>
              </a:rPr>
              <a:t>鉴于，由于，考虑到</a:t>
            </a:r>
            <a:endParaRPr lang="en-US" altLang="zh-CN" sz="2400" i="0" dirty="0" smtClean="0">
              <a:solidFill>
                <a:srgbClr val="000000"/>
              </a:solidFill>
            </a:endParaRPr>
          </a:p>
          <a:p>
            <a:pPr lvl="0" algn="just"/>
            <a:r>
              <a:rPr kumimoji="0" lang="en-US" altLang="zh-CN" sz="2400" b="0" i="0" u="none" strike="noStrike" kern="1200" cap="none" spc="0" normalizeH="0" baseline="0" noProof="0" dirty="0" smtClean="0">
                <a:ln>
                  <a:noFill/>
                </a:ln>
                <a:solidFill>
                  <a:srgbClr val="000000"/>
                </a:solidFill>
                <a:effectLst/>
                <a:uLnTx/>
                <a:uFillTx/>
                <a:latin typeface="Times New Roman"/>
                <a:ea typeface="黑体"/>
                <a:cs typeface="+mn-cs"/>
              </a:rPr>
              <a:t>in view</a:t>
            </a:r>
            <a:r>
              <a:rPr kumimoji="0" lang="en-US" altLang="zh-CN" sz="2400" b="0" i="0" u="none" strike="noStrike" kern="1200" cap="none" spc="0" normalizeH="0" noProof="0" dirty="0" smtClean="0">
                <a:ln>
                  <a:noFill/>
                </a:ln>
                <a:solidFill>
                  <a:srgbClr val="000000"/>
                </a:solidFill>
                <a:effectLst/>
                <a:uLnTx/>
                <a:uFillTx/>
                <a:latin typeface="Times New Roman"/>
                <a:ea typeface="黑体"/>
                <a:cs typeface="+mn-cs"/>
              </a:rPr>
              <a:t> of/in consideration of/in the light of/</a:t>
            </a:r>
            <a:endParaRPr kumimoji="0" lang="zh-CN" altLang="en-US" sz="2400" b="0" i="0" u="none" strike="noStrike" kern="1200" cap="none" spc="0" normalizeH="0" baseline="0" noProof="0" dirty="0">
              <a:ln>
                <a:noFill/>
              </a:ln>
              <a:solidFill>
                <a:srgbClr val="000000"/>
              </a:solidFill>
              <a:effectLst/>
              <a:uLnTx/>
              <a:uFillTx/>
              <a:latin typeface="Times New Roman"/>
              <a:ea typeface="黑体"/>
              <a:cs typeface="+mn-cs"/>
            </a:endParaRPr>
          </a:p>
        </p:txBody>
      </p:sp>
    </p:spTree>
    <p:extLst>
      <p:ext uri="{BB962C8B-B14F-4D97-AF65-F5344CB8AC3E}">
        <p14:creationId xmlns:p14="http://schemas.microsoft.com/office/powerpoint/2010/main" val="14275898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i="0" dirty="0">
                <a:solidFill>
                  <a:srgbClr val="000000"/>
                </a:solidFill>
              </a:rPr>
              <a:t>Sharon: What do you mean</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Jason: Using the analysis model we constructed last week, we need to select an architectural style that </a:t>
            </a:r>
            <a:r>
              <a:rPr lang="en-US" altLang="zh-CN" sz="2200" i="0" dirty="0">
                <a:solidFill>
                  <a:srgbClr val="0000FF"/>
                </a:solidFill>
              </a:rPr>
              <a:t>is appropriate for</a:t>
            </a:r>
            <a:r>
              <a:rPr lang="en-US" altLang="zh-CN" sz="2200" i="0" dirty="0">
                <a:solidFill>
                  <a:srgbClr val="000000"/>
                </a:solidFill>
              </a:rPr>
              <a:t> our software. </a:t>
            </a:r>
            <a:endParaRPr lang="en-US" altLang="zh-CN" sz="2200" i="0" dirty="0" smtClean="0">
              <a:solidFill>
                <a:srgbClr val="000000"/>
              </a:solidFill>
            </a:endParaRPr>
          </a:p>
          <a:p>
            <a:pPr lvl="0" algn="just"/>
            <a:endParaRPr lang="en-US" altLang="zh-CN" sz="2200" i="0" dirty="0">
              <a:solidFill>
                <a:srgbClr val="000000"/>
              </a:solidFill>
            </a:endParaRPr>
          </a:p>
          <a:p>
            <a:pPr lvl="0" algn="just"/>
            <a:r>
              <a:rPr lang="en-US" altLang="zh-CN" sz="2200" i="0" dirty="0">
                <a:solidFill>
                  <a:srgbClr val="000000"/>
                </a:solidFill>
              </a:rPr>
              <a:t>Kevin: After that, we can </a:t>
            </a:r>
            <a:r>
              <a:rPr lang="en-US" altLang="zh-CN" sz="2200" b="1" i="0" dirty="0">
                <a:solidFill>
                  <a:srgbClr val="FF0000"/>
                </a:solidFill>
              </a:rPr>
              <a:t>partition</a:t>
            </a:r>
            <a:r>
              <a:rPr lang="en-US" altLang="zh-CN" sz="2200" i="0" dirty="0">
                <a:solidFill>
                  <a:srgbClr val="000000"/>
                </a:solidFill>
              </a:rPr>
              <a:t> the analysis model </a:t>
            </a:r>
            <a:r>
              <a:rPr lang="en-US" altLang="zh-CN" sz="2200" b="1" i="0" dirty="0">
                <a:solidFill>
                  <a:srgbClr val="FF0000"/>
                </a:solidFill>
              </a:rPr>
              <a:t>into</a:t>
            </a:r>
            <a:r>
              <a:rPr lang="en-US" altLang="zh-CN" sz="2200" i="0" dirty="0">
                <a:solidFill>
                  <a:srgbClr val="000000"/>
                </a:solidFill>
              </a:rPr>
              <a:t> design subsystems and allocate these subsystems within the architecture.</a:t>
            </a:r>
          </a:p>
        </p:txBody>
      </p:sp>
      <p:sp>
        <p:nvSpPr>
          <p:cNvPr id="6" name="矩形 5"/>
          <p:cNvSpPr/>
          <p:nvPr/>
        </p:nvSpPr>
        <p:spPr>
          <a:xfrm>
            <a:off x="251520" y="2636912"/>
            <a:ext cx="864096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400" i="0">
                <a:solidFill>
                  <a:srgbClr val="000000"/>
                </a:solidFill>
              </a:rPr>
              <a:t>partition…into…  </a:t>
            </a:r>
            <a:r>
              <a:rPr lang="zh-CN" altLang="en-US" sz="2400" i="0">
                <a:solidFill>
                  <a:srgbClr val="000000"/>
                </a:solidFill>
              </a:rPr>
              <a:t>分割；划分</a:t>
            </a:r>
          </a:p>
          <a:p>
            <a:pPr lvl="0"/>
            <a:r>
              <a:rPr lang="en-US" altLang="zh-CN" sz="2400" i="0">
                <a:solidFill>
                  <a:srgbClr val="000000"/>
                </a:solidFill>
              </a:rPr>
              <a:t>partition </a:t>
            </a:r>
            <a:r>
              <a:rPr lang="zh-CN" altLang="en-US" sz="2400" i="0">
                <a:solidFill>
                  <a:srgbClr val="000000"/>
                </a:solidFill>
              </a:rPr>
              <a:t>分区</a:t>
            </a:r>
            <a:endParaRPr lang="zh-CN" altLang="en-US" sz="2400" i="0" dirty="0">
              <a:solidFill>
                <a:srgbClr val="000000"/>
              </a:solidFill>
            </a:endParaRPr>
          </a:p>
        </p:txBody>
      </p:sp>
      <p:sp>
        <p:nvSpPr>
          <p:cNvPr id="8" name="矩形 7"/>
          <p:cNvSpPr/>
          <p:nvPr/>
        </p:nvSpPr>
        <p:spPr>
          <a:xfrm>
            <a:off x="251520" y="3573016"/>
            <a:ext cx="8640960"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"Client/ Server" refers to software designs that </a:t>
            </a:r>
            <a:r>
              <a:rPr lang="en-US" altLang="zh-CN" sz="2400" i="0" dirty="0">
                <a:solidFill>
                  <a:srgbClr val="FF0000"/>
                </a:solidFill>
              </a:rPr>
              <a:t>partition</a:t>
            </a:r>
            <a:r>
              <a:rPr lang="en-US" altLang="zh-CN" sz="2400" i="0" dirty="0">
                <a:solidFill>
                  <a:srgbClr val="000000"/>
                </a:solidFill>
              </a:rPr>
              <a:t> applications </a:t>
            </a:r>
            <a:r>
              <a:rPr lang="en-US" altLang="zh-CN" sz="2400" i="0" dirty="0">
                <a:solidFill>
                  <a:srgbClr val="FF0000"/>
                </a:solidFill>
              </a:rPr>
              <a:t>into</a:t>
            </a:r>
            <a:r>
              <a:rPr lang="en-US" altLang="zh-CN" sz="2400" i="0" dirty="0">
                <a:solidFill>
                  <a:srgbClr val="000000"/>
                </a:solidFill>
              </a:rPr>
              <a:t> two or more  independent, communicating modules. </a:t>
            </a:r>
          </a:p>
          <a:p>
            <a:pPr lvl="0" algn="just"/>
            <a:r>
              <a:rPr lang="zh-CN" altLang="en-US" sz="2400" i="0" dirty="0">
                <a:solidFill>
                  <a:srgbClr val="000000"/>
                </a:solidFill>
              </a:rPr>
              <a:t>客户机</a:t>
            </a:r>
            <a:r>
              <a:rPr lang="en-US" altLang="zh-CN" sz="2400" i="0" dirty="0">
                <a:solidFill>
                  <a:srgbClr val="000000"/>
                </a:solidFill>
              </a:rPr>
              <a:t>/</a:t>
            </a:r>
            <a:r>
              <a:rPr lang="zh-CN" altLang="en-US" sz="2400" i="0" dirty="0">
                <a:solidFill>
                  <a:srgbClr val="000000"/>
                </a:solidFill>
              </a:rPr>
              <a:t>服务器是指软件设计，将应用程序分成两个或两个以上独立的、能通信的模块。</a:t>
            </a:r>
          </a:p>
        </p:txBody>
      </p:sp>
      <p:sp>
        <p:nvSpPr>
          <p:cNvPr id="7" name="矩形 6"/>
          <p:cNvSpPr/>
          <p:nvPr/>
        </p:nvSpPr>
        <p:spPr>
          <a:xfrm>
            <a:off x="251520" y="5229200"/>
            <a:ext cx="3672408"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i="0" dirty="0" smtClean="0"/>
              <a:t>分割；划分</a:t>
            </a:r>
            <a:endParaRPr lang="en-US" altLang="zh-CN" sz="2400" i="0" dirty="0" smtClean="0"/>
          </a:p>
          <a:p>
            <a:r>
              <a:rPr lang="en-US" altLang="zh-CN" sz="2400" i="0" dirty="0" smtClean="0"/>
              <a:t>divide … into …</a:t>
            </a:r>
          </a:p>
          <a:p>
            <a:r>
              <a:rPr lang="en-US" altLang="zh-CN" sz="2400" i="0" dirty="0" smtClean="0"/>
              <a:t>separate … into …</a:t>
            </a:r>
          </a:p>
          <a:p>
            <a:r>
              <a:rPr lang="en-US" altLang="zh-CN" sz="2400" i="0" dirty="0" smtClean="0"/>
              <a:t>decompose … into …</a:t>
            </a:r>
            <a:endParaRPr lang="en-US" altLang="zh-CN" sz="2000" i="0" dirty="0" smtClean="0"/>
          </a:p>
        </p:txBody>
      </p:sp>
      <p:sp>
        <p:nvSpPr>
          <p:cNvPr id="9" name="矩形 8"/>
          <p:cNvSpPr/>
          <p:nvPr/>
        </p:nvSpPr>
        <p:spPr>
          <a:xfrm>
            <a:off x="5220072" y="5229200"/>
            <a:ext cx="3672408"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i="0" dirty="0" smtClean="0"/>
              <a:t>分组；分类</a:t>
            </a:r>
            <a:endParaRPr lang="en-US" altLang="zh-CN" sz="2400" i="0" dirty="0" smtClean="0"/>
          </a:p>
          <a:p>
            <a:r>
              <a:rPr lang="en-US" altLang="zh-CN" sz="2400" i="0" dirty="0" smtClean="0"/>
              <a:t>group … into …</a:t>
            </a:r>
          </a:p>
          <a:p>
            <a:r>
              <a:rPr lang="en-US" altLang="zh-CN" sz="2400" i="0" dirty="0" smtClean="0"/>
              <a:t>category … into …</a:t>
            </a:r>
          </a:p>
          <a:p>
            <a:r>
              <a:rPr lang="en-US" altLang="zh-CN" sz="2400" i="0" dirty="0" smtClean="0"/>
              <a:t>classify … into …</a:t>
            </a:r>
            <a:endParaRPr lang="en-US" altLang="zh-CN" sz="2400" i="0" dirty="0"/>
          </a:p>
        </p:txBody>
      </p:sp>
    </p:spTree>
    <p:extLst>
      <p:ext uri="{BB962C8B-B14F-4D97-AF65-F5344CB8AC3E}">
        <p14:creationId xmlns:p14="http://schemas.microsoft.com/office/powerpoint/2010/main" val="41193537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i="0" dirty="0">
                <a:solidFill>
                  <a:srgbClr val="000000"/>
                </a:solidFill>
              </a:rPr>
              <a:t>Jason: In the detailed design phase, we must be certain that each subsystem is functionally </a:t>
            </a:r>
            <a:r>
              <a:rPr lang="en-US" altLang="zh-CN" sz="2200" b="1" i="0" dirty="0">
                <a:solidFill>
                  <a:srgbClr val="FF0000"/>
                </a:solidFill>
              </a:rPr>
              <a:t>cohesive</a:t>
            </a:r>
            <a:r>
              <a:rPr lang="en-US" altLang="zh-CN" sz="2200" i="0" dirty="0">
                <a:solidFill>
                  <a:srgbClr val="000000"/>
                </a:solidFill>
              </a:rPr>
              <a:t>, and design subsystem interfaces first, and then allocate analysis classes or functions to each subsystem</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Kevin: Additionally, it is an important factor for successful software to have a user interface appreciated by its users, particularly for business software like ours</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Jason: Sharon is a </a:t>
            </a:r>
            <a:r>
              <a:rPr lang="en-US" altLang="zh-CN" sz="2200" b="1" i="0" dirty="0">
                <a:solidFill>
                  <a:srgbClr val="FF0000"/>
                </a:solidFill>
              </a:rPr>
              <a:t>competent</a:t>
            </a:r>
            <a:r>
              <a:rPr lang="en-US" altLang="zh-CN" sz="2200" i="0" dirty="0">
                <a:solidFill>
                  <a:srgbClr val="000000"/>
                </a:solidFill>
              </a:rPr>
              <a:t> art designer</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Sharon: I'll do my best</a:t>
            </a:r>
            <a:r>
              <a:rPr lang="en-US" altLang="zh-CN" sz="2200" i="0" dirty="0" smtClean="0">
                <a:solidFill>
                  <a:srgbClr val="000000"/>
                </a:solidFill>
              </a:rPr>
              <a:t>.</a:t>
            </a:r>
          </a:p>
          <a:p>
            <a:pPr lvl="0" algn="just"/>
            <a:endParaRPr lang="en-US" altLang="zh-CN" sz="2200" i="0" dirty="0">
              <a:solidFill>
                <a:srgbClr val="000000"/>
              </a:solidFill>
            </a:endParaRPr>
          </a:p>
          <a:p>
            <a:pPr lvl="0" algn="just"/>
            <a:r>
              <a:rPr lang="en-US" altLang="zh-CN" sz="2200" i="0" dirty="0">
                <a:solidFill>
                  <a:srgbClr val="000000"/>
                </a:solidFill>
              </a:rPr>
              <a:t>Kevin: We will </a:t>
            </a:r>
            <a:r>
              <a:rPr lang="en-US" altLang="zh-CN" sz="2200" i="0" dirty="0" smtClean="0">
                <a:solidFill>
                  <a:srgbClr val="000000"/>
                </a:solidFill>
              </a:rPr>
              <a:t>collaborate </a:t>
            </a:r>
            <a:r>
              <a:rPr lang="en-US" altLang="zh-CN" sz="1800" i="0" dirty="0" smtClean="0">
                <a:solidFill>
                  <a:srgbClr val="0000FF"/>
                </a:solidFill>
              </a:rPr>
              <a:t>[</a:t>
            </a:r>
            <a:r>
              <a:rPr lang="en-US" altLang="zh-CN" sz="1800" i="0" dirty="0" err="1">
                <a:solidFill>
                  <a:srgbClr val="0000FF"/>
                </a:solidFill>
              </a:rPr>
              <a:t>kəˈlæbəreɪt</a:t>
            </a:r>
            <a:r>
              <a:rPr lang="en-US" altLang="zh-CN" sz="1800" i="0" dirty="0">
                <a:solidFill>
                  <a:srgbClr val="0000FF"/>
                </a:solidFill>
              </a:rPr>
              <a:t>] </a:t>
            </a:r>
            <a:r>
              <a:rPr lang="en-US" altLang="zh-CN" sz="2200" i="0" dirty="0">
                <a:solidFill>
                  <a:srgbClr val="000000"/>
                </a:solidFill>
              </a:rPr>
              <a:t>to specify action sequences based on user scenarios and help Sharon to create a </a:t>
            </a:r>
            <a:r>
              <a:rPr lang="en-US" altLang="zh-CN" sz="2200" i="0" dirty="0" smtClean="0">
                <a:solidFill>
                  <a:srgbClr val="000000"/>
                </a:solidFill>
              </a:rPr>
              <a:t>behavioral </a:t>
            </a:r>
            <a:r>
              <a:rPr lang="en-US" altLang="zh-CN" sz="1800" i="0" dirty="0" smtClean="0">
                <a:solidFill>
                  <a:srgbClr val="0000FF"/>
                </a:solidFill>
              </a:rPr>
              <a:t>[</a:t>
            </a:r>
            <a:r>
              <a:rPr lang="en-US" altLang="zh-CN" sz="1800" i="0" dirty="0" err="1">
                <a:solidFill>
                  <a:srgbClr val="0000FF"/>
                </a:solidFill>
              </a:rPr>
              <a:t>bɪ'heɪvjərəl</a:t>
            </a:r>
            <a:r>
              <a:rPr lang="en-US" altLang="zh-CN" sz="1800" i="0" dirty="0">
                <a:solidFill>
                  <a:srgbClr val="0000FF"/>
                </a:solidFill>
              </a:rPr>
              <a:t>]</a:t>
            </a:r>
            <a:r>
              <a:rPr lang="en-US" altLang="zh-CN" sz="2200" i="0" dirty="0">
                <a:solidFill>
                  <a:srgbClr val="000000"/>
                </a:solidFill>
              </a:rPr>
              <a:t> model of the interface. </a:t>
            </a:r>
            <a:endParaRPr lang="en-US" altLang="zh-CN" sz="2200" i="0" dirty="0" smtClean="0">
              <a:solidFill>
                <a:srgbClr val="000000"/>
              </a:solidFill>
            </a:endParaRPr>
          </a:p>
          <a:p>
            <a:pPr lvl="0" algn="just"/>
            <a:endParaRPr lang="en-US" altLang="zh-CN" sz="2200" i="0" dirty="0">
              <a:solidFill>
                <a:srgbClr val="000000"/>
              </a:solidFill>
            </a:endParaRPr>
          </a:p>
          <a:p>
            <a:pPr lvl="0" algn="just"/>
            <a:r>
              <a:rPr lang="en-US" altLang="zh-CN" sz="2200" i="0" dirty="0">
                <a:solidFill>
                  <a:srgbClr val="000000"/>
                </a:solidFill>
              </a:rPr>
              <a:t>Sharon: Ok, next, I will define interface objects and control mechanisms and beg you to review and revise as required.</a:t>
            </a:r>
          </a:p>
        </p:txBody>
      </p:sp>
      <p:sp>
        <p:nvSpPr>
          <p:cNvPr id="8" name="矩形 7"/>
          <p:cNvSpPr/>
          <p:nvPr/>
        </p:nvSpPr>
        <p:spPr>
          <a:xfrm>
            <a:off x="3131840" y="1124744"/>
            <a:ext cx="5688632" cy="415573"/>
          </a:xfrm>
          <a:prstGeom prst="rect">
            <a:avLst/>
          </a:prstGeom>
          <a:ln>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smtClean="0">
                <a:solidFill>
                  <a:srgbClr val="000000"/>
                </a:solidFill>
              </a:rPr>
              <a:t>cohesive</a:t>
            </a:r>
            <a:r>
              <a:rPr lang="zh-CN" altLang="en-US" sz="2000" i="0" dirty="0" smtClean="0">
                <a:solidFill>
                  <a:srgbClr val="000000"/>
                </a:solidFill>
              </a:rPr>
              <a:t> </a:t>
            </a:r>
            <a:r>
              <a:rPr lang="en-US" altLang="zh-CN" sz="2000" i="0" dirty="0" smtClean="0">
                <a:solidFill>
                  <a:srgbClr val="000000"/>
                </a:solidFill>
              </a:rPr>
              <a:t>[</a:t>
            </a:r>
            <a:r>
              <a:rPr lang="en-US" altLang="zh-CN" sz="2000" i="0" dirty="0" err="1">
                <a:solidFill>
                  <a:srgbClr val="000000"/>
                </a:solidFill>
              </a:rPr>
              <a:t>koʊˈhiːsɪv</a:t>
            </a:r>
            <a:r>
              <a:rPr lang="en-US" altLang="zh-CN" sz="2000" i="0" dirty="0">
                <a:solidFill>
                  <a:srgbClr val="000000"/>
                </a:solidFill>
              </a:rPr>
              <a:t>]  adj</a:t>
            </a:r>
            <a:r>
              <a:rPr lang="en-US" altLang="zh-CN" sz="2000" i="0" dirty="0" smtClean="0">
                <a:solidFill>
                  <a:srgbClr val="000000"/>
                </a:solidFill>
              </a:rPr>
              <a:t>. </a:t>
            </a:r>
            <a:r>
              <a:rPr lang="zh-CN" altLang="en-US" sz="2000" i="0" dirty="0" smtClean="0">
                <a:solidFill>
                  <a:srgbClr val="000000"/>
                </a:solidFill>
              </a:rPr>
              <a:t>结成</a:t>
            </a:r>
            <a:r>
              <a:rPr lang="zh-CN" altLang="en-US" sz="2000" i="0" dirty="0">
                <a:solidFill>
                  <a:srgbClr val="000000"/>
                </a:solidFill>
              </a:rPr>
              <a:t>一个整体的</a:t>
            </a:r>
            <a:r>
              <a:rPr lang="en-US" altLang="zh-CN" sz="2000" i="0" dirty="0" smtClean="0">
                <a:solidFill>
                  <a:srgbClr val="000000"/>
                </a:solidFill>
              </a:rPr>
              <a:t>;  </a:t>
            </a:r>
            <a:r>
              <a:rPr lang="zh-CN" altLang="en-US" sz="2000" i="0" dirty="0" smtClean="0">
                <a:solidFill>
                  <a:srgbClr val="000000"/>
                </a:solidFill>
              </a:rPr>
              <a:t>内</a:t>
            </a:r>
            <a:r>
              <a:rPr lang="zh-CN" altLang="en-US" sz="2000" i="0" dirty="0">
                <a:solidFill>
                  <a:srgbClr val="000000"/>
                </a:solidFill>
              </a:rPr>
              <a:t>聚的</a:t>
            </a:r>
            <a:endParaRPr kumimoji="0" lang="zh-CN" altLang="en-US" sz="2000" b="0" i="0" u="none" strike="noStrike" kern="1200" cap="none" spc="0" normalizeH="0" baseline="0" noProof="0" dirty="0">
              <a:ln>
                <a:noFill/>
              </a:ln>
              <a:solidFill>
                <a:srgbClr val="000000"/>
              </a:solidFill>
              <a:effectLst/>
              <a:uLnTx/>
              <a:uFillTx/>
              <a:latin typeface="Times New Roman"/>
              <a:ea typeface="黑体"/>
            </a:endParaRPr>
          </a:p>
        </p:txBody>
      </p:sp>
      <p:sp>
        <p:nvSpPr>
          <p:cNvPr id="7" name="矩形 6"/>
          <p:cNvSpPr/>
          <p:nvPr/>
        </p:nvSpPr>
        <p:spPr>
          <a:xfrm>
            <a:off x="3131840" y="3229451"/>
            <a:ext cx="5688632" cy="707886"/>
          </a:xfrm>
          <a:prstGeom prst="rect">
            <a:avLst/>
          </a:prstGeom>
          <a:ln>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a:solidFill>
                  <a:srgbClr val="000000"/>
                </a:solidFill>
              </a:rPr>
              <a:t>competent [ˈ</a:t>
            </a:r>
            <a:r>
              <a:rPr lang="en-US" altLang="zh-CN" sz="2000" i="0" dirty="0" err="1">
                <a:solidFill>
                  <a:srgbClr val="000000"/>
                </a:solidFill>
              </a:rPr>
              <a:t>kɒmpɪtənt</a:t>
            </a:r>
            <a:r>
              <a:rPr lang="en-US" altLang="zh-CN" sz="2000" i="0" dirty="0">
                <a:solidFill>
                  <a:srgbClr val="000000"/>
                </a:solidFill>
              </a:rPr>
              <a:t>] </a:t>
            </a:r>
            <a:r>
              <a:rPr lang="en-US" altLang="zh-CN" sz="2000" i="0" dirty="0" smtClean="0">
                <a:solidFill>
                  <a:srgbClr val="000000"/>
                </a:solidFill>
              </a:rPr>
              <a:t>adj. </a:t>
            </a:r>
            <a:r>
              <a:rPr lang="zh-CN" altLang="en-US" sz="2000" i="0" dirty="0" smtClean="0">
                <a:solidFill>
                  <a:srgbClr val="000000"/>
                </a:solidFill>
              </a:rPr>
              <a:t>足以</a:t>
            </a:r>
            <a:r>
              <a:rPr lang="zh-CN" altLang="en-US" sz="2000" i="0" dirty="0">
                <a:solidFill>
                  <a:srgbClr val="000000"/>
                </a:solidFill>
              </a:rPr>
              <a:t>胜任的</a:t>
            </a:r>
            <a:r>
              <a:rPr lang="en-US" altLang="zh-CN" sz="2000" i="0" dirty="0" smtClean="0">
                <a:solidFill>
                  <a:srgbClr val="000000"/>
                </a:solidFill>
              </a:rPr>
              <a:t>; </a:t>
            </a:r>
            <a:r>
              <a:rPr lang="zh-CN" altLang="en-US" sz="2000" i="0" dirty="0" smtClean="0">
                <a:solidFill>
                  <a:srgbClr val="000000"/>
                </a:solidFill>
              </a:rPr>
              <a:t>有能力</a:t>
            </a:r>
            <a:r>
              <a:rPr lang="zh-CN" altLang="en-US" sz="2000" i="0" dirty="0">
                <a:solidFill>
                  <a:srgbClr val="000000"/>
                </a:solidFill>
              </a:rPr>
              <a:t>的</a:t>
            </a:r>
            <a:r>
              <a:rPr lang="en-US" altLang="zh-CN" sz="2000" i="0" dirty="0" smtClean="0">
                <a:solidFill>
                  <a:srgbClr val="000000"/>
                </a:solidFill>
              </a:rPr>
              <a:t>; </a:t>
            </a:r>
            <a:r>
              <a:rPr lang="zh-CN" altLang="en-US" sz="2000" i="0" dirty="0" smtClean="0">
                <a:solidFill>
                  <a:srgbClr val="000000"/>
                </a:solidFill>
              </a:rPr>
              <a:t>称职的</a:t>
            </a:r>
            <a:endParaRPr kumimoji="0" lang="zh-CN" altLang="en-US" sz="2000" b="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22174587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7</a:t>
            </a:fld>
            <a:endParaRPr lang="en-US" altLang="zh-CN"/>
          </a:p>
        </p:txBody>
      </p:sp>
      <p:pic>
        <p:nvPicPr>
          <p:cNvPr id="6" name="Picture 4" descr="据说程序员写完代码是这个样子，99%的人都中枪了"/>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694" y="-1"/>
            <a:ext cx="4993808" cy="38533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447" y="3853362"/>
            <a:ext cx="5057057" cy="297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0" y="3853362"/>
            <a:ext cx="499380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altLang="en-US" sz="2000" dirty="0"/>
              <a:t>终端用户不知道该如何使用你</a:t>
            </a:r>
            <a:r>
              <a:rPr lang="zh-CN" altLang="en-US" sz="2000" dirty="0" smtClean="0"/>
              <a:t>开发的软件</a:t>
            </a:r>
            <a:endParaRPr lang="zh-CN" altLang="en-US" sz="2000" dirty="0"/>
          </a:p>
        </p:txBody>
      </p:sp>
      <p:sp>
        <p:nvSpPr>
          <p:cNvPr id="8" name="矩形 7"/>
          <p:cNvSpPr/>
          <p:nvPr/>
        </p:nvSpPr>
        <p:spPr>
          <a:xfrm>
            <a:off x="4056369" y="6413266"/>
            <a:ext cx="5039544"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altLang="en-US" sz="2000" dirty="0" smtClean="0"/>
              <a:t>论</a:t>
            </a:r>
            <a:r>
              <a:rPr lang="en-US" altLang="zh-CN" sz="2000" dirty="0" smtClean="0"/>
              <a:t>software design</a:t>
            </a:r>
            <a:r>
              <a:rPr lang="zh-CN" altLang="en-US" sz="2000" dirty="0" smtClean="0"/>
              <a:t>的重要性</a:t>
            </a:r>
            <a:endParaRPr lang="zh-CN" altLang="en-US" sz="2000" dirty="0"/>
          </a:p>
        </p:txBody>
      </p:sp>
    </p:spTree>
    <p:extLst>
      <p:ext uri="{BB962C8B-B14F-4D97-AF65-F5344CB8AC3E}">
        <p14:creationId xmlns:p14="http://schemas.microsoft.com/office/powerpoint/2010/main" val="372330917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Software Design</a:t>
            </a:r>
          </a:p>
          <a:p>
            <a:r>
              <a:rPr lang="en-US" altLang="zh-CN" dirty="0"/>
              <a:t>Part 2, Translating: </a:t>
            </a:r>
            <a:r>
              <a:rPr lang="en-US" altLang="zh-CN" dirty="0" smtClean="0"/>
              <a:t>Software Design</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71384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a:solidFill>
                  <a:srgbClr val="FF0000"/>
                </a:solidFill>
              </a:rPr>
              <a:t>1</a:t>
            </a:r>
            <a:r>
              <a:rPr lang="en-US" altLang="zh-CN" baseline="30000" dirty="0">
                <a:solidFill>
                  <a:srgbClr val="FF0000"/>
                </a:solidFill>
              </a:rPr>
              <a:t>st</a:t>
            </a:r>
            <a:r>
              <a:rPr lang="en-US" altLang="zh-CN" dirty="0" smtClean="0"/>
              <a:t> </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Design is defined in [IEEE610.12-90] as both “the process of defining the architecture, components, interfaces, and other characteristics of a system or component” and “the result of that process.” Viewed as a process, </a:t>
            </a:r>
            <a:r>
              <a:rPr lang="en-US" altLang="zh-CN" sz="2400" i="0" u="sng" dirty="0">
                <a:solidFill>
                  <a:srgbClr val="0000FF"/>
                </a:solidFill>
              </a:rPr>
              <a:t>software design</a:t>
            </a:r>
            <a:r>
              <a:rPr lang="en-US" altLang="zh-CN" sz="2400" i="0" dirty="0">
                <a:solidFill>
                  <a:srgbClr val="0000FF"/>
                </a:solidFill>
              </a:rPr>
              <a:t> </a:t>
            </a:r>
            <a:r>
              <a:rPr lang="en-US" altLang="zh-CN" sz="2400" i="0" u="sng" dirty="0">
                <a:solidFill>
                  <a:srgbClr val="0000FF"/>
                </a:solidFill>
              </a:rPr>
              <a:t>is</a:t>
            </a:r>
            <a:r>
              <a:rPr lang="en-US" altLang="zh-CN" sz="2400" i="0" dirty="0">
                <a:solidFill>
                  <a:srgbClr val="000000"/>
                </a:solidFill>
              </a:rPr>
              <a:t> the software engineering life cycle </a:t>
            </a:r>
            <a:r>
              <a:rPr lang="en-US" altLang="zh-CN" sz="2400" i="0" u="sng" dirty="0">
                <a:solidFill>
                  <a:srgbClr val="0000FF"/>
                </a:solidFill>
              </a:rPr>
              <a:t>activity</a:t>
            </a:r>
            <a:r>
              <a:rPr lang="en-US" altLang="zh-CN" sz="2400" i="0" dirty="0">
                <a:solidFill>
                  <a:srgbClr val="000000"/>
                </a:solidFill>
              </a:rPr>
              <a:t> </a:t>
            </a:r>
            <a:r>
              <a:rPr lang="en-US" altLang="zh-CN" sz="2400" i="0" u="sng" dirty="0">
                <a:solidFill>
                  <a:srgbClr val="002060"/>
                </a:solidFill>
                <a:effectLst>
                  <a:outerShdw blurRad="38100" dist="38100" dir="2700000" algn="tl">
                    <a:srgbClr val="000000">
                      <a:alpha val="43137"/>
                    </a:srgbClr>
                  </a:outerShdw>
                </a:effectLst>
              </a:rPr>
              <a:t>in which </a:t>
            </a:r>
            <a:r>
              <a:rPr lang="en-US" altLang="zh-CN" sz="2400" i="0" dirty="0">
                <a:solidFill>
                  <a:srgbClr val="002060"/>
                </a:solidFill>
                <a:effectLst>
                  <a:outerShdw blurRad="38100" dist="38100" dir="2700000" algn="tl">
                    <a:srgbClr val="000000">
                      <a:alpha val="43137"/>
                    </a:srgbClr>
                  </a:outerShdw>
                </a:effectLst>
              </a:rPr>
              <a:t>software requirements are analyzed</a:t>
            </a:r>
            <a:r>
              <a:rPr lang="en-US" altLang="zh-CN" sz="2400" i="0" dirty="0">
                <a:solidFill>
                  <a:srgbClr val="000000"/>
                </a:solidFill>
              </a:rPr>
              <a:t> in order to produce a description of the software's internal </a:t>
            </a:r>
            <a:r>
              <a:rPr lang="en-US" altLang="zh-CN" sz="1600" i="0" dirty="0">
                <a:solidFill>
                  <a:srgbClr val="0000FF"/>
                </a:solidFill>
              </a:rPr>
              <a:t>[</a:t>
            </a:r>
            <a:r>
              <a:rPr lang="en-US" altLang="zh-CN" sz="1600" i="0" dirty="0" err="1">
                <a:solidFill>
                  <a:srgbClr val="0000FF"/>
                </a:solidFill>
              </a:rPr>
              <a:t>ɪnˈtɜːrnl</a:t>
            </a:r>
            <a:r>
              <a:rPr lang="en-US" altLang="zh-CN" sz="1600" i="0" dirty="0" smtClean="0">
                <a:solidFill>
                  <a:srgbClr val="0000FF"/>
                </a:solidFill>
              </a:rPr>
              <a:t>] </a:t>
            </a:r>
            <a:r>
              <a:rPr lang="en-US" altLang="zh-CN" sz="2400" i="0" dirty="0" smtClean="0">
                <a:solidFill>
                  <a:srgbClr val="000000"/>
                </a:solidFill>
              </a:rPr>
              <a:t>structure </a:t>
            </a:r>
            <a:r>
              <a:rPr lang="en-US" altLang="zh-CN" sz="2400" i="0" u="sng" dirty="0">
                <a:solidFill>
                  <a:srgbClr val="7030A0"/>
                </a:solidFill>
                <a:effectLst>
                  <a:outerShdw blurRad="38100" dist="38100" dir="2700000" algn="tl">
                    <a:srgbClr val="000000">
                      <a:alpha val="43137"/>
                    </a:srgbClr>
                  </a:outerShdw>
                </a:effectLst>
              </a:rPr>
              <a:t>that</a:t>
            </a:r>
            <a:r>
              <a:rPr lang="en-US" altLang="zh-CN" sz="2400" i="0" dirty="0">
                <a:solidFill>
                  <a:srgbClr val="7030A0"/>
                </a:solidFill>
                <a:effectLst>
                  <a:outerShdw blurRad="38100" dist="38100" dir="2700000" algn="tl">
                    <a:srgbClr val="000000">
                      <a:alpha val="43137"/>
                    </a:srgbClr>
                  </a:outerShdw>
                </a:effectLst>
              </a:rPr>
              <a:t> will serve as the basis for its construction</a:t>
            </a:r>
            <a:r>
              <a:rPr lang="en-US" altLang="zh-CN" sz="2400" i="0" dirty="0">
                <a:solidFill>
                  <a:srgbClr val="000000"/>
                </a:solidFill>
              </a:rPr>
              <a:t>. </a:t>
            </a:r>
            <a:r>
              <a:rPr lang="en-US" altLang="zh-CN" sz="2400" i="0" dirty="0" smtClean="0">
                <a:solidFill>
                  <a:srgbClr val="000000"/>
                </a:solidFill>
              </a:rPr>
              <a:t>… …</a:t>
            </a:r>
            <a:endParaRPr kumimoji="0" lang="en-US" altLang="zh-CN" sz="2400" b="0" i="0" u="none" strike="noStrike" kern="1200" cap="none" spc="0" normalizeH="0" baseline="0" noProof="0" dirty="0">
              <a:ln>
                <a:noFill/>
              </a:ln>
              <a:solidFill>
                <a:srgbClr val="FFFFFF">
                  <a:lumMod val="85000"/>
                </a:srgbClr>
              </a:solidFill>
              <a:effectLst/>
              <a:uLnTx/>
              <a:uFillTx/>
              <a:latin typeface="Times New Roman"/>
              <a:ea typeface="黑体"/>
              <a:cs typeface="+mn-cs"/>
            </a:endParaRPr>
          </a:p>
        </p:txBody>
      </p:sp>
      <p:sp>
        <p:nvSpPr>
          <p:cNvPr id="7" name="矩形 6"/>
          <p:cNvSpPr/>
          <p:nvPr/>
        </p:nvSpPr>
        <p:spPr>
          <a:xfrm>
            <a:off x="251520" y="4581128"/>
            <a:ext cx="8640960" cy="1292662"/>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zh-CN" altLang="en-US" sz="2600" i="0" dirty="0" smtClean="0">
                <a:solidFill>
                  <a:schemeClr val="tx1"/>
                </a:solidFill>
              </a:rPr>
              <a:t>作为</a:t>
            </a:r>
            <a:r>
              <a:rPr lang="zh-CN" altLang="en-US" sz="2600" i="0" dirty="0">
                <a:solidFill>
                  <a:schemeClr val="tx1"/>
                </a:solidFill>
              </a:rPr>
              <a:t>一个过程来看，软件设计是一项软件工程生命周期活动，其中，软件需求被分析以产生软件内部结构的描述，它将作为软件构建的基础。</a:t>
            </a:r>
          </a:p>
        </p:txBody>
      </p:sp>
      <p:sp>
        <p:nvSpPr>
          <p:cNvPr id="8" name="矩形 7"/>
          <p:cNvSpPr/>
          <p:nvPr/>
        </p:nvSpPr>
        <p:spPr>
          <a:xfrm>
            <a:off x="6732240" y="3586199"/>
            <a:ext cx="2134852"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000" dirty="0" smtClean="0"/>
              <a:t>从句修饰</a:t>
            </a:r>
            <a:r>
              <a:rPr lang="en-US" altLang="zh-CN" sz="2000" dirty="0" smtClean="0"/>
              <a:t>activity</a:t>
            </a:r>
            <a:endParaRPr lang="zh-CN" altLang="en-US" sz="2000" dirty="0"/>
          </a:p>
        </p:txBody>
      </p:sp>
      <p:sp>
        <p:nvSpPr>
          <p:cNvPr id="9" name="矩形 8"/>
          <p:cNvSpPr/>
          <p:nvPr/>
        </p:nvSpPr>
        <p:spPr>
          <a:xfrm>
            <a:off x="5940152" y="8069450"/>
            <a:ext cx="2592288" cy="400110"/>
          </a:xfrm>
          <a:prstGeom prst="rect">
            <a:avLst/>
          </a:prstGeom>
        </p:spPr>
        <p:txBody>
          <a:bodyPr wrap="square">
            <a:spAutoFit/>
          </a:bodyPr>
          <a:lstStyle/>
          <a:p>
            <a:r>
              <a:rPr lang="zh-CN" altLang="en-US" sz="2000" dirty="0" smtClean="0"/>
              <a:t>从句修饰</a:t>
            </a:r>
            <a:r>
              <a:rPr lang="en-US" altLang="zh-CN" sz="2000" dirty="0" smtClean="0"/>
              <a:t>structure</a:t>
            </a:r>
            <a:endParaRPr lang="zh-CN" altLang="en-US" sz="2000" dirty="0"/>
          </a:p>
        </p:txBody>
      </p:sp>
      <p:cxnSp>
        <p:nvCxnSpPr>
          <p:cNvPr id="10" name="直接箭头连接符 9"/>
          <p:cNvCxnSpPr/>
          <p:nvPr/>
        </p:nvCxnSpPr>
        <p:spPr bwMode="auto">
          <a:xfrm>
            <a:off x="4860032" y="2636912"/>
            <a:ext cx="2160240" cy="947818"/>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bwMode="auto">
          <a:xfrm>
            <a:off x="2507975" y="3362474"/>
            <a:ext cx="1372678" cy="35804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2" name="矩形 11"/>
          <p:cNvSpPr/>
          <p:nvPr/>
        </p:nvSpPr>
        <p:spPr>
          <a:xfrm>
            <a:off x="3880653" y="3584730"/>
            <a:ext cx="2526845"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000" dirty="0" smtClean="0"/>
              <a:t>从句</a:t>
            </a:r>
            <a:r>
              <a:rPr lang="zh-CN" altLang="en-US" sz="2000" dirty="0" smtClean="0"/>
              <a:t>修饰</a:t>
            </a:r>
            <a:r>
              <a:rPr lang="en-US" altLang="zh-CN" sz="2000" dirty="0" smtClean="0"/>
              <a:t>description</a:t>
            </a:r>
            <a:endParaRPr lang="zh-CN" altLang="en-US" sz="2000" dirty="0"/>
          </a:p>
        </p:txBody>
      </p:sp>
    </p:spTree>
    <p:extLst>
      <p:ext uri="{BB962C8B-B14F-4D97-AF65-F5344CB8AC3E}">
        <p14:creationId xmlns:p14="http://schemas.microsoft.com/office/powerpoint/2010/main" val="26684076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4282</TotalTime>
  <Words>1956</Words>
  <Application>Microsoft Office PowerPoint</Application>
  <PresentationFormat>全屏显示(4:3)</PresentationFormat>
  <Paragraphs>161</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Software Design</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132</cp:revision>
  <dcterms:created xsi:type="dcterms:W3CDTF">2017-12-29T02:31:48Z</dcterms:created>
  <dcterms:modified xsi:type="dcterms:W3CDTF">2020-03-31T09:02:30Z</dcterms:modified>
</cp:coreProperties>
</file>