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4"/>
  </p:notesMasterIdLst>
  <p:handoutMasterIdLst>
    <p:handoutMasterId r:id="rId25"/>
  </p:handoutMasterIdLst>
  <p:sldIdLst>
    <p:sldId id="256" r:id="rId2"/>
    <p:sldId id="310" r:id="rId3"/>
    <p:sldId id="311" r:id="rId4"/>
    <p:sldId id="312" r:id="rId5"/>
    <p:sldId id="313" r:id="rId6"/>
    <p:sldId id="314" r:id="rId7"/>
    <p:sldId id="315" r:id="rId8"/>
    <p:sldId id="316" r:id="rId9"/>
    <p:sldId id="308" r:id="rId10"/>
    <p:sldId id="317" r:id="rId11"/>
    <p:sldId id="318" r:id="rId12"/>
    <p:sldId id="319" r:id="rId13"/>
    <p:sldId id="320" r:id="rId14"/>
    <p:sldId id="321" r:id="rId15"/>
    <p:sldId id="322" r:id="rId16"/>
    <p:sldId id="323" r:id="rId17"/>
    <p:sldId id="324" r:id="rId18"/>
    <p:sldId id="325" r:id="rId19"/>
    <p:sldId id="329" r:id="rId20"/>
    <p:sldId id="326" r:id="rId21"/>
    <p:sldId id="327" r:id="rId22"/>
    <p:sldId id="328" r:id="rId23"/>
  </p:sldIdLst>
  <p:sldSz cx="9144000" cy="6858000" type="screen4x3"/>
  <p:notesSz cx="6858000" cy="9144000"/>
  <p:defaultTextStyle>
    <a:defPPr>
      <a:defRPr lang="zh-CN"/>
    </a:defPPr>
    <a:lvl1pPr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00FF"/>
    <a:srgbClr val="FF9900"/>
    <a:srgbClr val="009900"/>
    <a:srgbClr val="99FFCC"/>
    <a:srgbClr val="292929"/>
    <a:srgbClr val="0099FF"/>
    <a:srgbClr val="33CCCC"/>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6" autoAdjust="0"/>
    <p:restoredTop sz="93796" autoAdjust="0"/>
  </p:normalViewPr>
  <p:slideViewPr>
    <p:cSldViewPr>
      <p:cViewPr varScale="1">
        <p:scale>
          <a:sx n="70" d="100"/>
          <a:sy n="70" d="100"/>
        </p:scale>
        <p:origin x="1204" y="52"/>
      </p:cViewPr>
      <p:guideLst>
        <p:guide orient="horz" pos="2160"/>
        <p:guide pos="2880"/>
      </p:guideLst>
    </p:cSldViewPr>
  </p:slideViewPr>
  <p:outlineViewPr>
    <p:cViewPr>
      <p:scale>
        <a:sx n="33" d="100"/>
        <a:sy n="33" d="100"/>
      </p:scale>
      <p:origin x="0" y="856"/>
    </p:cViewPr>
  </p:outlin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3553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i="0">
                <a:latin typeface="Arial" charset="0"/>
                <a:ea typeface="宋体" pitchFamily="2" charset="-122"/>
              </a:defRPr>
            </a:lvl1pPr>
          </a:lstStyle>
          <a:p>
            <a:pPr>
              <a:defRPr/>
            </a:pPr>
            <a:endParaRPr lang="en-US" altLang="zh-CN"/>
          </a:p>
        </p:txBody>
      </p:sp>
      <p:sp>
        <p:nvSpPr>
          <p:cNvPr id="3553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3553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i="0">
                <a:latin typeface="Arial" panose="020B0604020202020204" pitchFamily="34" charset="0"/>
              </a:defRPr>
            </a:lvl1pPr>
          </a:lstStyle>
          <a:p>
            <a:pPr>
              <a:defRPr/>
            </a:pPr>
            <a:fld id="{16000498-88C7-4124-8257-B34777752386}" type="slidenum">
              <a:rPr lang="en-US" altLang="zh-CN"/>
              <a:pPr>
                <a:defRPr/>
              </a:pPr>
              <a:t>‹#›</a:t>
            </a:fld>
            <a:endParaRPr lang="en-US" altLang="zh-CN"/>
          </a:p>
        </p:txBody>
      </p:sp>
    </p:spTree>
    <p:extLst>
      <p:ext uri="{BB962C8B-B14F-4D97-AF65-F5344CB8AC3E}">
        <p14:creationId xmlns:p14="http://schemas.microsoft.com/office/powerpoint/2010/main" val="3142967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i="0">
                <a:latin typeface="Arial" charset="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i="0">
                <a:latin typeface="Arial" panose="020B0604020202020204" pitchFamily="34" charset="0"/>
              </a:defRPr>
            </a:lvl1pPr>
          </a:lstStyle>
          <a:p>
            <a:pPr>
              <a:defRPr/>
            </a:pPr>
            <a:fld id="{2C5231A0-8437-4466-9A90-BBA8B69AAFA2}" type="slidenum">
              <a:rPr lang="en-US" altLang="zh-CN"/>
              <a:pPr>
                <a:defRPr/>
              </a:pPr>
              <a:t>‹#›</a:t>
            </a:fld>
            <a:endParaRPr lang="en-US" altLang="zh-CN"/>
          </a:p>
        </p:txBody>
      </p:sp>
    </p:spTree>
    <p:extLst>
      <p:ext uri="{BB962C8B-B14F-4D97-AF65-F5344CB8AC3E}">
        <p14:creationId xmlns:p14="http://schemas.microsoft.com/office/powerpoint/2010/main" val="25849989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skeptical </a:t>
            </a:r>
            <a:r>
              <a:rPr lang="zh-CN" altLang="en-US" dirty="0" smtClean="0"/>
              <a:t>英 </a:t>
            </a:r>
            <a:r>
              <a:rPr lang="en-US" altLang="zh-CN" dirty="0" smtClean="0"/>
              <a:t>[ˈ</a:t>
            </a:r>
            <a:r>
              <a:rPr lang="en-US" altLang="zh-CN" dirty="0" err="1" smtClean="0"/>
              <a:t>skeptɪkl</a:t>
            </a:r>
            <a:r>
              <a:rPr lang="en-US" altLang="zh-CN" dirty="0" smtClean="0"/>
              <a:t>]   </a:t>
            </a:r>
            <a:r>
              <a:rPr lang="zh-CN" altLang="en-US" dirty="0" smtClean="0"/>
              <a:t>美 </a:t>
            </a:r>
            <a:r>
              <a:rPr lang="en-US" altLang="zh-CN" dirty="0" smtClean="0"/>
              <a:t>[ˈ</a:t>
            </a:r>
            <a:r>
              <a:rPr lang="en-US" altLang="zh-CN" dirty="0" err="1" smtClean="0"/>
              <a:t>skeptɪkl</a:t>
            </a:r>
            <a:r>
              <a:rPr lang="en-US" altLang="zh-CN" dirty="0" smtClean="0"/>
              <a:t>]  adj.</a:t>
            </a:r>
            <a:r>
              <a:rPr lang="zh-CN" altLang="en-US" dirty="0" smtClean="0"/>
              <a:t>怀疑的</a:t>
            </a:r>
            <a:endParaRPr lang="zh-CN" altLang="en-US" dirty="0"/>
          </a:p>
        </p:txBody>
      </p:sp>
      <p:sp>
        <p:nvSpPr>
          <p:cNvPr id="4" name="灯片编号占位符 3"/>
          <p:cNvSpPr>
            <a:spLocks noGrp="1"/>
          </p:cNvSpPr>
          <p:nvPr>
            <p:ph type="sldNum" sz="quarter" idx="10"/>
          </p:nvPr>
        </p:nvSpPr>
        <p:spPr/>
        <p:txBody>
          <a:bodyPr/>
          <a:lstStyle/>
          <a:p>
            <a:pPr>
              <a:defRPr/>
            </a:pPr>
            <a:fld id="{2C5231A0-8437-4466-9A90-BBA8B69AAFA2}" type="slidenum">
              <a:rPr lang="en-US" altLang="zh-CN" smtClean="0"/>
              <a:pPr>
                <a:defRPr/>
              </a:pPr>
              <a:t>4</a:t>
            </a:fld>
            <a:endParaRPr lang="en-US" altLang="zh-CN"/>
          </a:p>
        </p:txBody>
      </p:sp>
    </p:spTree>
    <p:extLst>
      <p:ext uri="{BB962C8B-B14F-4D97-AF65-F5344CB8AC3E}">
        <p14:creationId xmlns:p14="http://schemas.microsoft.com/office/powerpoint/2010/main" val="969884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skeptical </a:t>
            </a:r>
            <a:r>
              <a:rPr lang="zh-CN" altLang="en-US" dirty="0" smtClean="0"/>
              <a:t>英 </a:t>
            </a:r>
            <a:r>
              <a:rPr lang="en-US" altLang="zh-CN" dirty="0" smtClean="0"/>
              <a:t>[ˈ</a:t>
            </a:r>
            <a:r>
              <a:rPr lang="en-US" altLang="zh-CN" dirty="0" err="1" smtClean="0"/>
              <a:t>skeptɪkl</a:t>
            </a:r>
            <a:r>
              <a:rPr lang="en-US" altLang="zh-CN" dirty="0" smtClean="0"/>
              <a:t>]   </a:t>
            </a:r>
            <a:r>
              <a:rPr lang="zh-CN" altLang="en-US" dirty="0" smtClean="0"/>
              <a:t>美 </a:t>
            </a:r>
            <a:r>
              <a:rPr lang="en-US" altLang="zh-CN" dirty="0" smtClean="0"/>
              <a:t>[ˈ</a:t>
            </a:r>
            <a:r>
              <a:rPr lang="en-US" altLang="zh-CN" dirty="0" err="1" smtClean="0"/>
              <a:t>skeptɪkl</a:t>
            </a:r>
            <a:r>
              <a:rPr lang="en-US" altLang="zh-CN" dirty="0" smtClean="0"/>
              <a:t>]  adj.</a:t>
            </a:r>
            <a:r>
              <a:rPr lang="zh-CN" altLang="en-US" dirty="0" smtClean="0"/>
              <a:t>怀疑的</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C5231A0-8437-4466-9A90-BBA8B69AAFA2}"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895971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skeptical </a:t>
            </a:r>
            <a:r>
              <a:rPr lang="zh-CN" altLang="en-US" dirty="0" smtClean="0"/>
              <a:t>英 </a:t>
            </a:r>
            <a:r>
              <a:rPr lang="en-US" altLang="zh-CN" dirty="0" smtClean="0"/>
              <a:t>[ˈ</a:t>
            </a:r>
            <a:r>
              <a:rPr lang="en-US" altLang="zh-CN" dirty="0" err="1" smtClean="0"/>
              <a:t>skeptɪkl</a:t>
            </a:r>
            <a:r>
              <a:rPr lang="en-US" altLang="zh-CN" dirty="0" smtClean="0"/>
              <a:t>]   </a:t>
            </a:r>
            <a:r>
              <a:rPr lang="zh-CN" altLang="en-US" dirty="0" smtClean="0"/>
              <a:t>美 </a:t>
            </a:r>
            <a:r>
              <a:rPr lang="en-US" altLang="zh-CN" dirty="0" smtClean="0"/>
              <a:t>[ˈ</a:t>
            </a:r>
            <a:r>
              <a:rPr lang="en-US" altLang="zh-CN" dirty="0" err="1" smtClean="0"/>
              <a:t>skeptɪkl</a:t>
            </a:r>
            <a:r>
              <a:rPr lang="en-US" altLang="zh-CN" dirty="0" smtClean="0"/>
              <a:t>]  adj.</a:t>
            </a:r>
            <a:r>
              <a:rPr lang="zh-CN" altLang="en-US" dirty="0" smtClean="0"/>
              <a:t>怀疑的</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C5231A0-8437-4466-9A90-BBA8B69AAFA2}"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13408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skeptical </a:t>
            </a:r>
            <a:r>
              <a:rPr lang="zh-CN" altLang="en-US" dirty="0" smtClean="0"/>
              <a:t>英 </a:t>
            </a:r>
            <a:r>
              <a:rPr lang="en-US" altLang="zh-CN" dirty="0" smtClean="0"/>
              <a:t>[ˈ</a:t>
            </a:r>
            <a:r>
              <a:rPr lang="en-US" altLang="zh-CN" dirty="0" err="1" smtClean="0"/>
              <a:t>skeptɪkl</a:t>
            </a:r>
            <a:r>
              <a:rPr lang="en-US" altLang="zh-CN" dirty="0" smtClean="0"/>
              <a:t>]   </a:t>
            </a:r>
            <a:r>
              <a:rPr lang="zh-CN" altLang="en-US" dirty="0" smtClean="0"/>
              <a:t>美 </a:t>
            </a:r>
            <a:r>
              <a:rPr lang="en-US" altLang="zh-CN" dirty="0" smtClean="0"/>
              <a:t>[ˈ</a:t>
            </a:r>
            <a:r>
              <a:rPr lang="en-US" altLang="zh-CN" dirty="0" err="1" smtClean="0"/>
              <a:t>skeptɪkl</a:t>
            </a:r>
            <a:r>
              <a:rPr lang="en-US" altLang="zh-CN" dirty="0" smtClean="0"/>
              <a:t>]  adj.</a:t>
            </a:r>
            <a:r>
              <a:rPr lang="zh-CN" altLang="en-US" dirty="0" smtClean="0"/>
              <a:t>怀疑的</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C5231A0-8437-4466-9A90-BBA8B69AAFA2}"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968431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skeptical </a:t>
            </a:r>
            <a:r>
              <a:rPr lang="zh-CN" altLang="en-US" dirty="0" smtClean="0"/>
              <a:t>英 </a:t>
            </a:r>
            <a:r>
              <a:rPr lang="en-US" altLang="zh-CN" dirty="0" smtClean="0"/>
              <a:t>[ˈ</a:t>
            </a:r>
            <a:r>
              <a:rPr lang="en-US" altLang="zh-CN" dirty="0" err="1" smtClean="0"/>
              <a:t>skeptɪkl</a:t>
            </a:r>
            <a:r>
              <a:rPr lang="en-US" altLang="zh-CN" dirty="0" smtClean="0"/>
              <a:t>]   </a:t>
            </a:r>
            <a:r>
              <a:rPr lang="zh-CN" altLang="en-US" dirty="0" smtClean="0"/>
              <a:t>美 </a:t>
            </a:r>
            <a:r>
              <a:rPr lang="en-US" altLang="zh-CN" dirty="0" smtClean="0"/>
              <a:t>[ˈ</a:t>
            </a:r>
            <a:r>
              <a:rPr lang="en-US" altLang="zh-CN" dirty="0" err="1" smtClean="0"/>
              <a:t>skeptɪkl</a:t>
            </a:r>
            <a:r>
              <a:rPr lang="en-US" altLang="zh-CN" dirty="0" smtClean="0"/>
              <a:t>]  adj.</a:t>
            </a:r>
            <a:r>
              <a:rPr lang="zh-CN" altLang="en-US" dirty="0" smtClean="0"/>
              <a:t>怀疑的</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C5231A0-8437-4466-9A90-BBA8B69AAFA2}"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525765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3589338"/>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701442" name="Rectangle 2"/>
          <p:cNvSpPr>
            <a:spLocks noGrp="1" noChangeArrowheads="1"/>
          </p:cNvSpPr>
          <p:nvPr>
            <p:ph type="ctrTitle" hasCustomPrompt="1"/>
          </p:nvPr>
        </p:nvSpPr>
        <p:spPr>
          <a:xfrm>
            <a:off x="685800" y="1133475"/>
            <a:ext cx="7772400" cy="2339975"/>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sz="5400" b="0" i="0" baseline="0"/>
            </a:lvl1pPr>
          </a:lstStyle>
          <a:p>
            <a:r>
              <a:rPr lang="en-US" altLang="zh-CN" dirty="0" smtClean="0"/>
              <a:t/>
            </a:r>
            <a:br>
              <a:rPr lang="en-US" altLang="zh-CN" dirty="0" smtClean="0"/>
            </a:br>
            <a:r>
              <a:rPr lang="en-US" altLang="zh-CN" dirty="0" smtClean="0"/>
              <a:t/>
            </a:r>
            <a:br>
              <a:rPr lang="en-US" altLang="zh-CN" dirty="0" smtClean="0"/>
            </a:br>
            <a:endParaRPr lang="zh-CN" altLang="en-US" dirty="0"/>
          </a:p>
        </p:txBody>
      </p:sp>
      <p:sp>
        <p:nvSpPr>
          <p:cNvPr id="701443" name="Rectangle 3"/>
          <p:cNvSpPr>
            <a:spLocks noGrp="1" noChangeArrowheads="1"/>
          </p:cNvSpPr>
          <p:nvPr>
            <p:ph type="subTitle" idx="1"/>
          </p:nvPr>
        </p:nvSpPr>
        <p:spPr>
          <a:xfrm>
            <a:off x="701675" y="3833813"/>
            <a:ext cx="7756525" cy="1600200"/>
          </a:xfrm>
        </p:spPr>
        <p:txBody>
          <a:bodyPr/>
          <a:lstStyle>
            <a:lvl1pPr marL="0" marR="0" indent="0" algn="ctr" defTabSz="914400" rtl="0" eaLnBrk="1" fontAlgn="base" latinLnBrk="0" hangingPunct="1">
              <a:lnSpc>
                <a:spcPct val="100000"/>
              </a:lnSpc>
              <a:spcBef>
                <a:spcPct val="10000"/>
              </a:spcBef>
              <a:spcAft>
                <a:spcPct val="0"/>
              </a:spcAft>
              <a:buClr>
                <a:schemeClr val="accent2"/>
              </a:buClr>
              <a:buSzTx/>
              <a:buFont typeface="Wingdings" panose="05000000000000000000" pitchFamily="2" charset="2"/>
              <a:buNone/>
              <a:tabLst/>
              <a:defRPr sz="2800" b="0" i="0" baseline="0">
                <a:solidFill>
                  <a:srgbClr val="0000FF"/>
                </a:solidFill>
              </a:defRPr>
            </a:lvl1pPr>
          </a:lstStyle>
          <a:p>
            <a:endParaRPr lang="zh-CN" altLang="en-US" dirty="0" smtClean="0"/>
          </a:p>
        </p:txBody>
      </p:sp>
    </p:spTree>
    <p:extLst>
      <p:ext uri="{BB962C8B-B14F-4D97-AF65-F5344CB8AC3E}">
        <p14:creationId xmlns:p14="http://schemas.microsoft.com/office/powerpoint/2010/main" val="2596943433"/>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baseline="0"/>
            </a:lvl1pPr>
          </a:lstStyle>
          <a:p>
            <a:r>
              <a:rPr lang="zh-CN" altLang="en-US" smtClean="0"/>
              <a:t>单击此处编辑母版标题样式</a:t>
            </a:r>
            <a:endParaRPr lang="zh-CN" altLang="en-US" dirty="0"/>
          </a:p>
        </p:txBody>
      </p:sp>
      <p:sp>
        <p:nvSpPr>
          <p:cNvPr id="3" name="竖排文字占位符 2"/>
          <p:cNvSpPr>
            <a:spLocks noGrp="1"/>
          </p:cNvSpPr>
          <p:nvPr>
            <p:ph type="body" orient="vert" idx="1"/>
          </p:nvPr>
        </p:nvSpPr>
        <p:spPr/>
        <p:txBody>
          <a:bodyPr vert="eaVert"/>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7"/>
          <p:cNvSpPr>
            <a:spLocks noGrp="1" noChangeArrowheads="1"/>
          </p:cNvSpPr>
          <p:nvPr>
            <p:ph type="ftr" sz="quarter" idx="10"/>
          </p:nvPr>
        </p:nvSpPr>
        <p:spPr>
          <a:ln/>
        </p:spPr>
        <p:txBody>
          <a:bodyPr/>
          <a:lstStyle>
            <a:lvl1pPr>
              <a:defRPr/>
            </a:lvl1pPr>
          </a:lstStyle>
          <a:p>
            <a:pPr>
              <a:defRPr/>
            </a:pPr>
            <a:fld id="{0C0DE6C7-0B27-4605-A175-02DF5075474C}" type="slidenum">
              <a:rPr lang="en-US" altLang="zh-CN"/>
              <a:pPr>
                <a:defRPr/>
              </a:pPr>
              <a:t>‹#›</a:t>
            </a:fld>
            <a:endParaRPr lang="en-US" altLang="zh-CN"/>
          </a:p>
        </p:txBody>
      </p:sp>
    </p:spTree>
    <p:extLst>
      <p:ext uri="{BB962C8B-B14F-4D97-AF65-F5344CB8AC3E}">
        <p14:creationId xmlns:p14="http://schemas.microsoft.com/office/powerpoint/2010/main" val="153842386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6003925"/>
          </a:xfrm>
        </p:spPr>
        <p:txBody>
          <a:bodyPr vert="eaVert"/>
          <a:lstStyle>
            <a:lvl1pPr>
              <a:defRPr b="0"/>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6003925"/>
          </a:xfrm>
        </p:spPr>
        <p:txBody>
          <a:bodyPr vert="eaVert"/>
          <a:lstStyle>
            <a:lvl1pPr>
              <a:defRPr b="0"/>
            </a:lvl1pPr>
            <a:lvl2pPr>
              <a:defRPr b="0"/>
            </a:lvl2pPr>
            <a:lvl3pPr>
              <a:defRPr b="0"/>
            </a:lvl3pPr>
            <a:lvl4pPr>
              <a:defRPr b="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7"/>
          <p:cNvSpPr>
            <a:spLocks noGrp="1" noChangeArrowheads="1"/>
          </p:cNvSpPr>
          <p:nvPr>
            <p:ph type="ftr" sz="quarter" idx="10"/>
          </p:nvPr>
        </p:nvSpPr>
        <p:spPr>
          <a:ln/>
        </p:spPr>
        <p:txBody>
          <a:bodyPr/>
          <a:lstStyle>
            <a:lvl1pPr>
              <a:defRPr/>
            </a:lvl1pPr>
          </a:lstStyle>
          <a:p>
            <a:pPr>
              <a:defRPr/>
            </a:pPr>
            <a:fld id="{3EA38CCE-7BE9-4878-A905-626C9B5E68EE}" type="slidenum">
              <a:rPr lang="en-US" altLang="zh-CN"/>
              <a:pPr>
                <a:defRPr/>
              </a:pPr>
              <a:t>‹#›</a:t>
            </a:fld>
            <a:endParaRPr lang="en-US" altLang="zh-CN"/>
          </a:p>
        </p:txBody>
      </p:sp>
    </p:spTree>
    <p:extLst>
      <p:ext uri="{BB962C8B-B14F-4D97-AF65-F5344CB8AC3E}">
        <p14:creationId xmlns:p14="http://schemas.microsoft.com/office/powerpoint/2010/main" val="229365401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76275"/>
          </a:xfrm>
        </p:spPr>
        <p:txBody>
          <a:bodyPr/>
          <a:lstStyle>
            <a:lvl1pPr>
              <a:defRPr b="0" baseline="0"/>
            </a:lvl1pPr>
          </a:lstStyle>
          <a:p>
            <a:r>
              <a:rPr lang="zh-CN" altLang="en-US" smtClean="0"/>
              <a:t>单击此处编辑母版标题样式</a:t>
            </a:r>
            <a:endParaRPr lang="zh-CN" altLang="en-US" dirty="0"/>
          </a:p>
        </p:txBody>
      </p:sp>
      <p:sp>
        <p:nvSpPr>
          <p:cNvPr id="3" name="剪贴画占位符 2"/>
          <p:cNvSpPr>
            <a:spLocks noGrp="1"/>
          </p:cNvSpPr>
          <p:nvPr>
            <p:ph type="clipArt" sz="half" idx="1"/>
          </p:nvPr>
        </p:nvSpPr>
        <p:spPr>
          <a:xfrm>
            <a:off x="566738" y="1341438"/>
            <a:ext cx="3924300" cy="4967287"/>
          </a:xfrm>
        </p:spPr>
        <p:txBody>
          <a:bodyPr/>
          <a:lstStyle>
            <a:lvl1pPr>
              <a:defRPr b="0" baseline="0"/>
            </a:lvl1pPr>
          </a:lstStyle>
          <a:p>
            <a:pPr lvl="0"/>
            <a:r>
              <a:rPr lang="zh-CN" altLang="en-US" noProof="0" smtClean="0"/>
              <a:t>单击图标添加剪 贴画</a:t>
            </a:r>
          </a:p>
        </p:txBody>
      </p:sp>
      <p:sp>
        <p:nvSpPr>
          <p:cNvPr id="4" name="文本占位符 3"/>
          <p:cNvSpPr>
            <a:spLocks noGrp="1"/>
          </p:cNvSpPr>
          <p:nvPr>
            <p:ph type="body" sz="half" idx="2"/>
          </p:nvPr>
        </p:nvSpPr>
        <p:spPr>
          <a:xfrm>
            <a:off x="46434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7"/>
          <p:cNvSpPr>
            <a:spLocks noGrp="1" noChangeArrowheads="1"/>
          </p:cNvSpPr>
          <p:nvPr>
            <p:ph type="ftr" sz="quarter" idx="10"/>
          </p:nvPr>
        </p:nvSpPr>
        <p:spPr>
          <a:ln/>
        </p:spPr>
        <p:txBody>
          <a:bodyPr/>
          <a:lstStyle>
            <a:lvl1pPr>
              <a:defRPr/>
            </a:lvl1pPr>
          </a:lstStyle>
          <a:p>
            <a:pPr>
              <a:defRPr/>
            </a:pPr>
            <a:fld id="{D96474B6-6BB1-4C4C-A717-A33167B75120}" type="slidenum">
              <a:rPr lang="en-US" altLang="zh-CN"/>
              <a:pPr>
                <a:defRPr/>
              </a:pPr>
              <a:t>‹#›</a:t>
            </a:fld>
            <a:endParaRPr lang="en-US" altLang="zh-CN"/>
          </a:p>
        </p:txBody>
      </p:sp>
    </p:spTree>
    <p:extLst>
      <p:ext uri="{BB962C8B-B14F-4D97-AF65-F5344CB8AC3E}">
        <p14:creationId xmlns:p14="http://schemas.microsoft.com/office/powerpoint/2010/main" val="155102679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76275"/>
          </a:xfrm>
        </p:spPr>
        <p:txBody>
          <a:bodyPr/>
          <a:lstStyle>
            <a:lvl1pPr>
              <a:defRPr b="0" baseline="0"/>
            </a:lvl1pPr>
          </a:lstStyle>
          <a:p>
            <a:r>
              <a:rPr lang="zh-CN" altLang="en-US" smtClean="0"/>
              <a:t>单击此处编辑母版标题样式</a:t>
            </a:r>
            <a:endParaRPr lang="zh-CN" altLang="en-US" dirty="0"/>
          </a:p>
        </p:txBody>
      </p:sp>
      <p:sp>
        <p:nvSpPr>
          <p:cNvPr id="3" name="文本占位符 2"/>
          <p:cNvSpPr>
            <a:spLocks noGrp="1"/>
          </p:cNvSpPr>
          <p:nvPr>
            <p:ph type="body" sz="half" idx="1"/>
          </p:nvPr>
        </p:nvSpPr>
        <p:spPr>
          <a:xfrm>
            <a:off x="5667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half" idx="2"/>
          </p:nvPr>
        </p:nvSpPr>
        <p:spPr>
          <a:xfrm>
            <a:off x="46434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7"/>
          <p:cNvSpPr>
            <a:spLocks noGrp="1" noChangeArrowheads="1"/>
          </p:cNvSpPr>
          <p:nvPr>
            <p:ph type="ftr" sz="quarter" idx="10"/>
          </p:nvPr>
        </p:nvSpPr>
        <p:spPr>
          <a:ln/>
        </p:spPr>
        <p:txBody>
          <a:bodyPr/>
          <a:lstStyle>
            <a:lvl1pPr>
              <a:defRPr/>
            </a:lvl1pPr>
          </a:lstStyle>
          <a:p>
            <a:pPr>
              <a:defRPr/>
            </a:pPr>
            <a:fld id="{1E8A594D-7A5F-4080-AB3B-0A3D13BBD9F3}" type="slidenum">
              <a:rPr lang="en-US" altLang="zh-CN"/>
              <a:pPr>
                <a:defRPr/>
              </a:pPr>
              <a:t>‹#›</a:t>
            </a:fld>
            <a:endParaRPr lang="en-US" altLang="zh-CN"/>
          </a:p>
        </p:txBody>
      </p:sp>
    </p:spTree>
    <p:extLst>
      <p:ext uri="{BB962C8B-B14F-4D97-AF65-F5344CB8AC3E}">
        <p14:creationId xmlns:p14="http://schemas.microsoft.com/office/powerpoint/2010/main" val="419066256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76275"/>
          </a:xfrm>
        </p:spPr>
        <p:txBody>
          <a:bodyPr/>
          <a:lstStyle>
            <a:lvl1pPr>
              <a:defRPr b="0" baseline="0"/>
            </a:lvl1pPr>
          </a:lstStyle>
          <a:p>
            <a:r>
              <a:rPr lang="zh-CN" altLang="en-US" smtClean="0"/>
              <a:t>单击此处编辑母版标题样式</a:t>
            </a:r>
            <a:endParaRPr lang="zh-CN" altLang="en-US" dirty="0"/>
          </a:p>
        </p:txBody>
      </p:sp>
      <p:sp>
        <p:nvSpPr>
          <p:cNvPr id="3" name="文本占位符 2"/>
          <p:cNvSpPr>
            <a:spLocks noGrp="1"/>
          </p:cNvSpPr>
          <p:nvPr>
            <p:ph type="body" sz="half" idx="1"/>
          </p:nvPr>
        </p:nvSpPr>
        <p:spPr>
          <a:xfrm>
            <a:off x="5667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quarter" idx="2"/>
          </p:nvPr>
        </p:nvSpPr>
        <p:spPr>
          <a:xfrm>
            <a:off x="4643438" y="1341438"/>
            <a:ext cx="3924300" cy="2406650"/>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内容占位符 4"/>
          <p:cNvSpPr>
            <a:spLocks noGrp="1"/>
          </p:cNvSpPr>
          <p:nvPr>
            <p:ph sz="quarter" idx="3"/>
          </p:nvPr>
        </p:nvSpPr>
        <p:spPr>
          <a:xfrm>
            <a:off x="4643438" y="3900488"/>
            <a:ext cx="3924300" cy="2408237"/>
          </a:xfrm>
        </p:spPr>
        <p:txBody>
          <a:bodyPr/>
          <a:lstStyle>
            <a:lvl1pPr>
              <a:defRPr b="0"/>
            </a:lvl1pPr>
            <a:lvl2pPr>
              <a:defRPr b="0"/>
            </a:lvl2pPr>
            <a:lvl3pPr>
              <a:defRPr b="0"/>
            </a:lvl3pPr>
            <a:lvl4pPr>
              <a:defRPr b="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6" name="Rectangle 7"/>
          <p:cNvSpPr>
            <a:spLocks noGrp="1" noChangeArrowheads="1"/>
          </p:cNvSpPr>
          <p:nvPr>
            <p:ph type="ftr" sz="quarter" idx="10"/>
          </p:nvPr>
        </p:nvSpPr>
        <p:spPr>
          <a:ln/>
        </p:spPr>
        <p:txBody>
          <a:bodyPr/>
          <a:lstStyle>
            <a:lvl1pPr>
              <a:defRPr/>
            </a:lvl1pPr>
          </a:lstStyle>
          <a:p>
            <a:pPr>
              <a:defRPr/>
            </a:pPr>
            <a:fld id="{46F49601-8143-4E6A-89E3-9735F4DBCAC4}" type="slidenum">
              <a:rPr lang="en-US" altLang="zh-CN"/>
              <a:pPr>
                <a:defRPr/>
              </a:pPr>
              <a:t>‹#›</a:t>
            </a:fld>
            <a:endParaRPr lang="en-US" altLang="zh-CN"/>
          </a:p>
        </p:txBody>
      </p:sp>
    </p:spTree>
    <p:extLst>
      <p:ext uri="{BB962C8B-B14F-4D97-AF65-F5344CB8AC3E}">
        <p14:creationId xmlns:p14="http://schemas.microsoft.com/office/powerpoint/2010/main" val="373424075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i="0" baseline="0">
                <a:latin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b="0" i="0" baseline="0">
                <a:solidFill>
                  <a:schemeClr val="tx1"/>
                </a:solidFill>
                <a:latin typeface="Times New Roman" panose="02020603050405020304" pitchFamily="18" charset="0"/>
              </a:defRPr>
            </a:lvl1pPr>
            <a:lvl2pPr>
              <a:defRPr b="0" i="0" baseline="0">
                <a:solidFill>
                  <a:srgbClr val="0000FF"/>
                </a:solidFill>
                <a:latin typeface="Times New Roman" panose="02020603050405020304" pitchFamily="18" charset="0"/>
              </a:defRPr>
            </a:lvl2pPr>
            <a:lvl3pPr>
              <a:defRPr b="0" i="0" baseline="0">
                <a:latin typeface="Times New Roman" panose="02020603050405020304" pitchFamily="18" charset="0"/>
              </a:defRPr>
            </a:lvl3pPr>
            <a:lvl4pPr>
              <a:defRPr b="0" i="0" baseline="0">
                <a:latin typeface="Times New Roman" panose="02020603050405020304" pitchFamily="18" charset="0"/>
              </a:defRPr>
            </a:lvl4pPr>
            <a:lvl5pPr>
              <a:defRPr b="1" i="0" baseline="0">
                <a:latin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7"/>
          <p:cNvSpPr>
            <a:spLocks noGrp="1" noChangeArrowheads="1"/>
          </p:cNvSpPr>
          <p:nvPr>
            <p:ph type="ftr" sz="quarter" idx="10"/>
          </p:nvPr>
        </p:nvSpPr>
        <p:spPr>
          <a:ln/>
        </p:spPr>
        <p:txBody>
          <a:bodyPr/>
          <a:lstStyle>
            <a:lvl1pPr>
              <a:defRPr/>
            </a:lvl1pPr>
          </a:lstStyle>
          <a:p>
            <a:pPr>
              <a:defRPr/>
            </a:pPr>
            <a:fld id="{535937AA-C22C-49A1-B1A2-AA4B34E89984}" type="slidenum">
              <a:rPr lang="en-US" altLang="zh-CN"/>
              <a:pPr>
                <a:defRPr/>
              </a:pPr>
              <a:t>‹#›</a:t>
            </a:fld>
            <a:endParaRPr lang="en-US" altLang="zh-CN"/>
          </a:p>
        </p:txBody>
      </p:sp>
    </p:spTree>
    <p:extLst>
      <p:ext uri="{BB962C8B-B14F-4D97-AF65-F5344CB8AC3E}">
        <p14:creationId xmlns:p14="http://schemas.microsoft.com/office/powerpoint/2010/main" val="2226860541"/>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0" i="0" cap="all" baseline="0"/>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ftr" sz="quarter" idx="10"/>
          </p:nvPr>
        </p:nvSpPr>
        <p:spPr>
          <a:ln/>
        </p:spPr>
        <p:txBody>
          <a:bodyPr/>
          <a:lstStyle>
            <a:lvl1pPr>
              <a:defRPr/>
            </a:lvl1pPr>
          </a:lstStyle>
          <a:p>
            <a:pPr>
              <a:defRPr/>
            </a:pPr>
            <a:fld id="{80248C33-A3B8-4BFA-9D98-A0243536F6BA}" type="slidenum">
              <a:rPr lang="en-US" altLang="zh-CN"/>
              <a:pPr>
                <a:defRPr/>
              </a:pPr>
              <a:t>‹#›</a:t>
            </a:fld>
            <a:endParaRPr lang="en-US" altLang="zh-CN"/>
          </a:p>
        </p:txBody>
      </p:sp>
    </p:spTree>
    <p:extLst>
      <p:ext uri="{BB962C8B-B14F-4D97-AF65-F5344CB8AC3E}">
        <p14:creationId xmlns:p14="http://schemas.microsoft.com/office/powerpoint/2010/main" val="6507589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i="0" baseline="0"/>
            </a:lvl1p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566738" y="1341438"/>
            <a:ext cx="3924300" cy="4967287"/>
          </a:xfrm>
        </p:spPr>
        <p:txBody>
          <a:bodyPr/>
          <a:lstStyle>
            <a:lvl1pPr>
              <a:defRPr sz="2800" b="0" i="0" baseline="0"/>
            </a:lvl1pPr>
            <a:lvl2pPr>
              <a:defRPr sz="2400" b="0" i="0" baseline="0"/>
            </a:lvl2pPr>
            <a:lvl3pPr>
              <a:defRPr sz="2000" b="0" i="0" baseline="0"/>
            </a:lvl3pPr>
            <a:lvl4pPr>
              <a:defRPr sz="1800" b="0" i="0" baseline="0"/>
            </a:lvl4pPr>
            <a:lvl5pPr>
              <a:defRPr sz="1800" baseline="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half" idx="2"/>
          </p:nvPr>
        </p:nvSpPr>
        <p:spPr>
          <a:xfrm>
            <a:off x="4643438" y="1341438"/>
            <a:ext cx="3924300" cy="4967287"/>
          </a:xfrm>
        </p:spPr>
        <p:txBody>
          <a:bodyPr/>
          <a:lstStyle>
            <a:lvl1pPr>
              <a:defRPr sz="2800" b="0" i="0" baseline="0"/>
            </a:lvl1pPr>
            <a:lvl2pPr>
              <a:defRPr sz="2400" b="0" i="0" baseline="0"/>
            </a:lvl2pPr>
            <a:lvl3pPr>
              <a:defRPr sz="2000" b="0" i="0" baseline="0"/>
            </a:lvl3pPr>
            <a:lvl4pPr>
              <a:defRPr sz="1800" b="0" i="0" baseline="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7"/>
          <p:cNvSpPr>
            <a:spLocks noGrp="1" noChangeArrowheads="1"/>
          </p:cNvSpPr>
          <p:nvPr>
            <p:ph type="ftr" sz="quarter" idx="10"/>
          </p:nvPr>
        </p:nvSpPr>
        <p:spPr>
          <a:ln/>
        </p:spPr>
        <p:txBody>
          <a:bodyPr/>
          <a:lstStyle>
            <a:lvl1pPr>
              <a:defRPr/>
            </a:lvl1pPr>
          </a:lstStyle>
          <a:p>
            <a:pPr>
              <a:defRPr/>
            </a:pPr>
            <a:fld id="{9AFB64B4-7870-4014-9E60-F5289DBF5B39}" type="slidenum">
              <a:rPr lang="en-US" altLang="zh-CN"/>
              <a:pPr>
                <a:defRPr/>
              </a:pPr>
              <a:t>‹#›</a:t>
            </a:fld>
            <a:endParaRPr lang="en-US" altLang="zh-CN"/>
          </a:p>
        </p:txBody>
      </p:sp>
    </p:spTree>
    <p:extLst>
      <p:ext uri="{BB962C8B-B14F-4D97-AF65-F5344CB8AC3E}">
        <p14:creationId xmlns:p14="http://schemas.microsoft.com/office/powerpoint/2010/main" val="3347640637"/>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340768"/>
            <a:ext cx="4040188" cy="639762"/>
          </a:xfrm>
        </p:spPr>
        <p:txBody>
          <a:bodyPr anchor="b"/>
          <a:lstStyle>
            <a:lvl1pPr marL="0" indent="0">
              <a:buNone/>
              <a:defRPr sz="2400" b="0" i="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b="0" i="0" baseline="0"/>
            </a:lvl1pPr>
            <a:lvl2pPr>
              <a:defRPr sz="2000" b="0" i="0" baseline="0"/>
            </a:lvl2pPr>
            <a:lvl3pPr>
              <a:defRPr sz="1800" b="0" i="0" baseline="0"/>
            </a:lvl3pPr>
            <a:lvl4pPr>
              <a:defRPr sz="1600" b="0" i="0" baseline="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文本占位符 4"/>
          <p:cNvSpPr>
            <a:spLocks noGrp="1"/>
          </p:cNvSpPr>
          <p:nvPr>
            <p:ph type="body" sz="quarter" idx="3"/>
          </p:nvPr>
        </p:nvSpPr>
        <p:spPr>
          <a:xfrm>
            <a:off x="4645025" y="1340768"/>
            <a:ext cx="4041775" cy="639762"/>
          </a:xfrm>
        </p:spPr>
        <p:txBody>
          <a:bodyPr anchor="b"/>
          <a:lstStyle>
            <a:lvl1pPr marL="0" indent="0">
              <a:buNone/>
              <a:defRPr sz="2400" b="0" i="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b="0" i="0" baseline="0"/>
            </a:lvl1pPr>
            <a:lvl2pPr>
              <a:defRPr sz="2000" b="0" i="0" baseline="0"/>
            </a:lvl2pPr>
            <a:lvl3pPr>
              <a:defRPr sz="1800" b="0" i="0" baseline="0"/>
            </a:lvl3pPr>
            <a:lvl4pPr>
              <a:defRPr sz="1600" b="0" i="0" baseline="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7" name="Rectangle 7"/>
          <p:cNvSpPr>
            <a:spLocks noGrp="1" noChangeArrowheads="1"/>
          </p:cNvSpPr>
          <p:nvPr>
            <p:ph type="ftr" sz="quarter" idx="10"/>
          </p:nvPr>
        </p:nvSpPr>
        <p:spPr>
          <a:ln/>
        </p:spPr>
        <p:txBody>
          <a:bodyPr/>
          <a:lstStyle>
            <a:lvl1pPr>
              <a:defRPr/>
            </a:lvl1pPr>
          </a:lstStyle>
          <a:p>
            <a:pPr>
              <a:defRPr/>
            </a:pPr>
            <a:fld id="{1106B0B2-36EB-4993-85CE-7E68B59D117A}" type="slidenum">
              <a:rPr lang="en-US" altLang="zh-CN"/>
              <a:pPr>
                <a:defRPr/>
              </a:pPr>
              <a:t>‹#›</a:t>
            </a:fld>
            <a:endParaRPr lang="en-US" altLang="zh-CN"/>
          </a:p>
        </p:txBody>
      </p:sp>
      <p:sp>
        <p:nvSpPr>
          <p:cNvPr id="8" name="标题 1"/>
          <p:cNvSpPr>
            <a:spLocks noGrp="1"/>
          </p:cNvSpPr>
          <p:nvPr>
            <p:ph type="title"/>
          </p:nvPr>
        </p:nvSpPr>
        <p:spPr>
          <a:xfrm>
            <a:off x="574675" y="304800"/>
            <a:ext cx="8001000" cy="676275"/>
          </a:xfrm>
        </p:spPr>
        <p:txBody>
          <a:bodyPr/>
          <a:lstStyle>
            <a:lvl1pPr>
              <a:defRPr b="0" i="0" baseline="0"/>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160719646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baseline="0"/>
            </a:lvl1pPr>
          </a:lstStyle>
          <a:p>
            <a:r>
              <a:rPr lang="zh-CN" altLang="en-US" smtClean="0"/>
              <a:t>单击此处编辑母版标题样式</a:t>
            </a:r>
            <a:endParaRPr lang="zh-CN" altLang="en-US" dirty="0"/>
          </a:p>
        </p:txBody>
      </p:sp>
      <p:sp>
        <p:nvSpPr>
          <p:cNvPr id="3" name="Rectangle 7"/>
          <p:cNvSpPr>
            <a:spLocks noGrp="1" noChangeArrowheads="1"/>
          </p:cNvSpPr>
          <p:nvPr>
            <p:ph type="ftr" sz="quarter" idx="10"/>
          </p:nvPr>
        </p:nvSpPr>
        <p:spPr>
          <a:ln/>
        </p:spPr>
        <p:txBody>
          <a:bodyPr/>
          <a:lstStyle>
            <a:lvl1pPr>
              <a:defRPr/>
            </a:lvl1pPr>
          </a:lstStyle>
          <a:p>
            <a:pPr>
              <a:defRPr/>
            </a:pPr>
            <a:fld id="{027411BE-AD21-43D4-B815-A1AF3371CCBF}" type="slidenum">
              <a:rPr lang="en-US" altLang="zh-CN"/>
              <a:pPr>
                <a:defRPr/>
              </a:pPr>
              <a:t>‹#›</a:t>
            </a:fld>
            <a:endParaRPr lang="en-US" altLang="zh-CN"/>
          </a:p>
        </p:txBody>
      </p:sp>
    </p:spTree>
    <p:extLst>
      <p:ext uri="{BB962C8B-B14F-4D97-AF65-F5344CB8AC3E}">
        <p14:creationId xmlns:p14="http://schemas.microsoft.com/office/powerpoint/2010/main" val="249370740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ln/>
        </p:spPr>
        <p:txBody>
          <a:bodyPr/>
          <a:lstStyle>
            <a:lvl1pPr>
              <a:defRPr/>
            </a:lvl1pPr>
          </a:lstStyle>
          <a:p>
            <a:pPr>
              <a:defRPr/>
            </a:pPr>
            <a:fld id="{40CAD6FA-EEC6-4240-9102-059DD1037EC5}" type="slidenum">
              <a:rPr lang="en-US" altLang="zh-CN"/>
              <a:pPr>
                <a:defRPr/>
              </a:pPr>
              <a:t>‹#›</a:t>
            </a:fld>
            <a:endParaRPr lang="en-US" altLang="zh-CN"/>
          </a:p>
        </p:txBody>
      </p:sp>
    </p:spTree>
    <p:extLst>
      <p:ext uri="{BB962C8B-B14F-4D97-AF65-F5344CB8AC3E}">
        <p14:creationId xmlns:p14="http://schemas.microsoft.com/office/powerpoint/2010/main" val="239886294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0"/>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b="0"/>
            </a:lvl1pPr>
            <a:lvl2pPr>
              <a:defRPr sz="2800" b="0"/>
            </a:lvl2pPr>
            <a:lvl3pPr>
              <a:defRPr sz="2400" b="0"/>
            </a:lvl3pPr>
            <a:lvl4pPr>
              <a:defRPr sz="2000" b="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ftr" sz="quarter" idx="10"/>
          </p:nvPr>
        </p:nvSpPr>
        <p:spPr>
          <a:ln/>
        </p:spPr>
        <p:txBody>
          <a:bodyPr/>
          <a:lstStyle>
            <a:lvl1pPr>
              <a:defRPr/>
            </a:lvl1pPr>
          </a:lstStyle>
          <a:p>
            <a:pPr>
              <a:defRPr/>
            </a:pPr>
            <a:fld id="{3D2F0B36-F29F-466D-8342-8D0240CE67AE}" type="slidenum">
              <a:rPr lang="en-US" altLang="zh-CN"/>
              <a:pPr>
                <a:defRPr/>
              </a:pPr>
              <a:t>‹#›</a:t>
            </a:fld>
            <a:endParaRPr lang="en-US" altLang="zh-CN"/>
          </a:p>
        </p:txBody>
      </p:sp>
    </p:spTree>
    <p:extLst>
      <p:ext uri="{BB962C8B-B14F-4D97-AF65-F5344CB8AC3E}">
        <p14:creationId xmlns:p14="http://schemas.microsoft.com/office/powerpoint/2010/main" val="264991861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0"/>
            </a:lvl1pPr>
          </a:lstStyle>
          <a:p>
            <a:r>
              <a:rPr lang="zh-CN" altLang="en-US" smtClean="0"/>
              <a:t>单击此处编辑母版标题样式</a:t>
            </a:r>
            <a:endParaRPr lang="zh-CN" altLang="en-US" dirty="0"/>
          </a:p>
        </p:txBody>
      </p:sp>
      <p:sp>
        <p:nvSpPr>
          <p:cNvPr id="3" name="图片占位符 2"/>
          <p:cNvSpPr>
            <a:spLocks noGrp="1"/>
          </p:cNvSpPr>
          <p:nvPr>
            <p:ph type="pic" idx="1"/>
          </p:nvPr>
        </p:nvSpPr>
        <p:spPr>
          <a:xfrm>
            <a:off x="1792288" y="612775"/>
            <a:ext cx="5486400" cy="4114800"/>
          </a:xfrm>
        </p:spPr>
        <p:txBody>
          <a:bodyPr/>
          <a:lstStyle>
            <a:lvl1pPr marL="0" indent="0">
              <a:buNone/>
              <a:defRPr sz="32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dirty="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ftr" sz="quarter" idx="10"/>
          </p:nvPr>
        </p:nvSpPr>
        <p:spPr>
          <a:ln/>
        </p:spPr>
        <p:txBody>
          <a:bodyPr/>
          <a:lstStyle>
            <a:lvl1pPr>
              <a:defRPr/>
            </a:lvl1pPr>
          </a:lstStyle>
          <a:p>
            <a:pPr>
              <a:defRPr/>
            </a:pPr>
            <a:fld id="{FF103688-6F1B-4A11-826D-D57C4C0ECCB1}" type="slidenum">
              <a:rPr lang="en-US" altLang="zh-CN"/>
              <a:pPr>
                <a:defRPr/>
              </a:pPr>
              <a:t>‹#›</a:t>
            </a:fld>
            <a:endParaRPr lang="en-US" altLang="zh-CN"/>
          </a:p>
        </p:txBody>
      </p:sp>
    </p:spTree>
    <p:extLst>
      <p:ext uri="{BB962C8B-B14F-4D97-AF65-F5344CB8AC3E}">
        <p14:creationId xmlns:p14="http://schemas.microsoft.com/office/powerpoint/2010/main" val="423040744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566738" y="1341438"/>
            <a:ext cx="8001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11188" y="1125538"/>
            <a:ext cx="7958137"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700423" name="Rectangle 7"/>
          <p:cNvSpPr>
            <a:spLocks noGrp="1" noChangeArrowheads="1"/>
          </p:cNvSpPr>
          <p:nvPr>
            <p:ph type="ftr" sz="quarter" idx="3"/>
          </p:nvPr>
        </p:nvSpPr>
        <p:spPr bwMode="auto">
          <a:xfrm>
            <a:off x="8569325" y="6308725"/>
            <a:ext cx="538163" cy="5222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i="0"/>
            </a:lvl1pPr>
          </a:lstStyle>
          <a:p>
            <a:pPr>
              <a:defRPr/>
            </a:pPr>
            <a:fld id="{41C9CCE8-8676-4BFA-93AF-CE62F0AED3C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88"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 id="2147484085" r:id="rId12"/>
    <p:sldLayoutId id="2147484086" r:id="rId13"/>
    <p:sldLayoutId id="2147484087" r:id="rId14"/>
  </p:sldLayoutIdLst>
  <p:transition/>
  <p:timing>
    <p:tnLst>
      <p:par>
        <p:cTn id="1" dur="indefinite" restart="never" nodeType="tmRoot"/>
      </p:par>
    </p:tnLst>
  </p:timing>
  <p:hf sldNum="0" hdr="0" dt="0"/>
  <p:txStyles>
    <p:titleStyle>
      <a:lvl1pPr algn="l" rtl="0" eaLnBrk="1" fontAlgn="base" hangingPunct="1">
        <a:spcBef>
          <a:spcPct val="0"/>
        </a:spcBef>
        <a:spcAft>
          <a:spcPct val="0"/>
        </a:spcAft>
        <a:defRPr sz="4200">
          <a:solidFill>
            <a:schemeClr val="tx2"/>
          </a:solidFill>
          <a:latin typeface="微软雅黑" panose="020B0503020204020204" pitchFamily="34" charset="-122"/>
          <a:ea typeface="微软雅黑" panose="020B0503020204020204" pitchFamily="34" charset="-122"/>
          <a:cs typeface="+mj-cs"/>
        </a:defRPr>
      </a:lvl1pPr>
      <a:lvl2pPr algn="l" rtl="0" eaLnBrk="1" fontAlgn="base" hangingPunct="1">
        <a:spcBef>
          <a:spcPct val="0"/>
        </a:spcBef>
        <a:spcAft>
          <a:spcPct val="0"/>
        </a:spcAft>
        <a:defRPr sz="4200">
          <a:solidFill>
            <a:schemeClr val="tx2"/>
          </a:solidFill>
          <a:latin typeface="Times New Roman" pitchFamily="18" charset="0"/>
          <a:ea typeface="黑体" pitchFamily="2" charset="-122"/>
        </a:defRPr>
      </a:lvl2pPr>
      <a:lvl3pPr algn="l" rtl="0" eaLnBrk="1" fontAlgn="base" hangingPunct="1">
        <a:spcBef>
          <a:spcPct val="0"/>
        </a:spcBef>
        <a:spcAft>
          <a:spcPct val="0"/>
        </a:spcAft>
        <a:defRPr sz="4200">
          <a:solidFill>
            <a:schemeClr val="tx2"/>
          </a:solidFill>
          <a:latin typeface="Times New Roman" pitchFamily="18" charset="0"/>
          <a:ea typeface="黑体" pitchFamily="2" charset="-122"/>
        </a:defRPr>
      </a:lvl3pPr>
      <a:lvl4pPr algn="l" rtl="0" eaLnBrk="1" fontAlgn="base" hangingPunct="1">
        <a:spcBef>
          <a:spcPct val="0"/>
        </a:spcBef>
        <a:spcAft>
          <a:spcPct val="0"/>
        </a:spcAft>
        <a:defRPr sz="4200">
          <a:solidFill>
            <a:schemeClr val="tx2"/>
          </a:solidFill>
          <a:latin typeface="Times New Roman" pitchFamily="18" charset="0"/>
          <a:ea typeface="黑体" pitchFamily="2" charset="-122"/>
        </a:defRPr>
      </a:lvl4pPr>
      <a:lvl5pPr algn="l" rtl="0" eaLnBrk="1" fontAlgn="base" hangingPunct="1">
        <a:spcBef>
          <a:spcPct val="0"/>
        </a:spcBef>
        <a:spcAft>
          <a:spcPct val="0"/>
        </a:spcAft>
        <a:defRPr sz="4200">
          <a:solidFill>
            <a:schemeClr val="tx2"/>
          </a:solidFill>
          <a:latin typeface="Times New Roman" pitchFamily="18" charset="0"/>
          <a:ea typeface="黑体" pitchFamily="2" charset="-122"/>
        </a:defRPr>
      </a:lvl5pPr>
      <a:lvl6pPr marL="457200" algn="l" rtl="0" eaLnBrk="1" fontAlgn="base" hangingPunct="1">
        <a:spcBef>
          <a:spcPct val="0"/>
        </a:spcBef>
        <a:spcAft>
          <a:spcPct val="0"/>
        </a:spcAft>
        <a:defRPr sz="4200">
          <a:solidFill>
            <a:schemeClr val="tx2"/>
          </a:solidFill>
          <a:latin typeface="Times New Roman" pitchFamily="18" charset="0"/>
          <a:ea typeface="黑体" pitchFamily="2" charset="-122"/>
        </a:defRPr>
      </a:lvl6pPr>
      <a:lvl7pPr marL="914400" algn="l" rtl="0" eaLnBrk="1" fontAlgn="base" hangingPunct="1">
        <a:spcBef>
          <a:spcPct val="0"/>
        </a:spcBef>
        <a:spcAft>
          <a:spcPct val="0"/>
        </a:spcAft>
        <a:defRPr sz="4200">
          <a:solidFill>
            <a:schemeClr val="tx2"/>
          </a:solidFill>
          <a:latin typeface="Times New Roman"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Times New Roman"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Times New Roman" pitchFamily="18" charset="0"/>
          <a:ea typeface="黑体" pitchFamily="2" charset="-122"/>
        </a:defRPr>
      </a:lvl9pPr>
    </p:titleStyle>
    <p:bodyStyle>
      <a:lvl1pPr marL="469900" indent="-469900" algn="l" rtl="0" eaLnBrk="1" fontAlgn="base" hangingPunct="1">
        <a:spcBef>
          <a:spcPct val="10000"/>
        </a:spcBef>
        <a:spcAft>
          <a:spcPct val="0"/>
        </a:spcAft>
        <a:buClr>
          <a:schemeClr val="accent2"/>
        </a:buClr>
        <a:buFont typeface="Wingdings" panose="05000000000000000000" pitchFamily="2" charset="2"/>
        <a:buChar char="o"/>
        <a:defRPr sz="2800" b="1">
          <a:solidFill>
            <a:schemeClr val="tx1"/>
          </a:solidFill>
          <a:latin typeface="Times New Roman" panose="02020603050405020304" pitchFamily="18" charset="0"/>
          <a:ea typeface="黑体" panose="02010609060101010101" pitchFamily="49" charset="-122"/>
          <a:cs typeface="+mn-cs"/>
        </a:defRPr>
      </a:lvl1pPr>
      <a:lvl2pPr marL="908050" indent="-436563" algn="l" rtl="0" eaLnBrk="1" fontAlgn="base" hangingPunct="1">
        <a:spcBef>
          <a:spcPct val="10000"/>
        </a:spcBef>
        <a:spcAft>
          <a:spcPct val="0"/>
        </a:spcAft>
        <a:buClr>
          <a:schemeClr val="accent2"/>
        </a:buClr>
        <a:buFont typeface="Wingdings" panose="05000000000000000000" pitchFamily="2" charset="2"/>
        <a:buChar char="l"/>
        <a:defRPr sz="2400" b="1">
          <a:solidFill>
            <a:srgbClr val="0000FF"/>
          </a:solidFill>
          <a:latin typeface="Times New Roman" panose="02020603050405020304" pitchFamily="18" charset="0"/>
          <a:ea typeface="黑体" panose="02010609060101010101" pitchFamily="49" charset="-122"/>
        </a:defRPr>
      </a:lvl2pPr>
      <a:lvl3pPr marL="1304925" indent="-395288" algn="l" rtl="0" eaLnBrk="1" fontAlgn="base" hangingPunct="1">
        <a:spcBef>
          <a:spcPct val="10000"/>
        </a:spcBef>
        <a:spcAft>
          <a:spcPct val="0"/>
        </a:spcAft>
        <a:buClr>
          <a:schemeClr val="accent2"/>
        </a:buClr>
        <a:buFont typeface="Wingdings" panose="05000000000000000000" pitchFamily="2" charset="2"/>
        <a:buChar char="u"/>
        <a:defRPr sz="2000" b="1" baseline="0">
          <a:solidFill>
            <a:srgbClr val="C00000"/>
          </a:solidFill>
          <a:latin typeface="Times New Roman" panose="02020603050405020304" pitchFamily="18" charset="0"/>
          <a:ea typeface="黑体" panose="02010609060101010101" pitchFamily="49" charset="-122"/>
        </a:defRPr>
      </a:lvl3pPr>
      <a:lvl4pPr marL="1693863" indent="-387350" algn="l" rtl="0" eaLnBrk="1" fontAlgn="base" hangingPunct="1">
        <a:spcBef>
          <a:spcPct val="10000"/>
        </a:spcBef>
        <a:spcAft>
          <a:spcPct val="0"/>
        </a:spcAft>
        <a:buClr>
          <a:schemeClr val="accent2"/>
        </a:buClr>
        <a:buFont typeface="Wingdings" panose="05000000000000000000" pitchFamily="2" charset="2"/>
        <a:buChar char="n"/>
        <a:defRPr sz="2000" b="1">
          <a:solidFill>
            <a:srgbClr val="7030A0"/>
          </a:solidFill>
          <a:latin typeface="Times New Roman" panose="02020603050405020304" pitchFamily="18" charset="0"/>
          <a:ea typeface="黑体" panose="02010609060101010101" pitchFamily="49" charset="-122"/>
        </a:defRPr>
      </a:lvl4pPr>
      <a:lvl5pPr marL="2093913" indent="-398463" algn="l" rtl="0" eaLnBrk="1" fontAlgn="base" hangingPunct="1">
        <a:spcBef>
          <a:spcPct val="10000"/>
        </a:spcBef>
        <a:spcAft>
          <a:spcPct val="0"/>
        </a:spcAft>
        <a:buClr>
          <a:schemeClr val="accent2"/>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511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a:xfrm>
            <a:off x="0" y="1133475"/>
            <a:ext cx="9144000" cy="2339975"/>
          </a:xfrm>
        </p:spPr>
        <p:txBody>
          <a:bodyPr/>
          <a:lstStyle/>
          <a:p>
            <a:r>
              <a:rPr lang="zh-CN" altLang="en-US" sz="4800" dirty="0" smtClean="0"/>
              <a:t>软件工程专业英语</a:t>
            </a:r>
          </a:p>
        </p:txBody>
      </p:sp>
      <p:sp>
        <p:nvSpPr>
          <p:cNvPr id="5123" name="副标题 2"/>
          <p:cNvSpPr>
            <a:spLocks noGrp="1"/>
          </p:cNvSpPr>
          <p:nvPr>
            <p:ph type="subTitle" idx="1"/>
          </p:nvPr>
        </p:nvSpPr>
        <p:spPr/>
        <p:txBody>
          <a:bodyPr/>
          <a:lstStyle/>
          <a:p>
            <a:r>
              <a:rPr lang="en-US" altLang="zh-CN" sz="3600" dirty="0" smtClean="0"/>
              <a:t>Unit 6</a:t>
            </a:r>
            <a:r>
              <a:rPr lang="zh-CN" altLang="en-US" sz="3600" dirty="0" smtClean="0"/>
              <a:t>：</a:t>
            </a:r>
            <a:r>
              <a:rPr lang="en-US" altLang="zh-CN" sz="3600" dirty="0" smtClean="0"/>
              <a:t>Implementing the System</a:t>
            </a:r>
          </a:p>
        </p:txBody>
      </p:sp>
      <p:sp>
        <p:nvSpPr>
          <p:cNvPr id="2" name="TextBox 1"/>
          <p:cNvSpPr txBox="1"/>
          <p:nvPr/>
        </p:nvSpPr>
        <p:spPr>
          <a:xfrm>
            <a:off x="3275856" y="548680"/>
            <a:ext cx="5472608" cy="132343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zh-CN" altLang="en-US" sz="4000" b="1" i="0" dirty="0" smtClean="0">
                <a:latin typeface="华文行楷" panose="02010800040101010101" pitchFamily="2" charset="-122"/>
                <a:ea typeface="华文行楷" panose="02010800040101010101" pitchFamily="2" charset="-122"/>
              </a:rPr>
              <a:t>计算机科学学院</a:t>
            </a:r>
            <a:endParaRPr lang="en-US" altLang="zh-CN" sz="4000" b="1" i="0" dirty="0" smtClean="0">
              <a:latin typeface="华文行楷" panose="02010800040101010101" pitchFamily="2" charset="-122"/>
              <a:ea typeface="华文行楷" panose="02010800040101010101" pitchFamily="2" charset="-122"/>
            </a:endParaRPr>
          </a:p>
          <a:p>
            <a:pPr algn="ctr"/>
            <a:r>
              <a:rPr lang="en-US" altLang="zh-CN" sz="4000" b="1" i="0" dirty="0" smtClean="0">
                <a:latin typeface="华文行楷" panose="02010800040101010101" pitchFamily="2" charset="-122"/>
                <a:ea typeface="华文行楷" panose="02010800040101010101" pitchFamily="2" charset="-122"/>
              </a:rPr>
              <a:t>School of Computer Science</a:t>
            </a:r>
            <a:endParaRPr lang="zh-CN" altLang="en-US" sz="4000" b="1" i="0" dirty="0">
              <a:latin typeface="华文行楷" panose="02010800040101010101" pitchFamily="2" charset="-122"/>
              <a:ea typeface="华文行楷" panose="02010800040101010101" pitchFamily="2" charset="-122"/>
            </a:endParaRPr>
          </a:p>
        </p:txBody>
      </p:sp>
      <p:pic>
        <p:nvPicPr>
          <p:cNvPr id="819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3179" y="16977"/>
            <a:ext cx="2446653" cy="2446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a:solidFill>
                  <a:schemeClr val="bg1">
                    <a:lumMod val="75000"/>
                  </a:schemeClr>
                </a:solidFill>
              </a:rPr>
              <a:t>Part 1, Dialogue: Creating High-Quality Code</a:t>
            </a:r>
            <a:endParaRPr lang="en-US" altLang="zh-CN" dirty="0" smtClean="0">
              <a:solidFill>
                <a:schemeClr val="bg1">
                  <a:lumMod val="75000"/>
                </a:schemeClr>
              </a:solidFill>
            </a:endParaRPr>
          </a:p>
          <a:p>
            <a:r>
              <a:rPr lang="en-US" altLang="zh-CN" dirty="0"/>
              <a:t>Part 2, Translating: </a:t>
            </a:r>
            <a:r>
              <a:rPr lang="en-US" altLang="zh-CN" dirty="0" smtClean="0"/>
              <a:t>Computer Programming</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60989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1</a:t>
            </a:r>
            <a:r>
              <a:rPr lang="en-US" altLang="zh-CN" baseline="30000" dirty="0" smtClean="0">
                <a:solidFill>
                  <a:srgbClr val="FF0000"/>
                </a:solidFill>
              </a:rPr>
              <a:t>st</a:t>
            </a:r>
            <a:r>
              <a:rPr lang="en-US" altLang="zh-CN" dirty="0" smtClean="0">
                <a:solidFill>
                  <a:srgbClr val="FF0000"/>
                </a:solidFill>
              </a:rPr>
              <a:t> &amp; 2</a:t>
            </a:r>
            <a:r>
              <a:rPr lang="en-US" altLang="zh-CN" baseline="30000" dirty="0" smtClean="0">
                <a:solidFill>
                  <a:srgbClr val="FF0000"/>
                </a:solidFill>
              </a:rPr>
              <a:t>nd</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41549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400" i="0" dirty="0">
                <a:solidFill>
                  <a:srgbClr val="000000"/>
                </a:solidFill>
              </a:rPr>
              <a:t>A program is a list of </a:t>
            </a:r>
            <a:r>
              <a:rPr lang="en-US" altLang="zh-CN" sz="2400" b="1" i="0" dirty="0">
                <a:solidFill>
                  <a:srgbClr val="FF0000"/>
                </a:solidFill>
              </a:rPr>
              <a:t>instructions</a:t>
            </a:r>
            <a:r>
              <a:rPr lang="en-US" altLang="zh-CN" sz="2400" i="0" dirty="0">
                <a:solidFill>
                  <a:srgbClr val="000000"/>
                </a:solidFill>
              </a:rPr>
              <a:t> that the computer must follow to process data into information. The instructions consist of </a:t>
            </a:r>
            <a:r>
              <a:rPr lang="en-US" altLang="zh-CN" sz="2400" b="1" i="0" dirty="0">
                <a:solidFill>
                  <a:srgbClr val="FF0000"/>
                </a:solidFill>
              </a:rPr>
              <a:t>statements</a:t>
            </a:r>
            <a:r>
              <a:rPr lang="en-US" altLang="zh-CN" sz="2400" i="0" dirty="0">
                <a:solidFill>
                  <a:srgbClr val="000000"/>
                </a:solidFill>
              </a:rPr>
              <a:t> used in a programming language, such as Basic. Examples are programs that do word processing, desktop publishing, or payroll </a:t>
            </a:r>
            <a:r>
              <a:rPr lang="en-US" altLang="zh-CN" sz="1400" i="0" dirty="0" smtClean="0">
                <a:solidFill>
                  <a:srgbClr val="0070C0"/>
                </a:solidFill>
              </a:rPr>
              <a:t>(</a:t>
            </a:r>
            <a:r>
              <a:rPr lang="zh-CN" altLang="en-US" sz="1400" i="0" dirty="0" smtClean="0">
                <a:solidFill>
                  <a:srgbClr val="0070C0"/>
                </a:solidFill>
              </a:rPr>
              <a:t>工资</a:t>
            </a:r>
            <a:r>
              <a:rPr lang="en-US" altLang="zh-CN" sz="1400" i="0" dirty="0" smtClean="0">
                <a:solidFill>
                  <a:srgbClr val="0070C0"/>
                </a:solidFill>
              </a:rPr>
              <a:t>)</a:t>
            </a:r>
            <a:r>
              <a:rPr lang="en-US" altLang="zh-CN" sz="2400" i="0" dirty="0" smtClean="0">
                <a:solidFill>
                  <a:srgbClr val="000000"/>
                </a:solidFill>
              </a:rPr>
              <a:t> processing</a:t>
            </a:r>
            <a:r>
              <a:rPr lang="en-US" altLang="zh-CN" sz="2400" i="0" dirty="0">
                <a:solidFill>
                  <a:srgbClr val="000000"/>
                </a:solidFill>
              </a:rPr>
              <a:t>. Programming is a five-step process for creating that lists of instructions as follows:</a:t>
            </a:r>
          </a:p>
          <a:p>
            <a:pPr lvl="0" algn="just">
              <a:defRPr/>
            </a:pPr>
            <a:endParaRPr lang="en-US" altLang="zh-CN" sz="2400" i="0" dirty="0">
              <a:solidFill>
                <a:srgbClr val="000000"/>
              </a:solidFill>
            </a:endParaRPr>
          </a:p>
          <a:p>
            <a:pPr lvl="0" algn="just">
              <a:defRPr/>
            </a:pPr>
            <a:r>
              <a:rPr lang="en-US" altLang="zh-CN" sz="2400" i="0" dirty="0" smtClean="0">
                <a:solidFill>
                  <a:srgbClr val="000000"/>
                </a:solidFill>
              </a:rPr>
              <a:t>1. </a:t>
            </a:r>
            <a:r>
              <a:rPr lang="en-US" altLang="zh-CN" sz="2400" i="0" dirty="0">
                <a:solidFill>
                  <a:srgbClr val="000000"/>
                </a:solidFill>
              </a:rPr>
              <a:t>The problem </a:t>
            </a:r>
            <a:r>
              <a:rPr lang="en-US" altLang="zh-CN" sz="2400" b="1" i="0" dirty="0">
                <a:solidFill>
                  <a:srgbClr val="FF0000"/>
                </a:solidFill>
              </a:rPr>
              <a:t>clarification</a:t>
            </a:r>
            <a:r>
              <a:rPr lang="en-US" altLang="zh-CN" sz="2400" i="0" dirty="0">
                <a:solidFill>
                  <a:srgbClr val="000000"/>
                </a:solidFill>
              </a:rPr>
              <a:t> (</a:t>
            </a:r>
            <a:r>
              <a:rPr lang="en-US" altLang="zh-CN" sz="2400" b="1" i="0" dirty="0">
                <a:solidFill>
                  <a:srgbClr val="FF0000"/>
                </a:solidFill>
              </a:rPr>
              <a:t>definition</a:t>
            </a:r>
            <a:r>
              <a:rPr lang="en-US" altLang="zh-CN" sz="2400" i="0" dirty="0">
                <a:solidFill>
                  <a:srgbClr val="000000"/>
                </a:solidFill>
              </a:rPr>
              <a:t>) step consists of six mini-steps—clarifying program objectives and users, outputs, inputs, and processing tasks; studying the feasibility of the program; and documenting the analysis.</a:t>
            </a:r>
          </a:p>
        </p:txBody>
      </p:sp>
      <p:sp>
        <p:nvSpPr>
          <p:cNvPr id="7" name="矩形 6"/>
          <p:cNvSpPr/>
          <p:nvPr/>
        </p:nvSpPr>
        <p:spPr>
          <a:xfrm>
            <a:off x="251520" y="5118283"/>
            <a:ext cx="3114955" cy="830997"/>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altLang="zh-CN" sz="2400" i="0" dirty="0" smtClean="0"/>
              <a:t>instruction </a:t>
            </a:r>
            <a:r>
              <a:rPr lang="zh-CN" altLang="en-US" sz="2400" i="0" dirty="0" smtClean="0"/>
              <a:t>指令，命令</a:t>
            </a:r>
            <a:endParaRPr lang="en-US" altLang="zh-CN" sz="2400" i="0" dirty="0" smtClean="0"/>
          </a:p>
          <a:p>
            <a:r>
              <a:rPr lang="en-US" altLang="zh-CN" sz="2400" i="0" dirty="0" smtClean="0"/>
              <a:t>statement </a:t>
            </a:r>
            <a:r>
              <a:rPr lang="zh-CN" altLang="en-US" sz="2400" i="0" dirty="0" smtClean="0"/>
              <a:t>语句</a:t>
            </a:r>
            <a:endParaRPr lang="en-US" altLang="zh-CN" sz="2400" i="0" dirty="0" smtClean="0"/>
          </a:p>
        </p:txBody>
      </p:sp>
      <p:sp>
        <p:nvSpPr>
          <p:cNvPr id="8" name="矩形 7"/>
          <p:cNvSpPr/>
          <p:nvPr/>
        </p:nvSpPr>
        <p:spPr>
          <a:xfrm>
            <a:off x="6529333" y="5114276"/>
            <a:ext cx="2363147" cy="830997"/>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altLang="zh-CN" sz="2400" i="0" dirty="0" smtClean="0"/>
              <a:t>clarification </a:t>
            </a:r>
            <a:r>
              <a:rPr lang="zh-CN" altLang="en-US" sz="2400" i="0" dirty="0" smtClean="0"/>
              <a:t>声明</a:t>
            </a:r>
            <a:endParaRPr lang="en-US" altLang="zh-CN" sz="2400" i="0" dirty="0"/>
          </a:p>
          <a:p>
            <a:r>
              <a:rPr lang="en-US" altLang="zh-CN" sz="2400" i="0" dirty="0" smtClean="0"/>
              <a:t>definition </a:t>
            </a:r>
            <a:r>
              <a:rPr lang="zh-CN" altLang="en-US" sz="2400" i="0" dirty="0" smtClean="0"/>
              <a:t>定义</a:t>
            </a:r>
            <a:endParaRPr lang="en-US" altLang="zh-CN" sz="2400" i="0" dirty="0" smtClean="0"/>
          </a:p>
        </p:txBody>
      </p:sp>
    </p:spTree>
    <p:extLst>
      <p:ext uri="{BB962C8B-B14F-4D97-AF65-F5344CB8AC3E}">
        <p14:creationId xmlns:p14="http://schemas.microsoft.com/office/powerpoint/2010/main" val="150611162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3</a:t>
            </a:r>
            <a:r>
              <a:rPr lang="en-US" altLang="zh-CN" baseline="30000" dirty="0" smtClean="0">
                <a:solidFill>
                  <a:srgbClr val="FF0000"/>
                </a:solidFill>
              </a:rPr>
              <a:t>rd</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620688"/>
            <a:ext cx="8640960" cy="526297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400" i="0" dirty="0">
                <a:solidFill>
                  <a:srgbClr val="000000"/>
                </a:solidFill>
              </a:rPr>
              <a:t>2. To design the solution, one first needs to create an algorithm. An algorithm is a formula or sets of steps for solving a particular problem. In the program design step, the software is designed in two mini-steps. First, the program logic is determined through a top-down approach and </a:t>
            </a:r>
            <a:r>
              <a:rPr lang="en-US" altLang="zh-CN" sz="2400" b="1" i="0" dirty="0">
                <a:solidFill>
                  <a:srgbClr val="FF0000"/>
                </a:solidFill>
              </a:rPr>
              <a:t>modularization</a:t>
            </a:r>
            <a:r>
              <a:rPr lang="en-US" altLang="zh-CN" sz="2400" i="0" dirty="0">
                <a:solidFill>
                  <a:srgbClr val="000000"/>
                </a:solidFill>
              </a:rPr>
              <a:t>, using a </a:t>
            </a:r>
            <a:r>
              <a:rPr lang="en-US" altLang="zh-CN" sz="2400" b="1" i="0" dirty="0">
                <a:solidFill>
                  <a:srgbClr val="FF0000"/>
                </a:solidFill>
              </a:rPr>
              <a:t>hierarchy chart</a:t>
            </a:r>
            <a:r>
              <a:rPr lang="en-US" altLang="zh-CN" sz="2400" i="0" dirty="0">
                <a:solidFill>
                  <a:srgbClr val="000000"/>
                </a:solidFill>
              </a:rPr>
              <a:t> (or </a:t>
            </a:r>
            <a:r>
              <a:rPr lang="en-US" altLang="zh-CN" sz="2400" b="1" i="0" dirty="0">
                <a:solidFill>
                  <a:srgbClr val="FF0000"/>
                </a:solidFill>
              </a:rPr>
              <a:t>structure chart</a:t>
            </a:r>
            <a:r>
              <a:rPr lang="en-US" altLang="zh-CN" sz="2400" i="0" dirty="0">
                <a:solidFill>
                  <a:srgbClr val="000000"/>
                </a:solidFill>
              </a:rPr>
              <a:t>). Then it is designed in detail, either in narrative form, using </a:t>
            </a:r>
            <a:r>
              <a:rPr lang="en-US" altLang="zh-CN" sz="2400" b="1" i="0" dirty="0">
                <a:solidFill>
                  <a:srgbClr val="FF0000"/>
                </a:solidFill>
              </a:rPr>
              <a:t>pseudocode</a:t>
            </a:r>
            <a:r>
              <a:rPr lang="en-US" altLang="zh-CN" sz="2400" i="0" dirty="0">
                <a:solidFill>
                  <a:srgbClr val="000000"/>
                </a:solidFill>
              </a:rPr>
              <a:t>, or graphically, using </a:t>
            </a:r>
            <a:r>
              <a:rPr lang="en-US" altLang="zh-CN" sz="2400" b="1" i="0" dirty="0">
                <a:solidFill>
                  <a:srgbClr val="FF0000"/>
                </a:solidFill>
              </a:rPr>
              <a:t>flowcharts</a:t>
            </a:r>
            <a:r>
              <a:rPr lang="en-US" altLang="zh-CN" sz="2400" i="0" dirty="0">
                <a:solidFill>
                  <a:srgbClr val="000000"/>
                </a:solidFill>
              </a:rPr>
              <a:t>. Pseudocode is a method of designing a program using normal human-language statements to describe the logic and the processing flow. Most programmers use a design approach called </a:t>
            </a:r>
            <a:r>
              <a:rPr lang="en-US" altLang="zh-CN" sz="2400" b="1" i="0" dirty="0">
                <a:solidFill>
                  <a:srgbClr val="FF0000"/>
                </a:solidFill>
              </a:rPr>
              <a:t>structured programming</a:t>
            </a:r>
            <a:r>
              <a:rPr lang="en-US" altLang="zh-CN" sz="2400" i="0" dirty="0">
                <a:solidFill>
                  <a:srgbClr val="000000"/>
                </a:solidFill>
              </a:rPr>
              <a:t>. Structured programming takes a top-down approach that breaks programs into modular forms. In structured program design, three </a:t>
            </a:r>
            <a:r>
              <a:rPr lang="en-US" altLang="zh-CN" sz="2400" b="1" i="0" dirty="0">
                <a:solidFill>
                  <a:srgbClr val="FF0000"/>
                </a:solidFill>
              </a:rPr>
              <a:t>control structures</a:t>
            </a:r>
            <a:r>
              <a:rPr lang="en-US" altLang="zh-CN" sz="2400" i="0" dirty="0">
                <a:solidFill>
                  <a:srgbClr val="000000"/>
                </a:solidFill>
              </a:rPr>
              <a:t> are used to form the logic of a program: </a:t>
            </a:r>
            <a:r>
              <a:rPr lang="en-US" altLang="zh-CN" sz="2400" b="1" i="0" dirty="0">
                <a:solidFill>
                  <a:srgbClr val="FF0000"/>
                </a:solidFill>
              </a:rPr>
              <a:t>sequence</a:t>
            </a:r>
            <a:r>
              <a:rPr lang="en-US" altLang="zh-CN" sz="2400" i="0" dirty="0">
                <a:solidFill>
                  <a:srgbClr val="000000"/>
                </a:solidFill>
              </a:rPr>
              <a:t>, </a:t>
            </a:r>
            <a:r>
              <a:rPr lang="en-US" altLang="zh-CN" sz="2400" b="1" i="0" dirty="0">
                <a:solidFill>
                  <a:srgbClr val="FF0000"/>
                </a:solidFill>
              </a:rPr>
              <a:t>selection</a:t>
            </a:r>
            <a:r>
              <a:rPr lang="en-US" altLang="zh-CN" sz="2400" i="0" dirty="0">
                <a:solidFill>
                  <a:srgbClr val="000000"/>
                </a:solidFill>
              </a:rPr>
              <a:t>, and </a:t>
            </a:r>
            <a:r>
              <a:rPr lang="en-US" altLang="zh-CN" sz="2400" b="1" i="0" dirty="0">
                <a:solidFill>
                  <a:srgbClr val="FF0000"/>
                </a:solidFill>
              </a:rPr>
              <a:t>iteration</a:t>
            </a:r>
            <a:r>
              <a:rPr lang="en-US" altLang="zh-CN" sz="2400" i="0" dirty="0">
                <a:solidFill>
                  <a:srgbClr val="000000"/>
                </a:solidFill>
              </a:rPr>
              <a:t> (or loop</a:t>
            </a:r>
            <a:r>
              <a:rPr lang="en-US" altLang="zh-CN" sz="2400" i="0" dirty="0" smtClean="0">
                <a:solidFill>
                  <a:srgbClr val="000000"/>
                </a:solidFill>
              </a:rPr>
              <a:t>).</a:t>
            </a:r>
            <a:endParaRPr lang="en-US" altLang="zh-CN" sz="2400" i="0" dirty="0">
              <a:solidFill>
                <a:srgbClr val="000000"/>
              </a:solidFill>
            </a:endParaRPr>
          </a:p>
        </p:txBody>
      </p:sp>
      <p:sp>
        <p:nvSpPr>
          <p:cNvPr id="6" name="矩形 5"/>
          <p:cNvSpPr/>
          <p:nvPr/>
        </p:nvSpPr>
        <p:spPr>
          <a:xfrm>
            <a:off x="251520" y="5972402"/>
            <a:ext cx="2637260" cy="830997"/>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altLang="zh-CN" sz="2400" i="0" dirty="0" smtClean="0"/>
              <a:t>pseudocode </a:t>
            </a:r>
            <a:r>
              <a:rPr lang="zh-CN" altLang="en-US" sz="2400" i="0" dirty="0" smtClean="0"/>
              <a:t>伪代码</a:t>
            </a:r>
            <a:endParaRPr lang="en-US" altLang="zh-CN" sz="2400" i="0" dirty="0"/>
          </a:p>
          <a:p>
            <a:r>
              <a:rPr lang="en-US" altLang="zh-CN" sz="2400" i="0" dirty="0" smtClean="0"/>
              <a:t>flowchart </a:t>
            </a:r>
            <a:r>
              <a:rPr lang="zh-CN" altLang="en-US" sz="2400" i="0" dirty="0" smtClean="0"/>
              <a:t>流程图</a:t>
            </a:r>
            <a:endParaRPr lang="en-US" altLang="zh-CN" sz="2400" i="0" dirty="0" smtClean="0"/>
          </a:p>
        </p:txBody>
      </p:sp>
      <p:sp>
        <p:nvSpPr>
          <p:cNvPr id="7" name="矩形 6"/>
          <p:cNvSpPr/>
          <p:nvPr/>
        </p:nvSpPr>
        <p:spPr>
          <a:xfrm>
            <a:off x="4527182" y="5945635"/>
            <a:ext cx="4365298" cy="830997"/>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altLang="zh-CN" sz="2400" i="0" dirty="0" smtClean="0"/>
              <a:t>control structure</a:t>
            </a:r>
          </a:p>
          <a:p>
            <a:r>
              <a:rPr lang="en-US" altLang="zh-CN" sz="2400" i="0" dirty="0" smtClean="0"/>
              <a:t>sequence, selection, iteration/loop</a:t>
            </a:r>
          </a:p>
        </p:txBody>
      </p:sp>
    </p:spTree>
    <p:extLst>
      <p:ext uri="{BB962C8B-B14F-4D97-AF65-F5344CB8AC3E}">
        <p14:creationId xmlns:p14="http://schemas.microsoft.com/office/powerpoint/2010/main" val="200799504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4</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378565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400" i="0" dirty="0">
                <a:solidFill>
                  <a:srgbClr val="000000"/>
                </a:solidFill>
              </a:rPr>
              <a:t>3. Once the design has been developed, the actual writing of the program begins. Wring the program is called coding. Coding is what many people </a:t>
            </a:r>
            <a:r>
              <a:rPr lang="en-US" altLang="zh-CN" sz="2400" b="1" i="0" dirty="0">
                <a:solidFill>
                  <a:srgbClr val="0000FF"/>
                </a:solidFill>
              </a:rPr>
              <a:t>think of </a:t>
            </a:r>
            <a:r>
              <a:rPr lang="en-US" altLang="zh-CN" sz="2400" i="0" dirty="0">
                <a:solidFill>
                  <a:srgbClr val="000000"/>
                </a:solidFill>
              </a:rPr>
              <a:t>when they think of programming, although it is only one of the five steps. Coding </a:t>
            </a:r>
            <a:r>
              <a:rPr lang="en-US" altLang="zh-CN" sz="2400" b="1" i="0" dirty="0">
                <a:solidFill>
                  <a:srgbClr val="0000FF"/>
                </a:solidFill>
              </a:rPr>
              <a:t>consists of </a:t>
            </a:r>
            <a:r>
              <a:rPr lang="en-US" altLang="zh-CN" sz="2400" i="0" dirty="0">
                <a:solidFill>
                  <a:srgbClr val="FF00FF"/>
                </a:solidFill>
              </a:rPr>
              <a:t>translating</a:t>
            </a:r>
            <a:r>
              <a:rPr lang="en-US" altLang="zh-CN" sz="2400" i="0" dirty="0">
                <a:solidFill>
                  <a:srgbClr val="000000"/>
                </a:solidFill>
              </a:rPr>
              <a:t> the logic requirements from pseudocode or flowcharts </a:t>
            </a:r>
            <a:r>
              <a:rPr lang="en-US" altLang="zh-CN" sz="2400" i="0" dirty="0">
                <a:solidFill>
                  <a:srgbClr val="FF00FF"/>
                </a:solidFill>
              </a:rPr>
              <a:t>into</a:t>
            </a:r>
            <a:r>
              <a:rPr lang="en-US" altLang="zh-CN" sz="2400" i="0" dirty="0">
                <a:solidFill>
                  <a:srgbClr val="000000"/>
                </a:solidFill>
              </a:rPr>
              <a:t> a programming language—the letters, numbers, and symbols that make up the program. A programming language is a set of rules that tells the computer what operations to do. Examples of well-known programming languages are C, C++, and Java. These are called high-level languages.</a:t>
            </a:r>
          </a:p>
        </p:txBody>
      </p:sp>
    </p:spTree>
    <p:extLst>
      <p:ext uri="{BB962C8B-B14F-4D97-AF65-F5344CB8AC3E}">
        <p14:creationId xmlns:p14="http://schemas.microsoft.com/office/powerpoint/2010/main" val="327636483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5</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526297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400" i="0" dirty="0">
                <a:solidFill>
                  <a:srgbClr val="000000"/>
                </a:solidFill>
              </a:rPr>
              <a:t>4. Program testing involves running various tests and then running real-world data to make sure the program works. Two principal activities are </a:t>
            </a:r>
            <a:r>
              <a:rPr lang="en-US" altLang="zh-CN" sz="2400" b="1" i="0" dirty="0">
                <a:solidFill>
                  <a:srgbClr val="FF0000"/>
                </a:solidFill>
              </a:rPr>
              <a:t>desk-checking</a:t>
            </a:r>
            <a:r>
              <a:rPr lang="en-US" altLang="zh-CN" sz="2400" i="0" dirty="0">
                <a:solidFill>
                  <a:srgbClr val="000000"/>
                </a:solidFill>
              </a:rPr>
              <a:t> and </a:t>
            </a:r>
            <a:r>
              <a:rPr lang="en-US" altLang="zh-CN" sz="2400" b="1" i="0" dirty="0">
                <a:solidFill>
                  <a:srgbClr val="FF0000"/>
                </a:solidFill>
              </a:rPr>
              <a:t>debugging</a:t>
            </a:r>
            <a:r>
              <a:rPr lang="en-US" altLang="zh-CN" sz="2400" i="0" dirty="0">
                <a:solidFill>
                  <a:srgbClr val="000000"/>
                </a:solidFill>
              </a:rPr>
              <a:t>. These steps are called </a:t>
            </a:r>
            <a:r>
              <a:rPr lang="en-US" altLang="zh-CN" sz="2400" b="1" i="0" dirty="0">
                <a:solidFill>
                  <a:srgbClr val="FF0000"/>
                </a:solidFill>
              </a:rPr>
              <a:t>alpha testing</a:t>
            </a:r>
            <a:r>
              <a:rPr lang="en-US" altLang="zh-CN" sz="2400" i="0" dirty="0">
                <a:solidFill>
                  <a:srgbClr val="000000"/>
                </a:solidFill>
              </a:rPr>
              <a:t>. Desk-checking is simply </a:t>
            </a:r>
            <a:r>
              <a:rPr lang="en-US" altLang="zh-CN" sz="2400" b="1" i="0" dirty="0">
                <a:solidFill>
                  <a:srgbClr val="0000FF"/>
                </a:solidFill>
              </a:rPr>
              <a:t>reading through</a:t>
            </a:r>
            <a:r>
              <a:rPr lang="en-US" altLang="zh-CN" sz="2400" i="0" dirty="0">
                <a:solidFill>
                  <a:srgbClr val="000000"/>
                </a:solidFill>
              </a:rPr>
              <a:t>, or checking, the program to make sure that </a:t>
            </a:r>
            <a:r>
              <a:rPr lang="en-US" altLang="zh-CN" sz="2400" i="0" dirty="0" smtClean="0">
                <a:solidFill>
                  <a:srgbClr val="000000"/>
                </a:solidFill>
              </a:rPr>
              <a:t>it’s </a:t>
            </a:r>
            <a:r>
              <a:rPr lang="en-US" altLang="zh-CN" sz="2400" b="1" i="0" dirty="0">
                <a:solidFill>
                  <a:srgbClr val="0000FF"/>
                </a:solidFill>
              </a:rPr>
              <a:t>free of </a:t>
            </a:r>
            <a:r>
              <a:rPr lang="en-US" altLang="zh-CN" sz="2400" i="0" dirty="0">
                <a:solidFill>
                  <a:srgbClr val="000000"/>
                </a:solidFill>
              </a:rPr>
              <a:t>errors and that the logic works. Once the program has been desk-checked, further errors, or “</a:t>
            </a:r>
            <a:r>
              <a:rPr lang="en-US" altLang="zh-CN" sz="2400" i="0" dirty="0" smtClean="0">
                <a:solidFill>
                  <a:srgbClr val="000000"/>
                </a:solidFill>
              </a:rPr>
              <a:t>bugs” </a:t>
            </a:r>
            <a:r>
              <a:rPr lang="en-US" altLang="zh-CN" sz="2400" i="0" dirty="0">
                <a:solidFill>
                  <a:srgbClr val="000000"/>
                </a:solidFill>
              </a:rPr>
              <a:t>will doubtless surface. To debug means to detect, locate, and remove all errors in a computer program. Mistakes may be </a:t>
            </a:r>
            <a:r>
              <a:rPr lang="en-US" altLang="zh-CN" sz="2400" b="1" i="0" dirty="0">
                <a:solidFill>
                  <a:srgbClr val="0000FF"/>
                </a:solidFill>
              </a:rPr>
              <a:t>syntax</a:t>
            </a:r>
            <a:r>
              <a:rPr lang="en-US" altLang="zh-CN" sz="2400" i="0" dirty="0">
                <a:solidFill>
                  <a:srgbClr val="000000"/>
                </a:solidFill>
              </a:rPr>
              <a:t> errors or </a:t>
            </a:r>
            <a:r>
              <a:rPr lang="en-US" altLang="zh-CN" sz="2400" b="1" i="0" dirty="0">
                <a:solidFill>
                  <a:srgbClr val="0000FF"/>
                </a:solidFill>
              </a:rPr>
              <a:t>logical</a:t>
            </a:r>
            <a:r>
              <a:rPr lang="en-US" altLang="zh-CN" sz="2400" i="0" dirty="0">
                <a:solidFill>
                  <a:srgbClr val="000000"/>
                </a:solidFill>
              </a:rPr>
              <a:t> errors. Syntax errors are caused by typographical </a:t>
            </a:r>
            <a:r>
              <a:rPr lang="en-US" altLang="zh-CN" sz="1400" i="0" dirty="0">
                <a:solidFill>
                  <a:srgbClr val="0000FF"/>
                </a:solidFill>
              </a:rPr>
              <a:t>([ˌ</a:t>
            </a:r>
            <a:r>
              <a:rPr lang="en-US" altLang="zh-CN" sz="1400" i="0" dirty="0" err="1">
                <a:solidFill>
                  <a:srgbClr val="0000FF"/>
                </a:solidFill>
              </a:rPr>
              <a:t>taɪpəˈɡræfɪkl</a:t>
            </a:r>
            <a:r>
              <a:rPr lang="en-US" altLang="zh-CN" sz="1400" i="0" dirty="0" smtClean="0">
                <a:solidFill>
                  <a:srgbClr val="0000FF"/>
                </a:solidFill>
              </a:rPr>
              <a:t>]</a:t>
            </a:r>
            <a:r>
              <a:rPr lang="zh-CN" altLang="en-US" sz="1400" i="0" dirty="0">
                <a:solidFill>
                  <a:srgbClr val="0000FF"/>
                </a:solidFill>
              </a:rPr>
              <a:t>排字上的</a:t>
            </a:r>
            <a:r>
              <a:rPr lang="en-US" altLang="zh-CN" sz="1400" i="0" dirty="0">
                <a:solidFill>
                  <a:srgbClr val="0000FF"/>
                </a:solidFill>
              </a:rPr>
              <a:t>;</a:t>
            </a:r>
            <a:r>
              <a:rPr lang="zh-CN" altLang="en-US" sz="1400" i="0" dirty="0">
                <a:solidFill>
                  <a:srgbClr val="0000FF"/>
                </a:solidFill>
              </a:rPr>
              <a:t>印刷上的</a:t>
            </a:r>
            <a:r>
              <a:rPr lang="en-US" altLang="zh-CN" sz="1400" i="0" dirty="0" smtClean="0">
                <a:solidFill>
                  <a:srgbClr val="0000FF"/>
                </a:solidFill>
              </a:rPr>
              <a:t>) </a:t>
            </a:r>
            <a:r>
              <a:rPr lang="en-US" altLang="zh-CN" sz="2400" i="0" dirty="0">
                <a:solidFill>
                  <a:srgbClr val="000000"/>
                </a:solidFill>
              </a:rPr>
              <a:t>errors and incorrect use of the programming language. Logic errors are caused by incorrect use of control structures. After desk-checking and debugging, the program may run fine—in the laboratory. However, it needs to be tested with real data; this is called </a:t>
            </a:r>
            <a:r>
              <a:rPr lang="en-US" altLang="zh-CN" sz="2400" b="1" i="0" dirty="0">
                <a:solidFill>
                  <a:srgbClr val="FF0000"/>
                </a:solidFill>
              </a:rPr>
              <a:t>beta testing</a:t>
            </a:r>
            <a:r>
              <a:rPr lang="en-US" altLang="zh-CN" sz="2400" i="0" dirty="0">
                <a:solidFill>
                  <a:srgbClr val="000000"/>
                </a:solidFill>
              </a:rPr>
              <a:t>.</a:t>
            </a:r>
          </a:p>
        </p:txBody>
      </p:sp>
    </p:spTree>
    <p:extLst>
      <p:ext uri="{BB962C8B-B14F-4D97-AF65-F5344CB8AC3E}">
        <p14:creationId xmlns:p14="http://schemas.microsoft.com/office/powerpoint/2010/main" val="373450815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6</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304698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400" i="0" dirty="0">
                <a:solidFill>
                  <a:srgbClr val="000000"/>
                </a:solidFill>
              </a:rPr>
              <a:t>5. Writing the program documentation is the fifth step in programming. The resulting documentation consists of written descriptions of what a program is and how to use it. Documentation is not just an end-stage process of programming. It has been (or should have been) </a:t>
            </a:r>
            <a:r>
              <a:rPr lang="en-US" altLang="zh-CN" sz="2400" b="1" i="0" dirty="0">
                <a:solidFill>
                  <a:srgbClr val="0000FF"/>
                </a:solidFill>
              </a:rPr>
              <a:t>going on</a:t>
            </a:r>
            <a:r>
              <a:rPr lang="en-US" altLang="zh-CN" sz="2400" i="0" dirty="0">
                <a:solidFill>
                  <a:srgbClr val="000000"/>
                </a:solidFill>
              </a:rPr>
              <a:t> throughout all programming steps. Documentation consists of user documentation, operator documentation, programmer documentation, and it can be used to maintain the program</a:t>
            </a:r>
            <a:r>
              <a:rPr lang="en-US" altLang="zh-CN" sz="2400" i="0" dirty="0" smtClean="0">
                <a:solidFill>
                  <a:srgbClr val="000000"/>
                </a:solidFill>
              </a:rPr>
              <a:t>.</a:t>
            </a:r>
            <a:endParaRPr lang="en-US" altLang="zh-CN" sz="2400" i="0" dirty="0">
              <a:solidFill>
                <a:srgbClr val="000000"/>
              </a:solidFill>
            </a:endParaRPr>
          </a:p>
        </p:txBody>
      </p:sp>
    </p:spTree>
    <p:extLst>
      <p:ext uri="{BB962C8B-B14F-4D97-AF65-F5344CB8AC3E}">
        <p14:creationId xmlns:p14="http://schemas.microsoft.com/office/powerpoint/2010/main" val="404284371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7</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41549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400" i="0" dirty="0">
                <a:solidFill>
                  <a:srgbClr val="000000"/>
                </a:solidFill>
              </a:rPr>
              <a:t>Programming languages have five generations. The births of the generations are as follows:</a:t>
            </a:r>
          </a:p>
          <a:p>
            <a:pPr lvl="0" algn="just">
              <a:defRPr/>
            </a:pPr>
            <a:r>
              <a:rPr lang="en-US" altLang="zh-CN" sz="2400" i="0" dirty="0">
                <a:solidFill>
                  <a:srgbClr val="000000"/>
                </a:solidFill>
              </a:rPr>
              <a:t>(1) First generation, 1945—machine language</a:t>
            </a:r>
          </a:p>
          <a:p>
            <a:pPr lvl="0" algn="just">
              <a:defRPr/>
            </a:pPr>
            <a:r>
              <a:rPr lang="en-US" altLang="zh-CN" sz="2400" i="0" dirty="0">
                <a:solidFill>
                  <a:srgbClr val="000000"/>
                </a:solidFill>
              </a:rPr>
              <a:t>(2) Second generation, mid-1950s—</a:t>
            </a:r>
            <a:r>
              <a:rPr lang="en-US" altLang="zh-CN" sz="2400" b="1" i="0" dirty="0">
                <a:solidFill>
                  <a:srgbClr val="FF0000"/>
                </a:solidFill>
              </a:rPr>
              <a:t>assembly</a:t>
            </a:r>
            <a:r>
              <a:rPr lang="en-US" altLang="zh-CN" sz="2400" i="0" dirty="0">
                <a:solidFill>
                  <a:srgbClr val="000000"/>
                </a:solidFill>
              </a:rPr>
              <a:t> language</a:t>
            </a:r>
          </a:p>
          <a:p>
            <a:pPr lvl="0" algn="just">
              <a:defRPr/>
            </a:pPr>
            <a:r>
              <a:rPr lang="en-US" altLang="zh-CN" sz="2400" i="0" dirty="0">
                <a:solidFill>
                  <a:srgbClr val="000000"/>
                </a:solidFill>
              </a:rPr>
              <a:t>(</a:t>
            </a:r>
            <a:r>
              <a:rPr lang="en-US" altLang="zh-CN" sz="2400" i="0" dirty="0" smtClean="0">
                <a:solidFill>
                  <a:srgbClr val="000000"/>
                </a:solidFill>
              </a:rPr>
              <a:t>3) Third generation, mid-1950s </a:t>
            </a:r>
            <a:r>
              <a:rPr lang="en-US" altLang="zh-CN" sz="2400" i="0" dirty="0">
                <a:solidFill>
                  <a:srgbClr val="000000"/>
                </a:solidFill>
              </a:rPr>
              <a:t>to early 1960s—high-level languages (</a:t>
            </a:r>
            <a:r>
              <a:rPr lang="en-US" altLang="zh-CN" sz="2400" b="1" i="0" dirty="0">
                <a:solidFill>
                  <a:srgbClr val="0000FF"/>
                </a:solidFill>
              </a:rPr>
              <a:t>procedural languages</a:t>
            </a:r>
            <a:r>
              <a:rPr lang="en-US" altLang="zh-CN" sz="2400" i="0" dirty="0">
                <a:solidFill>
                  <a:srgbClr val="000000"/>
                </a:solidFill>
              </a:rPr>
              <a:t> and </a:t>
            </a:r>
            <a:r>
              <a:rPr lang="en-US" altLang="zh-CN" sz="2400" b="1" i="0" dirty="0">
                <a:solidFill>
                  <a:srgbClr val="0000FF"/>
                </a:solidFill>
              </a:rPr>
              <a:t>object-oriented</a:t>
            </a:r>
            <a:r>
              <a:rPr lang="en-US" altLang="zh-CN" sz="2400" i="0" dirty="0">
                <a:solidFill>
                  <a:srgbClr val="000000"/>
                </a:solidFill>
              </a:rPr>
              <a:t>); for example, Fortran, COBOL, BASIC, C, and C++</a:t>
            </a:r>
          </a:p>
          <a:p>
            <a:pPr lvl="0" algn="just">
              <a:defRPr/>
            </a:pPr>
            <a:r>
              <a:rPr lang="en-US" altLang="zh-CN" sz="2400" i="0" dirty="0">
                <a:solidFill>
                  <a:srgbClr val="000000"/>
                </a:solidFill>
              </a:rPr>
              <a:t>(4) Fourth generation, early </a:t>
            </a:r>
            <a:r>
              <a:rPr lang="en-US" altLang="zh-CN" sz="2400" i="0" dirty="0" smtClean="0">
                <a:solidFill>
                  <a:srgbClr val="000000"/>
                </a:solidFill>
              </a:rPr>
              <a:t>1970s—very </a:t>
            </a:r>
            <a:r>
              <a:rPr lang="en-US" altLang="zh-CN" sz="2400" i="0" dirty="0">
                <a:solidFill>
                  <a:srgbClr val="000000"/>
                </a:solidFill>
              </a:rPr>
              <a:t>high-high-level languages (</a:t>
            </a:r>
            <a:r>
              <a:rPr lang="en-US" altLang="zh-CN" sz="2400" b="1" i="0" dirty="0">
                <a:solidFill>
                  <a:srgbClr val="0000FF"/>
                </a:solidFill>
              </a:rPr>
              <a:t>problem-oriented</a:t>
            </a:r>
            <a:r>
              <a:rPr lang="en-US" altLang="zh-CN" sz="2400" i="0" dirty="0">
                <a:solidFill>
                  <a:srgbClr val="000000"/>
                </a:solidFill>
              </a:rPr>
              <a:t> languages ); for example, SQL, Intellect, NOMAD, FOCUS</a:t>
            </a:r>
          </a:p>
          <a:p>
            <a:pPr lvl="0" algn="just">
              <a:defRPr/>
            </a:pPr>
            <a:r>
              <a:rPr lang="en-US" altLang="zh-CN" sz="2400" i="0" dirty="0">
                <a:solidFill>
                  <a:srgbClr val="000000"/>
                </a:solidFill>
              </a:rPr>
              <a:t>(5) Fifth generation, early 1980s-natural languages</a:t>
            </a:r>
          </a:p>
        </p:txBody>
      </p:sp>
    </p:spTree>
    <p:extLst>
      <p:ext uri="{BB962C8B-B14F-4D97-AF65-F5344CB8AC3E}">
        <p14:creationId xmlns:p14="http://schemas.microsoft.com/office/powerpoint/2010/main" val="130151753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8</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563231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400" i="0" dirty="0">
                <a:solidFill>
                  <a:srgbClr val="000000"/>
                </a:solidFill>
              </a:rPr>
              <a:t>A </a:t>
            </a:r>
            <a:r>
              <a:rPr lang="en-US" altLang="zh-CN" sz="2400" b="1" i="0" dirty="0">
                <a:solidFill>
                  <a:srgbClr val="FF0000"/>
                </a:solidFill>
              </a:rPr>
              <a:t>compiler</a:t>
            </a:r>
            <a:r>
              <a:rPr lang="en-US" altLang="zh-CN" sz="2400" i="0" dirty="0">
                <a:solidFill>
                  <a:srgbClr val="000000"/>
                </a:solidFill>
              </a:rPr>
              <a:t> is a language-translator program that </a:t>
            </a:r>
            <a:r>
              <a:rPr lang="en-US" altLang="zh-CN" sz="2400" i="0" dirty="0">
                <a:solidFill>
                  <a:srgbClr val="FF00FF"/>
                </a:solidFill>
              </a:rPr>
              <a:t>converts</a:t>
            </a:r>
            <a:r>
              <a:rPr lang="en-US" altLang="zh-CN" sz="2400" i="0" dirty="0">
                <a:solidFill>
                  <a:srgbClr val="000000"/>
                </a:solidFill>
              </a:rPr>
              <a:t> the </a:t>
            </a:r>
            <a:r>
              <a:rPr lang="en-US" altLang="zh-CN" sz="2400" i="0" dirty="0">
                <a:solidFill>
                  <a:srgbClr val="0000FF"/>
                </a:solidFill>
              </a:rPr>
              <a:t>entire</a:t>
            </a:r>
            <a:r>
              <a:rPr lang="en-US" altLang="zh-CN" sz="2400" i="0" dirty="0">
                <a:solidFill>
                  <a:srgbClr val="000000"/>
                </a:solidFill>
              </a:rPr>
              <a:t> program of high-level language </a:t>
            </a:r>
            <a:r>
              <a:rPr lang="en-US" altLang="zh-CN" sz="2400" i="0" dirty="0">
                <a:solidFill>
                  <a:srgbClr val="FF00FF"/>
                </a:solidFill>
              </a:rPr>
              <a:t>into</a:t>
            </a:r>
            <a:r>
              <a:rPr lang="en-US" altLang="zh-CN" sz="2400" i="0" dirty="0">
                <a:solidFill>
                  <a:srgbClr val="000000"/>
                </a:solidFill>
              </a:rPr>
              <a:t> machine language before the computer executes the program. Examples of procedural languages using compilers are COBOL, FORTRAN, Pascal, and C. An </a:t>
            </a:r>
            <a:r>
              <a:rPr lang="en-US" altLang="zh-CN" sz="2400" b="1" i="0" dirty="0">
                <a:solidFill>
                  <a:srgbClr val="FF0000"/>
                </a:solidFill>
              </a:rPr>
              <a:t>interpreter</a:t>
            </a:r>
            <a:r>
              <a:rPr lang="en-US" altLang="zh-CN" sz="2400" i="0" dirty="0">
                <a:solidFill>
                  <a:srgbClr val="000000"/>
                </a:solidFill>
              </a:rPr>
              <a:t> is a language-translator program that converts each procedural language statement into machine language and executes it immediately, statement by statement. BASIC is a procedural language using an interpreter. When a compiler is used, it requires two steps (the </a:t>
            </a:r>
            <a:r>
              <a:rPr lang="en-US" altLang="zh-CN" sz="2400" i="0" dirty="0">
                <a:solidFill>
                  <a:srgbClr val="FF0000"/>
                </a:solidFill>
              </a:rPr>
              <a:t>source code </a:t>
            </a:r>
            <a:r>
              <a:rPr lang="en-US" altLang="zh-CN" sz="2400" i="0" dirty="0">
                <a:solidFill>
                  <a:srgbClr val="000000"/>
                </a:solidFill>
              </a:rPr>
              <a:t>and the </a:t>
            </a:r>
            <a:r>
              <a:rPr lang="en-US" altLang="zh-CN" sz="2400" i="0" dirty="0">
                <a:solidFill>
                  <a:srgbClr val="FF0000"/>
                </a:solidFill>
              </a:rPr>
              <a:t>object code</a:t>
            </a:r>
            <a:r>
              <a:rPr lang="en-US" altLang="zh-CN" sz="2400" i="0" dirty="0">
                <a:solidFill>
                  <a:srgbClr val="000000"/>
                </a:solidFill>
              </a:rPr>
              <a:t>) before the program can be executed. The interpreter, on the other hand, requires only one step. The advantage of a compiler language is that, once you have obtained </a:t>
            </a:r>
            <a:r>
              <a:rPr lang="en-US" altLang="zh-CN" sz="2400" i="0" dirty="0">
                <a:solidFill>
                  <a:schemeClr val="tx1"/>
                </a:solidFill>
              </a:rPr>
              <a:t>the object code</a:t>
            </a:r>
            <a:r>
              <a:rPr lang="en-US" altLang="zh-CN" sz="2400" i="0" dirty="0">
                <a:solidFill>
                  <a:srgbClr val="000000"/>
                </a:solidFill>
              </a:rPr>
              <a:t>, the program executes faster. The advantage of an interpreter language, on the other hand, is that programs are easier to develop. Some language translators—such as those with C++ and </a:t>
            </a:r>
            <a:r>
              <a:rPr lang="en-US" altLang="zh-CN" sz="2400" i="0" dirty="0" smtClean="0">
                <a:solidFill>
                  <a:srgbClr val="000000"/>
                </a:solidFill>
              </a:rPr>
              <a:t>Java</a:t>
            </a:r>
            <a:r>
              <a:rPr lang="en-US" altLang="zh-CN" sz="2400" i="0" dirty="0">
                <a:solidFill>
                  <a:srgbClr val="000000"/>
                </a:solidFill>
              </a:rPr>
              <a:t>—</a:t>
            </a:r>
            <a:r>
              <a:rPr lang="en-US" altLang="zh-CN" sz="2400" i="0" dirty="0" smtClean="0">
                <a:solidFill>
                  <a:srgbClr val="000000"/>
                </a:solidFill>
              </a:rPr>
              <a:t>can </a:t>
            </a:r>
            <a:r>
              <a:rPr lang="en-US" altLang="zh-CN" sz="2400" i="0" dirty="0">
                <a:solidFill>
                  <a:srgbClr val="000000"/>
                </a:solidFill>
              </a:rPr>
              <a:t>both compile and interpret.</a:t>
            </a:r>
          </a:p>
        </p:txBody>
      </p:sp>
    </p:spTree>
    <p:extLst>
      <p:ext uri="{BB962C8B-B14F-4D97-AF65-F5344CB8AC3E}">
        <p14:creationId xmlns:p14="http://schemas.microsoft.com/office/powerpoint/2010/main" val="68728738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9</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378565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400" i="0" dirty="0">
                <a:solidFill>
                  <a:srgbClr val="000000"/>
                </a:solidFill>
              </a:rPr>
              <a:t>In object-oriented programming, data and the instructions for processing that data are combined into a </a:t>
            </a:r>
            <a:r>
              <a:rPr lang="en-US" altLang="zh-CN" sz="2400" b="1" i="0" dirty="0">
                <a:solidFill>
                  <a:srgbClr val="0000FF"/>
                </a:solidFill>
              </a:rPr>
              <a:t>self-sufficient</a:t>
            </a:r>
            <a:r>
              <a:rPr lang="en-US" altLang="zh-CN" sz="2400" i="0" dirty="0">
                <a:solidFill>
                  <a:srgbClr val="000000"/>
                </a:solidFill>
              </a:rPr>
              <a:t> “object" that can be used in other programs. An object is a </a:t>
            </a:r>
            <a:r>
              <a:rPr lang="en-US" altLang="zh-CN" sz="2400" b="1" i="0" dirty="0">
                <a:solidFill>
                  <a:srgbClr val="0000FF"/>
                </a:solidFill>
              </a:rPr>
              <a:t>self-contained</a:t>
            </a:r>
            <a:r>
              <a:rPr lang="en-US" altLang="zh-CN" sz="2400" i="0" dirty="0">
                <a:solidFill>
                  <a:srgbClr val="000000"/>
                </a:solidFill>
              </a:rPr>
              <a:t> module consisting of </a:t>
            </a:r>
            <a:r>
              <a:rPr lang="en-US" altLang="zh-CN" sz="2400" b="1" i="0" dirty="0">
                <a:solidFill>
                  <a:srgbClr val="FF0000"/>
                </a:solidFill>
              </a:rPr>
              <a:t>preassembled</a:t>
            </a:r>
            <a:r>
              <a:rPr lang="en-US" altLang="zh-CN" sz="2400" i="0" dirty="0">
                <a:solidFill>
                  <a:srgbClr val="000000"/>
                </a:solidFill>
              </a:rPr>
              <a:t> programming code. Send the “message" when an object's data is to be processed. A message is an alert sent to the object when an operation </a:t>
            </a:r>
            <a:r>
              <a:rPr lang="en-US" altLang="zh-CN" sz="2400" i="0" u="sng" dirty="0">
                <a:solidFill>
                  <a:srgbClr val="000000"/>
                </a:solidFill>
              </a:rPr>
              <a:t>involving that object</a:t>
            </a:r>
            <a:r>
              <a:rPr lang="en-US" altLang="zh-CN" sz="2400" i="0" dirty="0">
                <a:solidFill>
                  <a:srgbClr val="000000"/>
                </a:solidFill>
              </a:rPr>
              <a:t> needs to be performed. The message needs only to identify the operation. How it is actually to be performed is </a:t>
            </a:r>
            <a:r>
              <a:rPr lang="en-US" altLang="zh-CN" sz="2400" b="1" i="0" dirty="0">
                <a:solidFill>
                  <a:srgbClr val="FF0000"/>
                </a:solidFill>
              </a:rPr>
              <a:t>embedded</a:t>
            </a:r>
            <a:r>
              <a:rPr lang="en-US" altLang="zh-CN" sz="2400" i="0" dirty="0">
                <a:solidFill>
                  <a:srgbClr val="000000"/>
                </a:solidFill>
              </a:rPr>
              <a:t> within the processing instructions that are part of the object. These processing instructions within the object are called the </a:t>
            </a:r>
            <a:r>
              <a:rPr lang="en-US" altLang="zh-CN" sz="2400" b="1" i="0" dirty="0">
                <a:solidFill>
                  <a:srgbClr val="FF0000"/>
                </a:solidFill>
              </a:rPr>
              <a:t>methods</a:t>
            </a:r>
            <a:r>
              <a:rPr lang="en-US" altLang="zh-CN" sz="2400" i="0" dirty="0">
                <a:solidFill>
                  <a:srgbClr val="000000"/>
                </a:solidFill>
              </a:rPr>
              <a:t>.</a:t>
            </a:r>
          </a:p>
        </p:txBody>
      </p:sp>
      <p:sp>
        <p:nvSpPr>
          <p:cNvPr id="6" name="矩形 5"/>
          <p:cNvSpPr/>
          <p:nvPr/>
        </p:nvSpPr>
        <p:spPr>
          <a:xfrm>
            <a:off x="251520" y="4757082"/>
            <a:ext cx="8640960"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i="0" dirty="0" smtClean="0"/>
              <a:t>self-contained </a:t>
            </a:r>
            <a:r>
              <a:rPr lang="zh-CN" altLang="en-US" sz="2000" i="0" dirty="0" smtClean="0"/>
              <a:t>独立的</a:t>
            </a:r>
            <a:r>
              <a:rPr lang="en-US" altLang="zh-CN" sz="2000" i="0" dirty="0" smtClean="0"/>
              <a:t>; </a:t>
            </a:r>
            <a:r>
              <a:rPr lang="zh-CN" altLang="en-US" sz="2000" i="0" dirty="0" smtClean="0"/>
              <a:t>自给自足</a:t>
            </a:r>
            <a:r>
              <a:rPr lang="zh-CN" altLang="en-US" sz="2000" i="0" dirty="0"/>
              <a:t>的</a:t>
            </a:r>
            <a:r>
              <a:rPr lang="en-US" altLang="zh-CN" sz="2000" i="0" dirty="0" smtClean="0"/>
              <a:t>; </a:t>
            </a:r>
            <a:r>
              <a:rPr lang="zh-CN" altLang="en-US" sz="2000" i="0" dirty="0" smtClean="0"/>
              <a:t>设备</a:t>
            </a:r>
            <a:r>
              <a:rPr lang="zh-CN" altLang="en-US" sz="2000" i="0" dirty="0"/>
              <a:t>齐全</a:t>
            </a:r>
            <a:r>
              <a:rPr lang="zh-CN" altLang="en-US" sz="2000" i="0" dirty="0" smtClean="0"/>
              <a:t>的</a:t>
            </a:r>
            <a:endParaRPr lang="en-US" altLang="zh-CN" sz="2000" i="0" dirty="0" smtClean="0"/>
          </a:p>
        </p:txBody>
      </p:sp>
      <p:sp>
        <p:nvSpPr>
          <p:cNvPr id="7" name="矩形 6"/>
          <p:cNvSpPr/>
          <p:nvPr/>
        </p:nvSpPr>
        <p:spPr>
          <a:xfrm>
            <a:off x="247008" y="5365665"/>
            <a:ext cx="8645472" cy="1015663"/>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altLang="zh-CN" sz="2000" i="0" dirty="0"/>
              <a:t>Services are designed as </a:t>
            </a:r>
            <a:r>
              <a:rPr lang="en-US" altLang="zh-CN" sz="2000" i="0" dirty="0">
                <a:solidFill>
                  <a:srgbClr val="FF0000"/>
                </a:solidFill>
              </a:rPr>
              <a:t>self-contained</a:t>
            </a:r>
            <a:r>
              <a:rPr lang="en-US" altLang="zh-CN" sz="2000" i="0" dirty="0"/>
              <a:t> modules that can be advertised, discovered, composed, and negotiated on demand.</a:t>
            </a:r>
          </a:p>
          <a:p>
            <a:pPr algn="just"/>
            <a:r>
              <a:rPr lang="zh-CN" altLang="en-US" sz="2000" i="0" dirty="0"/>
              <a:t>服务被设计为自包含的模块，可按需要进行广告、发现、组合和协商。</a:t>
            </a:r>
            <a:endParaRPr lang="en-US" altLang="zh-CN" sz="2000" i="0" dirty="0" smtClean="0"/>
          </a:p>
        </p:txBody>
      </p:sp>
    </p:spTree>
    <p:extLst>
      <p:ext uri="{BB962C8B-B14F-4D97-AF65-F5344CB8AC3E}">
        <p14:creationId xmlns:p14="http://schemas.microsoft.com/office/powerpoint/2010/main" val="214315143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10</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526297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400" i="0" dirty="0">
                <a:solidFill>
                  <a:srgbClr val="000000"/>
                </a:solidFill>
              </a:rPr>
              <a:t>Object-oriented programming has three important concepts, which </a:t>
            </a:r>
            <a:r>
              <a:rPr lang="en-US" altLang="zh-CN" sz="2400" i="0" dirty="0">
                <a:solidFill>
                  <a:schemeClr val="tx1"/>
                </a:solidFill>
              </a:rPr>
              <a:t>go under </a:t>
            </a:r>
            <a:r>
              <a:rPr lang="en-US" altLang="zh-CN" sz="2400" i="0" dirty="0">
                <a:solidFill>
                  <a:srgbClr val="000000"/>
                </a:solidFill>
              </a:rPr>
              <a:t>the </a:t>
            </a:r>
            <a:r>
              <a:rPr lang="en-US" altLang="zh-CN" sz="2400" i="0" dirty="0" smtClean="0">
                <a:solidFill>
                  <a:srgbClr val="0000FF"/>
                </a:solidFill>
              </a:rPr>
              <a:t>jaw-breaking</a:t>
            </a:r>
            <a:r>
              <a:rPr lang="en-US" altLang="zh-CN" sz="2400" i="0" dirty="0" smtClean="0">
                <a:solidFill>
                  <a:srgbClr val="000000"/>
                </a:solidFill>
              </a:rPr>
              <a:t> </a:t>
            </a:r>
            <a:r>
              <a:rPr lang="en-US" altLang="zh-CN" i="0" dirty="0" smtClean="0">
                <a:solidFill>
                  <a:srgbClr val="0000FF"/>
                </a:solidFill>
              </a:rPr>
              <a:t>(</a:t>
            </a:r>
            <a:r>
              <a:rPr lang="zh-CN" altLang="en-US" i="0" dirty="0" smtClean="0">
                <a:solidFill>
                  <a:srgbClr val="0000FF"/>
                </a:solidFill>
              </a:rPr>
              <a:t>难发音的</a:t>
            </a:r>
            <a:r>
              <a:rPr lang="en-US" altLang="zh-CN" i="0" dirty="0" smtClean="0">
                <a:solidFill>
                  <a:srgbClr val="0000FF"/>
                </a:solidFill>
              </a:rPr>
              <a:t>) </a:t>
            </a:r>
            <a:r>
              <a:rPr lang="en-US" altLang="zh-CN" sz="2400" i="0" dirty="0">
                <a:solidFill>
                  <a:srgbClr val="000000"/>
                </a:solidFill>
              </a:rPr>
              <a:t>names of </a:t>
            </a:r>
            <a:r>
              <a:rPr lang="en-US" altLang="zh-CN" sz="2400" b="1" i="0" dirty="0">
                <a:solidFill>
                  <a:srgbClr val="FF0000"/>
                </a:solidFill>
              </a:rPr>
              <a:t>encapsulation</a:t>
            </a:r>
            <a:r>
              <a:rPr lang="en-US" altLang="zh-CN" sz="2400" i="0" dirty="0">
                <a:solidFill>
                  <a:srgbClr val="000000"/>
                </a:solidFill>
              </a:rPr>
              <a:t>, </a:t>
            </a:r>
            <a:r>
              <a:rPr lang="en-US" altLang="zh-CN" sz="2400" b="1" i="0" dirty="0">
                <a:solidFill>
                  <a:srgbClr val="FF0000"/>
                </a:solidFill>
              </a:rPr>
              <a:t>inheritance</a:t>
            </a:r>
            <a:r>
              <a:rPr lang="en-US" altLang="zh-CN" sz="2400" i="0" dirty="0">
                <a:solidFill>
                  <a:srgbClr val="000000"/>
                </a:solidFill>
              </a:rPr>
              <a:t>, and </a:t>
            </a:r>
            <a:r>
              <a:rPr lang="en-US" altLang="zh-CN" sz="2400" b="1" i="0" dirty="0">
                <a:solidFill>
                  <a:srgbClr val="FF0000"/>
                </a:solidFill>
              </a:rPr>
              <a:t>polymorphism</a:t>
            </a:r>
            <a:r>
              <a:rPr lang="en-US" altLang="zh-CN" sz="2400" i="0" dirty="0">
                <a:solidFill>
                  <a:srgbClr val="000000"/>
                </a:solidFill>
              </a:rPr>
              <a:t>. Encapsulation means an object contains (encapsulates) both data and relevant processing instructions. Once an object has been created, it can be reused in other programs. An object's uses can also be extended through concepts of class and inheritance. All objects that are </a:t>
            </a:r>
            <a:r>
              <a:rPr lang="en-US" altLang="zh-CN" sz="2400" b="1" i="0" dirty="0">
                <a:solidFill>
                  <a:srgbClr val="0000FF"/>
                </a:solidFill>
              </a:rPr>
              <a:t>derived from </a:t>
            </a:r>
            <a:r>
              <a:rPr lang="en-US" altLang="zh-CN" sz="2400" i="0" dirty="0">
                <a:solidFill>
                  <a:srgbClr val="000000"/>
                </a:solidFill>
              </a:rPr>
              <a:t>or </a:t>
            </a:r>
            <a:r>
              <a:rPr lang="en-US" altLang="zh-CN" sz="2400" b="1" i="0" dirty="0">
                <a:solidFill>
                  <a:srgbClr val="0000FF"/>
                </a:solidFill>
              </a:rPr>
              <a:t>related to </a:t>
            </a:r>
            <a:r>
              <a:rPr lang="en-US" altLang="zh-CN" sz="2400" i="0" dirty="0">
                <a:solidFill>
                  <a:srgbClr val="000000"/>
                </a:solidFill>
              </a:rPr>
              <a:t>one another are said to form a class. Each class contains specific instructions (methods) that are unique to that group. Inheritance is the method of passing down </a:t>
            </a:r>
            <a:r>
              <a:rPr lang="en-US" altLang="zh-CN" sz="2400" b="1" i="0" dirty="0" smtClean="0">
                <a:solidFill>
                  <a:srgbClr val="0000FF"/>
                </a:solidFill>
              </a:rPr>
              <a:t>traits </a:t>
            </a:r>
            <a:r>
              <a:rPr lang="en-US" altLang="zh-CN" i="0" dirty="0" smtClean="0">
                <a:solidFill>
                  <a:srgbClr val="0000FF"/>
                </a:solidFill>
              </a:rPr>
              <a:t>(</a:t>
            </a:r>
            <a:r>
              <a:rPr lang="zh-CN" altLang="en-US" i="0" dirty="0" smtClean="0">
                <a:solidFill>
                  <a:srgbClr val="0000FF"/>
                </a:solidFill>
              </a:rPr>
              <a:t>特性</a:t>
            </a:r>
            <a:r>
              <a:rPr lang="zh-CN" altLang="en-US" i="0" dirty="0">
                <a:solidFill>
                  <a:srgbClr val="0000FF"/>
                </a:solidFill>
              </a:rPr>
              <a:t>，特点</a:t>
            </a:r>
            <a:r>
              <a:rPr lang="en-US" altLang="zh-CN" i="0" dirty="0" smtClean="0">
                <a:solidFill>
                  <a:srgbClr val="0000FF"/>
                </a:solidFill>
              </a:rPr>
              <a:t>)</a:t>
            </a:r>
            <a:r>
              <a:rPr lang="en-US" altLang="zh-CN" i="0" dirty="0" smtClean="0">
                <a:solidFill>
                  <a:srgbClr val="000000"/>
                </a:solidFill>
              </a:rPr>
              <a:t> </a:t>
            </a:r>
            <a:r>
              <a:rPr lang="en-US" altLang="zh-CN" sz="2400" i="0" dirty="0">
                <a:solidFill>
                  <a:srgbClr val="000000"/>
                </a:solidFill>
              </a:rPr>
              <a:t>of an object from classes to </a:t>
            </a:r>
            <a:r>
              <a:rPr lang="en-US" altLang="zh-CN" sz="2400" b="1" i="0" dirty="0">
                <a:solidFill>
                  <a:srgbClr val="0000FF"/>
                </a:solidFill>
              </a:rPr>
              <a:t>subclasses</a:t>
            </a:r>
            <a:r>
              <a:rPr lang="en-US" altLang="zh-CN" sz="2400" i="0" dirty="0">
                <a:solidFill>
                  <a:srgbClr val="000000"/>
                </a:solidFill>
              </a:rPr>
              <a:t> in the hierarchy. Thus, new objects can be created by inheriting traits from existing classes. Polymorphism means that a message (generalized request) produces different results based on the object that it is sent to.</a:t>
            </a:r>
          </a:p>
        </p:txBody>
      </p:sp>
      <p:sp>
        <p:nvSpPr>
          <p:cNvPr id="6" name="矩形 5"/>
          <p:cNvSpPr/>
          <p:nvPr/>
        </p:nvSpPr>
        <p:spPr>
          <a:xfrm>
            <a:off x="251520" y="6135687"/>
            <a:ext cx="8640960"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i="0" dirty="0" smtClean="0"/>
              <a:t>encapsulation </a:t>
            </a:r>
            <a:r>
              <a:rPr lang="zh-CN" altLang="en-US" sz="2400" i="0" dirty="0" smtClean="0"/>
              <a:t>封装  </a:t>
            </a:r>
            <a:r>
              <a:rPr lang="en-US" altLang="zh-CN" sz="2400" i="0" dirty="0" smtClean="0"/>
              <a:t>inheritance  </a:t>
            </a:r>
            <a:r>
              <a:rPr lang="zh-CN" altLang="en-US" sz="2400" i="0" dirty="0" smtClean="0"/>
              <a:t>继承 </a:t>
            </a:r>
            <a:r>
              <a:rPr lang="en-US" altLang="zh-CN" sz="2400" i="0" dirty="0" smtClean="0"/>
              <a:t>polymorphism </a:t>
            </a:r>
            <a:r>
              <a:rPr lang="zh-CN" altLang="en-US" sz="2400" i="0" dirty="0" smtClean="0"/>
              <a:t>多态</a:t>
            </a:r>
            <a:endParaRPr lang="en-US" altLang="zh-CN" sz="2400" i="0" dirty="0" smtClean="0"/>
          </a:p>
        </p:txBody>
      </p:sp>
    </p:spTree>
    <p:extLst>
      <p:ext uri="{BB962C8B-B14F-4D97-AF65-F5344CB8AC3E}">
        <p14:creationId xmlns:p14="http://schemas.microsoft.com/office/powerpoint/2010/main" val="192640297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a:t>Part 1, Dialogue: Creating High-Quality Code</a:t>
            </a:r>
            <a:endParaRPr lang="en-US" altLang="zh-CN" dirty="0" smtClean="0"/>
          </a:p>
          <a:p>
            <a:r>
              <a:rPr lang="en-US" altLang="zh-CN" dirty="0">
                <a:solidFill>
                  <a:schemeClr val="bg1">
                    <a:lumMod val="75000"/>
                  </a:schemeClr>
                </a:solidFill>
              </a:rPr>
              <a:t>Part 2, Translating: </a:t>
            </a:r>
            <a:r>
              <a:rPr lang="en-US" altLang="zh-CN" dirty="0" smtClean="0">
                <a:solidFill>
                  <a:schemeClr val="bg1">
                    <a:lumMod val="75000"/>
                  </a:schemeClr>
                </a:solidFill>
              </a:rPr>
              <a:t>Computer Programming</a:t>
            </a:r>
            <a:endParaRPr lang="zh-CN" altLang="en-US" dirty="0">
              <a:solidFill>
                <a:schemeClr val="bg1">
                  <a:lumMod val="75000"/>
                </a:schemeClr>
              </a:solidFill>
            </a:endParaRPr>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7071901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11</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41549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400" i="0" dirty="0">
                <a:solidFill>
                  <a:srgbClr val="000000"/>
                </a:solidFill>
              </a:rPr>
              <a:t>Examples of object-oriented programming languages are C++ &amp; Java, C++—the plus sign </a:t>
            </a:r>
            <a:r>
              <a:rPr lang="en-US" altLang="zh-CN" sz="2400" b="1" i="0" dirty="0">
                <a:solidFill>
                  <a:srgbClr val="0000FF"/>
                </a:solidFill>
              </a:rPr>
              <a:t>stands for </a:t>
            </a:r>
            <a:r>
              <a:rPr lang="en-US" altLang="zh-CN" sz="2400" i="0" dirty="0">
                <a:solidFill>
                  <a:srgbClr val="000000"/>
                </a:solidFill>
              </a:rPr>
              <a:t>“more than C"—combines the traditional C programming language with object-oriented capability. C++ was created by Bjarne </a:t>
            </a:r>
            <a:r>
              <a:rPr lang="en-US" altLang="zh-CN" sz="2400" i="0" dirty="0" err="1">
                <a:solidFill>
                  <a:srgbClr val="000000"/>
                </a:solidFill>
              </a:rPr>
              <a:t>Stroustrup</a:t>
            </a:r>
            <a:r>
              <a:rPr lang="en-US" altLang="zh-CN" sz="2400" i="0" dirty="0">
                <a:solidFill>
                  <a:srgbClr val="000000"/>
                </a:solidFill>
              </a:rPr>
              <a:t>. With C++, programmers can write standard code in C without the object-oriented features, use object-oriented features, or </a:t>
            </a:r>
            <a:r>
              <a:rPr lang="en-US" altLang="zh-CN" sz="2400" b="1" i="0" dirty="0">
                <a:solidFill>
                  <a:srgbClr val="0000FF"/>
                </a:solidFill>
              </a:rPr>
              <a:t>do a mixture of both</a:t>
            </a:r>
            <a:r>
              <a:rPr lang="en-US" altLang="zh-CN" sz="2400" i="0" dirty="0">
                <a:solidFill>
                  <a:srgbClr val="000000"/>
                </a:solidFill>
              </a:rPr>
              <a:t>. A high-level programming language developed by Sun Microsystems in 1995, Java is used to write compact programs that can be downloaded over the Internet and immediately executed on many kinds of computers. Java is similar to C++ but is simplified to eliminate language features that cause common programming errors.</a:t>
            </a:r>
          </a:p>
        </p:txBody>
      </p:sp>
    </p:spTree>
    <p:extLst>
      <p:ext uri="{BB962C8B-B14F-4D97-AF65-F5344CB8AC3E}">
        <p14:creationId xmlns:p14="http://schemas.microsoft.com/office/powerpoint/2010/main" val="132001375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12</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41549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400" i="0" dirty="0">
                <a:solidFill>
                  <a:srgbClr val="000000"/>
                </a:solidFill>
              </a:rPr>
              <a:t>A </a:t>
            </a:r>
            <a:r>
              <a:rPr lang="en-US" altLang="zh-CN" sz="2400" b="1" i="0" dirty="0">
                <a:solidFill>
                  <a:srgbClr val="FF0000"/>
                </a:solidFill>
              </a:rPr>
              <a:t>markup language</a:t>
            </a:r>
            <a:r>
              <a:rPr lang="en-US" altLang="zh-CN" sz="2400" i="0" dirty="0">
                <a:solidFill>
                  <a:srgbClr val="000000"/>
                </a:solidFill>
              </a:rPr>
              <a:t> is a kind of coding, or “</a:t>
            </a:r>
            <a:r>
              <a:rPr lang="en-US" altLang="zh-CN" sz="2400" b="1" i="0" dirty="0">
                <a:solidFill>
                  <a:srgbClr val="0000FF"/>
                </a:solidFill>
              </a:rPr>
              <a:t>tags</a:t>
            </a:r>
            <a:r>
              <a:rPr lang="en-US" altLang="zh-CN" sz="2400" i="0" dirty="0" smtClean="0">
                <a:solidFill>
                  <a:srgbClr val="000000"/>
                </a:solidFill>
              </a:rPr>
              <a:t>,” </a:t>
            </a:r>
            <a:r>
              <a:rPr lang="en-US" altLang="zh-CN" sz="2400" i="0" dirty="0">
                <a:solidFill>
                  <a:srgbClr val="000000"/>
                </a:solidFill>
              </a:rPr>
              <a:t>inserted into text that embeds details about the structure and appearance of the text. HTML (</a:t>
            </a:r>
            <a:r>
              <a:rPr lang="en-US" altLang="zh-CN" sz="2400" i="0" dirty="0" smtClean="0">
                <a:solidFill>
                  <a:srgbClr val="000000"/>
                </a:solidFill>
              </a:rPr>
              <a:t>Hyper‘ </a:t>
            </a:r>
            <a:r>
              <a:rPr lang="en-US" altLang="zh-CN" sz="2400" i="0" dirty="0">
                <a:solidFill>
                  <a:srgbClr val="000000"/>
                </a:solidFill>
              </a:rPr>
              <a:t>Text Markup Language) is a markup language that lets people create </a:t>
            </a:r>
            <a:r>
              <a:rPr lang="en-US" altLang="zh-CN" sz="2400" b="1" i="0" dirty="0">
                <a:solidFill>
                  <a:srgbClr val="0000FF"/>
                </a:solidFill>
              </a:rPr>
              <a:t>on-screen </a:t>
            </a:r>
            <a:r>
              <a:rPr lang="en-US" altLang="zh-CN" sz="2400" b="1" i="0" dirty="0" smtClean="0">
                <a:solidFill>
                  <a:srgbClr val="0000FF"/>
                </a:solidFill>
              </a:rPr>
              <a:t>documents </a:t>
            </a:r>
            <a:r>
              <a:rPr lang="en-US" altLang="zh-CN" i="0" dirty="0" smtClean="0">
                <a:solidFill>
                  <a:srgbClr val="0000FF"/>
                </a:solidFill>
              </a:rPr>
              <a:t>(</a:t>
            </a:r>
            <a:r>
              <a:rPr lang="zh-CN" altLang="en-US" i="0" dirty="0" smtClean="0">
                <a:solidFill>
                  <a:srgbClr val="0000FF"/>
                </a:solidFill>
              </a:rPr>
              <a:t>屏幕显示文档</a:t>
            </a:r>
            <a:r>
              <a:rPr lang="en-US" altLang="zh-CN" i="0" dirty="0" smtClean="0">
                <a:solidFill>
                  <a:srgbClr val="0000FF"/>
                </a:solidFill>
              </a:rPr>
              <a:t>) </a:t>
            </a:r>
            <a:r>
              <a:rPr lang="en-US" altLang="zh-CN" sz="2400" i="0" dirty="0">
                <a:solidFill>
                  <a:srgbClr val="000000"/>
                </a:solidFill>
              </a:rPr>
              <a:t>for the Internet that can easily be </a:t>
            </a:r>
            <a:r>
              <a:rPr lang="en-US" altLang="zh-CN" sz="2400" i="0" dirty="0">
                <a:solidFill>
                  <a:srgbClr val="FF00FF"/>
                </a:solidFill>
              </a:rPr>
              <a:t>linked</a:t>
            </a:r>
            <a:r>
              <a:rPr lang="en-US" altLang="zh-CN" sz="2400" i="0" dirty="0">
                <a:solidFill>
                  <a:srgbClr val="000000"/>
                </a:solidFill>
              </a:rPr>
              <a:t> by words and pictures </a:t>
            </a:r>
            <a:r>
              <a:rPr lang="en-US" altLang="zh-CN" sz="2400" i="0" dirty="0">
                <a:solidFill>
                  <a:srgbClr val="FF00FF"/>
                </a:solidFill>
              </a:rPr>
              <a:t>to</a:t>
            </a:r>
            <a:r>
              <a:rPr lang="en-US" altLang="zh-CN" sz="2400" i="0" dirty="0">
                <a:solidFill>
                  <a:srgbClr val="000000"/>
                </a:solidFill>
              </a:rPr>
              <a:t> other documents. VRML (Virtual Reality Modeling [or Markup] Language) is a type of programming language used to create three-dimensional Web pages including interactive </a:t>
            </a:r>
            <a:r>
              <a:rPr lang="en-US" altLang="zh-CN" sz="2400" b="1" i="0" dirty="0" smtClean="0">
                <a:solidFill>
                  <a:srgbClr val="0000FF"/>
                </a:solidFill>
              </a:rPr>
              <a:t>animation </a:t>
            </a:r>
            <a:r>
              <a:rPr lang="en-US" altLang="zh-CN" b="1" i="0" dirty="0" smtClean="0">
                <a:solidFill>
                  <a:srgbClr val="0000FF"/>
                </a:solidFill>
              </a:rPr>
              <a:t>[</a:t>
            </a:r>
            <a:r>
              <a:rPr lang="en-US" altLang="zh-CN" b="1" i="0" dirty="0">
                <a:solidFill>
                  <a:srgbClr val="0000FF"/>
                </a:solidFill>
              </a:rPr>
              <a:t>ˌ</a:t>
            </a:r>
            <a:r>
              <a:rPr lang="en-US" altLang="zh-CN" b="1" i="0" dirty="0" err="1">
                <a:solidFill>
                  <a:srgbClr val="0000FF"/>
                </a:solidFill>
              </a:rPr>
              <a:t>ænɪˈmeɪʃn</a:t>
            </a:r>
            <a:r>
              <a:rPr lang="en-US" altLang="zh-CN" b="1" i="0" dirty="0" smtClean="0">
                <a:solidFill>
                  <a:srgbClr val="0000FF"/>
                </a:solidFill>
              </a:rPr>
              <a:t>]</a:t>
            </a:r>
            <a:r>
              <a:rPr lang="en-US" altLang="zh-CN" sz="2400" i="0" dirty="0" smtClean="0">
                <a:solidFill>
                  <a:srgbClr val="000000"/>
                </a:solidFill>
              </a:rPr>
              <a:t>. </a:t>
            </a:r>
            <a:r>
              <a:rPr lang="en-US" altLang="zh-CN" sz="2400" i="0" dirty="0">
                <a:solidFill>
                  <a:srgbClr val="000000"/>
                </a:solidFill>
              </a:rPr>
              <a:t>XML (Extensible Markup Language) is a </a:t>
            </a:r>
            <a:r>
              <a:rPr lang="en-US" altLang="zh-CN" sz="2400" b="1" i="0" dirty="0">
                <a:solidFill>
                  <a:srgbClr val="FF0000"/>
                </a:solidFill>
              </a:rPr>
              <a:t>metalanguage</a:t>
            </a:r>
            <a:r>
              <a:rPr lang="en-US" altLang="zh-CN" sz="2400" i="0" dirty="0">
                <a:solidFill>
                  <a:srgbClr val="000000"/>
                </a:solidFill>
              </a:rPr>
              <a:t> (a language used to define another language) written in SGML that allows one to </a:t>
            </a:r>
            <a:r>
              <a:rPr lang="en-US" altLang="zh-CN" sz="2400" b="1" i="0" dirty="0">
                <a:solidFill>
                  <a:srgbClr val="FF0000"/>
                </a:solidFill>
              </a:rPr>
              <a:t>facilitate</a:t>
            </a:r>
            <a:r>
              <a:rPr lang="en-US" altLang="zh-CN" sz="2400" i="0" dirty="0">
                <a:solidFill>
                  <a:srgbClr val="000000"/>
                </a:solidFill>
              </a:rPr>
              <a:t> the easy interchange of documents on the Internet. </a:t>
            </a:r>
          </a:p>
        </p:txBody>
      </p:sp>
      <p:sp>
        <p:nvSpPr>
          <p:cNvPr id="6" name="矩形 5"/>
          <p:cNvSpPr/>
          <p:nvPr/>
        </p:nvSpPr>
        <p:spPr>
          <a:xfrm>
            <a:off x="251520" y="5045114"/>
            <a:ext cx="8640960"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i="0" dirty="0" smtClean="0"/>
              <a:t>facilitate [</a:t>
            </a:r>
            <a:r>
              <a:rPr lang="en-US" altLang="zh-CN" sz="2000" i="0" dirty="0" err="1"/>
              <a:t>fəˈsɪlɪteɪt</a:t>
            </a:r>
            <a:r>
              <a:rPr lang="en-US" altLang="zh-CN" sz="2000" i="0" dirty="0"/>
              <a:t>]  v</a:t>
            </a:r>
            <a:r>
              <a:rPr lang="en-US" altLang="zh-CN" sz="2000" i="0" dirty="0" smtClean="0"/>
              <a:t>. </a:t>
            </a:r>
            <a:r>
              <a:rPr lang="zh-CN" altLang="en-US" sz="2000" i="0" dirty="0" smtClean="0"/>
              <a:t>帮助</a:t>
            </a:r>
            <a:r>
              <a:rPr lang="en-US" altLang="zh-CN" sz="2000" i="0" dirty="0" smtClean="0"/>
              <a:t>; </a:t>
            </a:r>
            <a:r>
              <a:rPr lang="zh-CN" altLang="en-US" sz="2000" i="0" dirty="0" smtClean="0"/>
              <a:t>促进</a:t>
            </a:r>
            <a:r>
              <a:rPr lang="en-US" altLang="zh-CN" sz="2000" i="0" dirty="0" smtClean="0"/>
              <a:t>; </a:t>
            </a:r>
            <a:r>
              <a:rPr lang="zh-CN" altLang="en-US" sz="2000" i="0" dirty="0" smtClean="0"/>
              <a:t>促使</a:t>
            </a:r>
            <a:r>
              <a:rPr lang="en-US" altLang="zh-CN" sz="2000" i="0" dirty="0" smtClean="0"/>
              <a:t>; </a:t>
            </a:r>
            <a:r>
              <a:rPr lang="zh-CN" altLang="en-US" sz="2000" i="0" dirty="0" smtClean="0"/>
              <a:t>使</a:t>
            </a:r>
            <a:r>
              <a:rPr lang="zh-CN" altLang="en-US" sz="2000" i="0" dirty="0"/>
              <a:t>便利</a:t>
            </a:r>
            <a:endParaRPr lang="en-US" altLang="zh-CN" sz="2000" i="0" dirty="0" smtClean="0"/>
          </a:p>
        </p:txBody>
      </p:sp>
      <p:sp>
        <p:nvSpPr>
          <p:cNvPr id="7" name="矩形 6"/>
          <p:cNvSpPr/>
          <p:nvPr/>
        </p:nvSpPr>
        <p:spPr>
          <a:xfrm>
            <a:off x="247008" y="5653697"/>
            <a:ext cx="8645472" cy="1015663"/>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altLang="zh-CN" sz="2000" i="0" dirty="0"/>
              <a:t>These wrappers provide the logic to </a:t>
            </a:r>
            <a:r>
              <a:rPr lang="en-US" altLang="zh-CN" sz="2000" i="0" dirty="0">
                <a:solidFill>
                  <a:srgbClr val="FF0000"/>
                </a:solidFill>
              </a:rPr>
              <a:t>facilitate</a:t>
            </a:r>
            <a:r>
              <a:rPr lang="en-US" altLang="zh-CN" sz="2000" i="0" dirty="0"/>
              <a:t> federated object registration and communication with the data source. </a:t>
            </a:r>
          </a:p>
          <a:p>
            <a:pPr algn="just"/>
            <a:r>
              <a:rPr lang="zh-CN" altLang="en-US" sz="2000" i="0" dirty="0" smtClean="0"/>
              <a:t>这些</a:t>
            </a:r>
            <a:r>
              <a:rPr lang="zh-CN" altLang="en-US" sz="2000" i="0" dirty="0"/>
              <a:t>包装器提供了促进联邦对象注册和与数据源之间的通信的逻辑。</a:t>
            </a:r>
            <a:endParaRPr lang="en-US" altLang="zh-CN" sz="2000" i="0" dirty="0" smtClean="0"/>
          </a:p>
        </p:txBody>
      </p:sp>
    </p:spTree>
    <p:extLst>
      <p:ext uri="{BB962C8B-B14F-4D97-AF65-F5344CB8AC3E}">
        <p14:creationId xmlns:p14="http://schemas.microsoft.com/office/powerpoint/2010/main" val="337184392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45889"/>
            <a:ext cx="8001000" cy="4967287"/>
          </a:xfrm>
        </p:spPr>
        <p:txBody>
          <a:bodyPr/>
          <a:lstStyle/>
          <a:p>
            <a:r>
              <a:rPr lang="en-US" altLang="zh-CN" dirty="0" smtClean="0"/>
              <a:t>The </a:t>
            </a:r>
            <a:r>
              <a:rPr lang="en-US" altLang="zh-CN" dirty="0" smtClean="0">
                <a:solidFill>
                  <a:srgbClr val="FF0000"/>
                </a:solidFill>
              </a:rPr>
              <a:t>last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747861"/>
            <a:ext cx="8640960" cy="41549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defRPr/>
            </a:pPr>
            <a:r>
              <a:rPr lang="en-US" altLang="zh-CN" sz="2400" i="0" dirty="0">
                <a:solidFill>
                  <a:srgbClr val="000000"/>
                </a:solidFill>
              </a:rPr>
              <a:t>A script is a short list of self-executing commands embedded in a Web page that perform a specific function or routine. JavaScript is a popular object-oriented scripting language that is widely supported in Web browsers. It adds interactive functions to HTML pages, which are otherwise static. ActiveX is a set of control, or reusable components, that enable programs or content of almost any type to be embedded within a Web page. Perl (Practical Extraction and Report Language) is a </a:t>
            </a:r>
            <a:r>
              <a:rPr lang="en-US" altLang="zh-CN" sz="2400" b="1" i="0" dirty="0">
                <a:solidFill>
                  <a:srgbClr val="0000FF"/>
                </a:solidFill>
              </a:rPr>
              <a:t>general-purpose</a:t>
            </a:r>
            <a:r>
              <a:rPr lang="en-US" altLang="zh-CN" sz="2400" i="0" dirty="0">
                <a:solidFill>
                  <a:srgbClr val="000000"/>
                </a:solidFill>
              </a:rPr>
              <a:t> programming language developed for text </a:t>
            </a:r>
            <a:r>
              <a:rPr lang="en-US" altLang="zh-CN" sz="2400" b="1" i="0" dirty="0">
                <a:solidFill>
                  <a:srgbClr val="0000FF"/>
                </a:solidFill>
              </a:rPr>
              <a:t>manipulation</a:t>
            </a:r>
            <a:r>
              <a:rPr lang="en-US" altLang="zh-CN" sz="2400" i="0" dirty="0">
                <a:solidFill>
                  <a:srgbClr val="000000"/>
                </a:solidFill>
              </a:rPr>
              <a:t> and now used for Web development, network programming, system administration, GUI development, and other tasks.</a:t>
            </a:r>
          </a:p>
        </p:txBody>
      </p:sp>
    </p:spTree>
    <p:extLst>
      <p:ext uri="{BB962C8B-B14F-4D97-AF65-F5344CB8AC3E}">
        <p14:creationId xmlns:p14="http://schemas.microsoft.com/office/powerpoint/2010/main" val="114877625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Part 1, Dialogue: Creating High-Quality Code</a:t>
            </a:r>
            <a:endParaRPr lang="zh-CN" altLang="en-US" sz="3200" dirty="0"/>
          </a:p>
        </p:txBody>
      </p:sp>
      <p:sp>
        <p:nvSpPr>
          <p:cNvPr id="3" name="内容占位符 2"/>
          <p:cNvSpPr>
            <a:spLocks noGrp="1"/>
          </p:cNvSpPr>
          <p:nvPr>
            <p:ph idx="1"/>
          </p:nvPr>
        </p:nvSpPr>
        <p:spPr/>
        <p:txBody>
          <a:bodyPr/>
          <a:lstStyle/>
          <a:p>
            <a:r>
              <a:rPr lang="en-US" altLang="zh-CN" dirty="0" smtClean="0"/>
              <a:t>Main content</a:t>
            </a:r>
          </a:p>
          <a:p>
            <a:pPr lvl="1"/>
            <a:r>
              <a:rPr lang="zh-CN" altLang="en-US" dirty="0" smtClean="0"/>
              <a:t>主要讨论了实现高质量编码方面的问题。</a:t>
            </a:r>
            <a:endParaRPr lang="en-US" altLang="zh-CN" dirty="0" smtClean="0"/>
          </a:p>
          <a:p>
            <a:pPr lvl="2"/>
            <a:r>
              <a:rPr lang="zh-CN" altLang="en-US" dirty="0" smtClean="0"/>
              <a:t>采用面向对象编程</a:t>
            </a:r>
            <a:endParaRPr lang="en-US" altLang="zh-CN" dirty="0" smtClean="0"/>
          </a:p>
          <a:p>
            <a:pPr lvl="2"/>
            <a:r>
              <a:rPr lang="zh-CN" altLang="en-US" dirty="0" smtClean="0"/>
              <a:t>创建良好的接口</a:t>
            </a:r>
            <a:endParaRPr lang="en-US" altLang="zh-CN" dirty="0" smtClean="0"/>
          </a:p>
          <a:p>
            <a:pPr lvl="2"/>
            <a:r>
              <a:rPr lang="zh-CN" altLang="en-US" dirty="0" smtClean="0"/>
              <a:t>高质量的类内程序（</a:t>
            </a:r>
            <a:r>
              <a:rPr lang="en-US" altLang="zh-CN" dirty="0" smtClean="0"/>
              <a:t>routines/methods</a:t>
            </a:r>
            <a:r>
              <a:rPr lang="zh-CN" altLang="en-US" dirty="0" smtClean="0"/>
              <a:t>）</a:t>
            </a:r>
            <a:endParaRPr lang="en-US" altLang="zh-CN" dirty="0" smtClean="0"/>
          </a:p>
          <a:p>
            <a:pPr lvl="2"/>
            <a:r>
              <a:rPr lang="zh-CN" altLang="en-US" dirty="0" smtClean="0"/>
              <a:t>迭代开发</a:t>
            </a:r>
            <a:endParaRPr lang="en-US" altLang="zh-CN" dirty="0" smtClean="0"/>
          </a:p>
          <a:p>
            <a:pPr lvl="2"/>
            <a:r>
              <a:rPr lang="zh-CN" altLang="en-US" dirty="0" smtClean="0"/>
              <a:t>伪代码</a:t>
            </a:r>
            <a:endParaRPr lang="en-US" altLang="zh-CN" dirty="0" smtClean="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5174196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98344"/>
            <a:ext cx="8640960" cy="19389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400" b="1" i="0" dirty="0">
                <a:solidFill>
                  <a:srgbClr val="000000"/>
                </a:solidFill>
              </a:rPr>
              <a:t>Kevin: </a:t>
            </a:r>
            <a:r>
              <a:rPr lang="en-US" altLang="zh-CN" sz="2400" i="0" dirty="0">
                <a:solidFill>
                  <a:srgbClr val="000000"/>
                </a:solidFill>
              </a:rPr>
              <a:t>Before coding, I think it is necessary to </a:t>
            </a:r>
            <a:r>
              <a:rPr lang="en-US" altLang="zh-CN" sz="2400" b="1" i="0" dirty="0">
                <a:solidFill>
                  <a:srgbClr val="FF0000"/>
                </a:solidFill>
              </a:rPr>
              <a:t>conform to</a:t>
            </a:r>
            <a:r>
              <a:rPr lang="en-US" altLang="zh-CN" sz="2400" i="0" dirty="0">
                <a:solidFill>
                  <a:srgbClr val="000000"/>
                </a:solidFill>
              </a:rPr>
              <a:t> some principles during coding. With the help of these guidelines, we can be more reliable to create high-quality code and use the advantages of C# sufficiently, a popular object-oriented language which we have decided to use for coding.</a:t>
            </a:r>
          </a:p>
        </p:txBody>
      </p:sp>
      <p:sp>
        <p:nvSpPr>
          <p:cNvPr id="7" name="矩形 6"/>
          <p:cNvSpPr/>
          <p:nvPr/>
        </p:nvSpPr>
        <p:spPr>
          <a:xfrm>
            <a:off x="277800" y="2276872"/>
            <a:ext cx="8614680" cy="101566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3200" i="0" dirty="0" smtClean="0"/>
              <a:t>conform to</a:t>
            </a:r>
          </a:p>
          <a:p>
            <a:r>
              <a:rPr lang="zh-CN" altLang="en-US" sz="2800" i="0" dirty="0" smtClean="0"/>
              <a:t>顺从</a:t>
            </a:r>
            <a:r>
              <a:rPr lang="en-US" altLang="zh-CN" sz="2800" i="0" dirty="0" smtClean="0"/>
              <a:t>, </a:t>
            </a:r>
            <a:r>
              <a:rPr lang="zh-CN" altLang="en-US" sz="2800" i="0" dirty="0" smtClean="0"/>
              <a:t>顺应</a:t>
            </a:r>
            <a:r>
              <a:rPr lang="en-US" altLang="zh-CN" sz="2800" i="0" dirty="0" smtClean="0"/>
              <a:t>;  </a:t>
            </a:r>
            <a:r>
              <a:rPr lang="zh-CN" altLang="en-US" sz="2800" i="0" dirty="0" smtClean="0"/>
              <a:t>遵守</a:t>
            </a:r>
            <a:r>
              <a:rPr lang="en-US" altLang="zh-CN" sz="2800" i="0" dirty="0" smtClean="0"/>
              <a:t>, </a:t>
            </a:r>
            <a:r>
              <a:rPr lang="zh-CN" altLang="en-US" sz="2800" i="0" dirty="0" smtClean="0"/>
              <a:t>服从</a:t>
            </a:r>
            <a:r>
              <a:rPr lang="en-US" altLang="zh-CN" sz="2800" i="0" dirty="0" smtClean="0"/>
              <a:t>;  </a:t>
            </a:r>
            <a:r>
              <a:rPr lang="zh-CN" altLang="en-US" sz="2800" i="0" dirty="0" smtClean="0"/>
              <a:t>相一致</a:t>
            </a:r>
            <a:r>
              <a:rPr lang="en-US" altLang="zh-CN" sz="2800" i="0" dirty="0" smtClean="0"/>
              <a:t>, </a:t>
            </a:r>
            <a:r>
              <a:rPr lang="zh-CN" altLang="en-US" sz="2800" i="0" dirty="0" smtClean="0"/>
              <a:t>相符合</a:t>
            </a:r>
            <a:endParaRPr lang="en-US" altLang="zh-CN" sz="2800" i="0" dirty="0" smtClean="0"/>
          </a:p>
        </p:txBody>
      </p:sp>
      <p:sp>
        <p:nvSpPr>
          <p:cNvPr id="9" name="矩形 8"/>
          <p:cNvSpPr/>
          <p:nvPr/>
        </p:nvSpPr>
        <p:spPr>
          <a:xfrm>
            <a:off x="277800" y="3573016"/>
            <a:ext cx="8614680" cy="3108543"/>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altLang="zh-CN" sz="2800" i="0" dirty="0" smtClean="0"/>
              <a:t>1. He </a:t>
            </a:r>
            <a:r>
              <a:rPr lang="en-US" altLang="zh-CN" sz="2800" i="0" dirty="0"/>
              <a:t>refused to </a:t>
            </a:r>
            <a:r>
              <a:rPr lang="en-US" altLang="zh-CN" sz="2800" i="0" dirty="0">
                <a:solidFill>
                  <a:srgbClr val="FF0000"/>
                </a:solidFill>
              </a:rPr>
              <a:t>conform to </a:t>
            </a:r>
            <a:r>
              <a:rPr lang="en-US" altLang="zh-CN" sz="2800" i="0" dirty="0"/>
              <a:t>the local customs.</a:t>
            </a:r>
          </a:p>
          <a:p>
            <a:pPr algn="just"/>
            <a:r>
              <a:rPr lang="zh-CN" altLang="en-US" sz="2800" i="0" dirty="0"/>
              <a:t>他拒绝遵从当地的风俗习惯</a:t>
            </a:r>
            <a:r>
              <a:rPr lang="zh-CN" altLang="en-US" sz="2800" i="0" dirty="0" smtClean="0"/>
              <a:t>。</a:t>
            </a:r>
            <a:endParaRPr lang="en-US" altLang="zh-CN" sz="2800" i="0" dirty="0" smtClean="0"/>
          </a:p>
          <a:p>
            <a:pPr algn="just"/>
            <a:r>
              <a:rPr lang="en-US" altLang="zh-CN" sz="2800" i="0" dirty="0" smtClean="0"/>
              <a:t>2. The </a:t>
            </a:r>
            <a:r>
              <a:rPr lang="en-US" altLang="zh-CN" sz="2800" i="0" dirty="0"/>
              <a:t>building does not </a:t>
            </a:r>
            <a:r>
              <a:rPr lang="en-US" altLang="zh-CN" sz="2800" i="0" dirty="0">
                <a:solidFill>
                  <a:srgbClr val="FF0000"/>
                </a:solidFill>
              </a:rPr>
              <a:t>conform </a:t>
            </a:r>
            <a:r>
              <a:rPr lang="en-US" altLang="zh-CN" sz="2800" i="0" dirty="0" smtClean="0">
                <a:solidFill>
                  <a:srgbClr val="FF0000"/>
                </a:solidFill>
              </a:rPr>
              <a:t>to </a:t>
            </a:r>
            <a:r>
              <a:rPr lang="en-US" altLang="zh-CN" sz="2800" i="0" dirty="0" smtClean="0"/>
              <a:t>safety </a:t>
            </a:r>
            <a:r>
              <a:rPr lang="en-US" altLang="zh-CN" sz="2800" i="0" dirty="0"/>
              <a:t>regulations.</a:t>
            </a:r>
          </a:p>
          <a:p>
            <a:pPr algn="just"/>
            <a:r>
              <a:rPr lang="zh-CN" altLang="en-US" sz="2800" i="0" dirty="0"/>
              <a:t>这座建筑物不符合安全条例。</a:t>
            </a:r>
            <a:endParaRPr lang="en-US" altLang="zh-CN" sz="2800" i="0" dirty="0"/>
          </a:p>
          <a:p>
            <a:pPr algn="just"/>
            <a:r>
              <a:rPr lang="en-US" altLang="zh-CN" sz="2800" i="0" dirty="0" smtClean="0"/>
              <a:t>3. How </a:t>
            </a:r>
            <a:r>
              <a:rPr lang="en-US" altLang="zh-CN" sz="2800" i="0" dirty="0"/>
              <a:t>can we deploy services that </a:t>
            </a:r>
            <a:r>
              <a:rPr lang="en-US" altLang="zh-CN" sz="2800" i="0" dirty="0">
                <a:solidFill>
                  <a:srgbClr val="FF0000"/>
                </a:solidFill>
              </a:rPr>
              <a:t>conform to </a:t>
            </a:r>
            <a:r>
              <a:rPr lang="en-US" altLang="zh-CN" sz="2800" i="0" dirty="0"/>
              <a:t>this model? </a:t>
            </a:r>
          </a:p>
          <a:p>
            <a:pPr algn="just"/>
            <a:r>
              <a:rPr lang="zh-CN" altLang="en-US" sz="2800" i="0" dirty="0"/>
              <a:t>我们将如何部署符合这个模型的服务？</a:t>
            </a:r>
            <a:endParaRPr lang="en-US" altLang="zh-CN" sz="2800" i="0" dirty="0" smtClean="0"/>
          </a:p>
        </p:txBody>
      </p:sp>
    </p:spTree>
    <p:extLst>
      <p:ext uri="{BB962C8B-B14F-4D97-AF65-F5344CB8AC3E}">
        <p14:creationId xmlns:p14="http://schemas.microsoft.com/office/powerpoint/2010/main" val="13900934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98344"/>
            <a:ext cx="8640960" cy="34163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400" b="1" i="0" dirty="0">
                <a:solidFill>
                  <a:srgbClr val="000000"/>
                </a:solidFill>
              </a:rPr>
              <a:t>Jason: </a:t>
            </a:r>
            <a:r>
              <a:rPr lang="en-US" altLang="zh-CN" sz="2400" i="0" dirty="0">
                <a:solidFill>
                  <a:srgbClr val="000000"/>
                </a:solidFill>
              </a:rPr>
              <a:t>For Object-Oriented Programming, programmers should think about programming in terms of classes, I think. A class is a collection of data and routines that share a </a:t>
            </a:r>
            <a:r>
              <a:rPr lang="en-US" altLang="zh-CN" sz="2400" b="1" i="0" dirty="0">
                <a:solidFill>
                  <a:srgbClr val="FF0000"/>
                </a:solidFill>
              </a:rPr>
              <a:t>cohesive</a:t>
            </a:r>
            <a:r>
              <a:rPr lang="en-US" altLang="zh-CN" sz="2400" i="0" dirty="0">
                <a:solidFill>
                  <a:srgbClr val="000000"/>
                </a:solidFill>
              </a:rPr>
              <a:t>, well-defined responsibility, and might also be a collection of routines that provides a cohesive set of services even if no common data is involved. A key to being an effective programmer is maximizing the portion of a program that you can safely ignore while working on any one section of code. Classes are the primary tool for accomplishing that objective.</a:t>
            </a:r>
            <a:endParaRPr kumimoji="0" lang="en-US" altLang="zh-CN" sz="2400" b="0" i="0" u="none" strike="noStrike" kern="1200" cap="none" spc="0" normalizeH="0" baseline="0" noProof="0" dirty="0">
              <a:ln>
                <a:noFill/>
              </a:ln>
              <a:solidFill>
                <a:srgbClr val="000000"/>
              </a:solidFill>
              <a:effectLst/>
              <a:uLnTx/>
              <a:uFillTx/>
              <a:latin typeface="Times New Roman"/>
              <a:ea typeface="黑体"/>
              <a:cs typeface="+mn-cs"/>
            </a:endParaRPr>
          </a:p>
        </p:txBody>
      </p:sp>
      <p:sp>
        <p:nvSpPr>
          <p:cNvPr id="7" name="矩形 6"/>
          <p:cNvSpPr/>
          <p:nvPr/>
        </p:nvSpPr>
        <p:spPr>
          <a:xfrm>
            <a:off x="251520" y="3679951"/>
            <a:ext cx="8640960"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r>
              <a:rPr lang="en-US" altLang="zh-CN" sz="2800" i="0" dirty="0">
                <a:solidFill>
                  <a:srgbClr val="000000"/>
                </a:solidFill>
              </a:rPr>
              <a:t>cohesive [</a:t>
            </a:r>
            <a:r>
              <a:rPr lang="en-US" altLang="zh-CN" sz="2800" i="0" dirty="0" err="1">
                <a:solidFill>
                  <a:srgbClr val="000000"/>
                </a:solidFill>
              </a:rPr>
              <a:t>kəʊˈhiːsɪv</a:t>
            </a:r>
            <a:r>
              <a:rPr lang="en-US" altLang="zh-CN" sz="2800" i="0" dirty="0">
                <a:solidFill>
                  <a:srgbClr val="000000"/>
                </a:solidFill>
              </a:rPr>
              <a:t>] </a:t>
            </a:r>
            <a:r>
              <a:rPr lang="zh-CN" altLang="en-US" sz="2800" i="0" dirty="0" smtClean="0">
                <a:solidFill>
                  <a:srgbClr val="000000"/>
                </a:solidFill>
              </a:rPr>
              <a:t>有</a:t>
            </a:r>
            <a:r>
              <a:rPr lang="zh-CN" altLang="en-US" sz="2800" i="0" dirty="0">
                <a:solidFill>
                  <a:srgbClr val="000000"/>
                </a:solidFill>
              </a:rPr>
              <a:t>黏着力的</a:t>
            </a:r>
            <a:r>
              <a:rPr lang="en-US" altLang="zh-CN" sz="2800" i="0" dirty="0">
                <a:solidFill>
                  <a:srgbClr val="000000"/>
                </a:solidFill>
              </a:rPr>
              <a:t>;</a:t>
            </a:r>
            <a:r>
              <a:rPr lang="zh-CN" altLang="en-US" sz="2800" i="0" dirty="0">
                <a:solidFill>
                  <a:srgbClr val="000000"/>
                </a:solidFill>
              </a:rPr>
              <a:t>紧密结合的</a:t>
            </a:r>
          </a:p>
          <a:p>
            <a:pPr lvl="0"/>
            <a:r>
              <a:rPr lang="en-US" altLang="zh-CN" sz="2800" i="0" dirty="0" smtClean="0">
                <a:solidFill>
                  <a:srgbClr val="000000"/>
                </a:solidFill>
              </a:rPr>
              <a:t>cohesiveness </a:t>
            </a:r>
            <a:r>
              <a:rPr lang="zh-CN" altLang="en-US" sz="2800" i="0" dirty="0" smtClean="0">
                <a:solidFill>
                  <a:srgbClr val="000000"/>
                </a:solidFill>
              </a:rPr>
              <a:t>粘结性</a:t>
            </a:r>
            <a:r>
              <a:rPr lang="en-US" altLang="zh-CN" sz="2800" i="0" dirty="0">
                <a:solidFill>
                  <a:srgbClr val="000000"/>
                </a:solidFill>
              </a:rPr>
              <a:t>, </a:t>
            </a:r>
            <a:r>
              <a:rPr lang="zh-CN" altLang="en-US" sz="2800" i="0" dirty="0">
                <a:solidFill>
                  <a:srgbClr val="000000"/>
                </a:solidFill>
              </a:rPr>
              <a:t>内聚性</a:t>
            </a:r>
            <a:r>
              <a:rPr lang="en-US" altLang="zh-CN" sz="2800" i="0" dirty="0">
                <a:solidFill>
                  <a:srgbClr val="000000"/>
                </a:solidFill>
              </a:rPr>
              <a:t>; </a:t>
            </a:r>
            <a:r>
              <a:rPr lang="zh-CN" altLang="en-US" sz="2800" i="0" dirty="0">
                <a:solidFill>
                  <a:srgbClr val="000000"/>
                </a:solidFill>
              </a:rPr>
              <a:t>凝聚力</a:t>
            </a:r>
          </a:p>
        </p:txBody>
      </p:sp>
      <p:sp>
        <p:nvSpPr>
          <p:cNvPr id="9" name="矩形 8"/>
          <p:cNvSpPr/>
          <p:nvPr/>
        </p:nvSpPr>
        <p:spPr>
          <a:xfrm>
            <a:off x="251520" y="4797152"/>
            <a:ext cx="8640960" cy="1815882"/>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lvl="0" algn="just"/>
            <a:r>
              <a:rPr lang="en-US" altLang="zh-CN" sz="2800" i="0" dirty="0">
                <a:solidFill>
                  <a:srgbClr val="000000"/>
                </a:solidFill>
              </a:rPr>
              <a:t>This use of interfaces and metadata in the manifest enforces loosely coupled yet tightly </a:t>
            </a:r>
            <a:r>
              <a:rPr lang="en-US" altLang="zh-CN" sz="2800" i="0" dirty="0">
                <a:solidFill>
                  <a:srgbClr val="FF0000"/>
                </a:solidFill>
              </a:rPr>
              <a:t>cohesive</a:t>
            </a:r>
            <a:r>
              <a:rPr lang="en-US" altLang="zh-CN" sz="2800" i="0" dirty="0">
                <a:solidFill>
                  <a:srgbClr val="000000"/>
                </a:solidFill>
              </a:rPr>
              <a:t> modules. </a:t>
            </a:r>
          </a:p>
          <a:p>
            <a:pPr lvl="0" algn="just"/>
            <a:r>
              <a:rPr lang="zh-CN" altLang="en-US" sz="2800" i="0" dirty="0">
                <a:solidFill>
                  <a:srgbClr val="000000"/>
                </a:solidFill>
              </a:rPr>
              <a:t>这些接口和清单中的元数据的</a:t>
            </a:r>
            <a:r>
              <a:rPr lang="zh-CN" altLang="en-US" sz="2800" i="0" dirty="0" smtClean="0">
                <a:solidFill>
                  <a:srgbClr val="000000"/>
                </a:solidFill>
              </a:rPr>
              <a:t>使用强制实现</a:t>
            </a:r>
            <a:r>
              <a:rPr lang="zh-CN" altLang="en-US" sz="2800" i="0" dirty="0">
                <a:solidFill>
                  <a:srgbClr val="000000"/>
                </a:solidFill>
              </a:rPr>
              <a:t>了松散耦合但紧密聚合的模块。</a:t>
            </a:r>
            <a:endParaRPr lang="en-US" altLang="zh-CN" sz="2800" i="0" dirty="0">
              <a:solidFill>
                <a:srgbClr val="000000"/>
              </a:solidFill>
            </a:endParaRPr>
          </a:p>
        </p:txBody>
      </p:sp>
    </p:spTree>
    <p:extLst>
      <p:ext uri="{BB962C8B-B14F-4D97-AF65-F5344CB8AC3E}">
        <p14:creationId xmlns:p14="http://schemas.microsoft.com/office/powerpoint/2010/main" val="270039334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98344"/>
            <a:ext cx="8640960" cy="34163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400" b="1" i="0" dirty="0">
                <a:solidFill>
                  <a:srgbClr val="000000"/>
                </a:solidFill>
              </a:rPr>
              <a:t>Sharon: </a:t>
            </a:r>
            <a:r>
              <a:rPr lang="en-US" altLang="zh-CN" sz="2400" i="0" dirty="0">
                <a:solidFill>
                  <a:srgbClr val="000000"/>
                </a:solidFill>
              </a:rPr>
              <a:t>I absolutely agree with you. Furthermore, I think that the first and probably the most important step in creating a high-quality class is creating a good interface. This </a:t>
            </a:r>
            <a:r>
              <a:rPr lang="en-US" altLang="zh-CN" sz="2400" b="1" i="0" dirty="0">
                <a:solidFill>
                  <a:srgbClr val="FF0000"/>
                </a:solidFill>
              </a:rPr>
              <a:t>consists of</a:t>
            </a:r>
            <a:r>
              <a:rPr lang="en-US" altLang="zh-CN" sz="2400" i="0" dirty="0">
                <a:solidFill>
                  <a:srgbClr val="FF0000"/>
                </a:solidFill>
              </a:rPr>
              <a:t> </a:t>
            </a:r>
            <a:r>
              <a:rPr lang="en-US" altLang="zh-CN" sz="2400" i="0" dirty="0">
                <a:solidFill>
                  <a:srgbClr val="000000"/>
                </a:solidFill>
              </a:rPr>
              <a:t>creating a good abstraction for the interface to represent and ensure that the details </a:t>
            </a:r>
            <a:r>
              <a:rPr lang="en-US" altLang="zh-CN" sz="2400" b="1" i="0" dirty="0">
                <a:solidFill>
                  <a:srgbClr val="000000"/>
                </a:solidFill>
              </a:rPr>
              <a:t>remain hidden</a:t>
            </a:r>
            <a:r>
              <a:rPr lang="en-US" altLang="zh-CN" sz="2400" i="0" dirty="0">
                <a:solidFill>
                  <a:srgbClr val="000000"/>
                </a:solidFill>
              </a:rPr>
              <a:t> behind the abstraction. Particularly, in the analysis and design phase of our system, we have already identified all the classes, and defined the attributes and operation relevant for each of them. Now, we should review and modify the classes with these criteria, which should be held constant when coding all of them.</a:t>
            </a:r>
            <a:endParaRPr kumimoji="0" lang="en-US" altLang="zh-CN" sz="2400" b="0" i="0" u="none" strike="noStrike" kern="1200" cap="none" spc="0" normalizeH="0" baseline="0" noProof="0" dirty="0">
              <a:ln>
                <a:noFill/>
              </a:ln>
              <a:solidFill>
                <a:srgbClr val="000000"/>
              </a:solidFill>
              <a:effectLst/>
              <a:uLnTx/>
              <a:uFillTx/>
              <a:latin typeface="Times New Roman"/>
              <a:ea typeface="黑体"/>
              <a:cs typeface="+mn-cs"/>
            </a:endParaRPr>
          </a:p>
        </p:txBody>
      </p:sp>
      <p:sp>
        <p:nvSpPr>
          <p:cNvPr id="6" name="矩形 5"/>
          <p:cNvSpPr/>
          <p:nvPr/>
        </p:nvSpPr>
        <p:spPr>
          <a:xfrm>
            <a:off x="251520" y="3664456"/>
            <a:ext cx="8640960"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b="1" i="0" dirty="0"/>
              <a:t>consist in </a:t>
            </a:r>
            <a:r>
              <a:rPr lang="en-US" altLang="zh-CN" sz="2400" b="1" i="0" dirty="0" err="1" smtClean="0"/>
              <a:t>sth</a:t>
            </a:r>
            <a:r>
              <a:rPr lang="en-US" altLang="zh-CN" sz="2400" b="1" i="0" dirty="0" smtClean="0"/>
              <a:t>  </a:t>
            </a:r>
            <a:r>
              <a:rPr lang="zh-CN" altLang="en-US" sz="2400" i="0" dirty="0" smtClean="0"/>
              <a:t>存在</a:t>
            </a:r>
            <a:r>
              <a:rPr lang="zh-CN" altLang="en-US" sz="2400" i="0" dirty="0"/>
              <a:t>于；</a:t>
            </a:r>
            <a:r>
              <a:rPr lang="zh-CN" altLang="en-US" sz="2400" i="0" dirty="0" smtClean="0"/>
              <a:t>在于  </a:t>
            </a:r>
            <a:r>
              <a:rPr lang="en-US" altLang="zh-CN" sz="2400" b="1" i="0" dirty="0" smtClean="0"/>
              <a:t>consist </a:t>
            </a:r>
            <a:r>
              <a:rPr lang="en-US" altLang="zh-CN" sz="2400" b="1" i="0" dirty="0"/>
              <a:t>of </a:t>
            </a:r>
            <a:r>
              <a:rPr lang="en-US" altLang="zh-CN" sz="2400" b="1" i="0" dirty="0" err="1" smtClean="0"/>
              <a:t>sth</a:t>
            </a:r>
            <a:r>
              <a:rPr lang="en-US" altLang="zh-CN" sz="2400" b="1" i="0" dirty="0" smtClean="0"/>
              <a:t>  </a:t>
            </a:r>
            <a:r>
              <a:rPr lang="zh-CN" altLang="en-US" sz="2400" i="0" dirty="0" smtClean="0"/>
              <a:t>由</a:t>
            </a:r>
            <a:r>
              <a:rPr lang="en-US" altLang="zh-CN" sz="2400" i="0" dirty="0"/>
              <a:t>…</a:t>
            </a:r>
            <a:r>
              <a:rPr lang="zh-CN" altLang="en-US" sz="2400" i="0" dirty="0"/>
              <a:t>组成（或构成</a:t>
            </a:r>
            <a:r>
              <a:rPr lang="zh-CN" altLang="en-US" sz="2400" i="0" dirty="0" smtClean="0"/>
              <a:t>）</a:t>
            </a:r>
            <a:endParaRPr lang="zh-CN" altLang="en-US" sz="2400" i="0" dirty="0"/>
          </a:p>
        </p:txBody>
      </p:sp>
      <p:sp>
        <p:nvSpPr>
          <p:cNvPr id="8" name="矩形 7"/>
          <p:cNvSpPr/>
          <p:nvPr/>
        </p:nvSpPr>
        <p:spPr>
          <a:xfrm>
            <a:off x="251520" y="4315316"/>
            <a:ext cx="8640960" cy="2308324"/>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altLang="zh-CN" sz="2400" i="0" dirty="0" smtClean="0"/>
              <a:t>1. The </a:t>
            </a:r>
            <a:r>
              <a:rPr lang="en-US" altLang="zh-CN" sz="2400" i="0" dirty="0"/>
              <a:t>true wealth does not </a:t>
            </a:r>
            <a:r>
              <a:rPr lang="en-US" altLang="zh-CN" sz="2400" i="0" dirty="0">
                <a:solidFill>
                  <a:srgbClr val="FF0000"/>
                </a:solidFill>
              </a:rPr>
              <a:t>consist in </a:t>
            </a:r>
            <a:r>
              <a:rPr lang="en-US" altLang="zh-CN" sz="2400" i="0" dirty="0"/>
              <a:t>what we have, but in what we are.</a:t>
            </a:r>
          </a:p>
          <a:p>
            <a:pPr algn="just"/>
            <a:r>
              <a:rPr lang="zh-CN" altLang="en-US" sz="2400" i="0" dirty="0"/>
              <a:t>真正的财富不在于我们拥有什么，而在于我们的人格</a:t>
            </a:r>
            <a:r>
              <a:rPr lang="zh-CN" altLang="en-US" sz="2400" i="0" dirty="0" smtClean="0"/>
              <a:t>。</a:t>
            </a:r>
            <a:endParaRPr lang="en-US" altLang="zh-CN" sz="2400" i="0" dirty="0" smtClean="0"/>
          </a:p>
          <a:p>
            <a:pPr algn="just"/>
            <a:r>
              <a:rPr lang="en-US" altLang="zh-CN" sz="2400" i="0" dirty="0" smtClean="0"/>
              <a:t>2. The </a:t>
            </a:r>
            <a:r>
              <a:rPr lang="en-US" altLang="zh-CN" sz="2400" i="0" dirty="0"/>
              <a:t>test page can </a:t>
            </a:r>
            <a:r>
              <a:rPr lang="en-US" altLang="zh-CN" sz="2400" i="0" dirty="0">
                <a:solidFill>
                  <a:srgbClr val="FF0000"/>
                </a:solidFill>
              </a:rPr>
              <a:t>consist entirely of</a:t>
            </a:r>
            <a:r>
              <a:rPr lang="en-US" altLang="zh-CN" sz="2400" i="0" dirty="0"/>
              <a:t> code; it does not need to contain controls. </a:t>
            </a:r>
          </a:p>
          <a:p>
            <a:pPr algn="just"/>
            <a:r>
              <a:rPr lang="zh-CN" altLang="en-US" sz="2400" i="0" dirty="0"/>
              <a:t>测试页可完全由代码组成；不需要包含控件。</a:t>
            </a:r>
            <a:endParaRPr lang="en-US" altLang="zh-CN" sz="2400" i="0" dirty="0" smtClean="0"/>
          </a:p>
        </p:txBody>
      </p:sp>
    </p:spTree>
    <p:extLst>
      <p:ext uri="{BB962C8B-B14F-4D97-AF65-F5344CB8AC3E}">
        <p14:creationId xmlns:p14="http://schemas.microsoft.com/office/powerpoint/2010/main" val="95645318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98344"/>
            <a:ext cx="8640960" cy="449353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200" b="1" i="0" dirty="0">
                <a:solidFill>
                  <a:srgbClr val="000000"/>
                </a:solidFill>
              </a:rPr>
              <a:t>Kevin: </a:t>
            </a:r>
            <a:r>
              <a:rPr lang="en-US" altLang="zh-CN" sz="2200" i="0" dirty="0">
                <a:solidFill>
                  <a:srgbClr val="000000"/>
                </a:solidFill>
              </a:rPr>
              <a:t>Yes. In addition, another important factor is high-quality routines within the classes. The routine makes programs easier to read and understand than any other feature of any programming language, and is also the greatest technique ever invented for saving space and improving performance, I </a:t>
            </a:r>
            <a:r>
              <a:rPr lang="en-US" altLang="zh-CN" sz="2200" i="0" dirty="0" smtClean="0">
                <a:solidFill>
                  <a:srgbClr val="000000"/>
                </a:solidFill>
              </a:rPr>
              <a:t>think. Imagine </a:t>
            </a:r>
            <a:r>
              <a:rPr lang="en-US" altLang="zh-CN" sz="2200" i="0" dirty="0">
                <a:solidFill>
                  <a:srgbClr val="000000"/>
                </a:solidFill>
              </a:rPr>
              <a:t>how much larger our code would be if we had to repeat the code for every call to a routine instead of </a:t>
            </a:r>
            <a:r>
              <a:rPr lang="en-US" altLang="zh-CN" sz="2200" b="1" i="0" dirty="0">
                <a:solidFill>
                  <a:srgbClr val="000000"/>
                </a:solidFill>
              </a:rPr>
              <a:t>branching to</a:t>
            </a:r>
            <a:r>
              <a:rPr lang="en-US" altLang="zh-CN" sz="2200" i="0" dirty="0">
                <a:solidFill>
                  <a:srgbClr val="000000"/>
                </a:solidFill>
              </a:rPr>
              <a:t> the routine. Imagine how harder it would be to make performance improvements in the same code used in a dozen places instead of making them all in one routine. Once we've identified the class's major routines in the first step, we must construct each specific routine. Construction of each routine typically </a:t>
            </a:r>
            <a:r>
              <a:rPr lang="en-US" altLang="zh-CN" sz="2200" b="1" i="0" dirty="0">
                <a:solidFill>
                  <a:srgbClr val="FF0000"/>
                </a:solidFill>
              </a:rPr>
              <a:t>unearths</a:t>
            </a:r>
            <a:r>
              <a:rPr lang="en-US" altLang="zh-CN" sz="2200" i="0" dirty="0">
                <a:solidFill>
                  <a:srgbClr val="000000"/>
                </a:solidFill>
              </a:rPr>
              <a:t> the need for additional routines, both minor and major, and issues </a:t>
            </a:r>
            <a:r>
              <a:rPr lang="en-US" altLang="zh-CN" sz="2200" b="1" i="0" dirty="0">
                <a:solidFill>
                  <a:srgbClr val="000000"/>
                </a:solidFill>
              </a:rPr>
              <a:t>arising from</a:t>
            </a:r>
            <a:r>
              <a:rPr lang="en-US" altLang="zh-CN" sz="2200" i="0" dirty="0">
                <a:solidFill>
                  <a:srgbClr val="000000"/>
                </a:solidFill>
              </a:rPr>
              <a:t> creating those additional routines often ripple back to the overall class design.</a:t>
            </a:r>
            <a:endParaRPr kumimoji="0" lang="en-US" altLang="zh-CN" sz="2200" i="0" u="none" strike="noStrike" kern="1200" cap="none" spc="0" normalizeH="0" baseline="0" noProof="0" dirty="0">
              <a:ln>
                <a:noFill/>
              </a:ln>
              <a:solidFill>
                <a:srgbClr val="000000"/>
              </a:solidFill>
              <a:effectLst/>
              <a:uLnTx/>
              <a:uFillTx/>
              <a:latin typeface="Times New Roman"/>
              <a:ea typeface="黑体"/>
            </a:endParaRPr>
          </a:p>
        </p:txBody>
      </p:sp>
      <p:sp>
        <p:nvSpPr>
          <p:cNvPr id="7" name="矩形 6"/>
          <p:cNvSpPr/>
          <p:nvPr/>
        </p:nvSpPr>
        <p:spPr>
          <a:xfrm>
            <a:off x="251520" y="4785823"/>
            <a:ext cx="8640960"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r>
              <a:rPr lang="en-US" altLang="zh-CN" sz="2400" b="1" i="0" dirty="0">
                <a:solidFill>
                  <a:srgbClr val="000000"/>
                </a:solidFill>
              </a:rPr>
              <a:t>unearth </a:t>
            </a:r>
            <a:r>
              <a:rPr lang="en-US" altLang="zh-CN" sz="2400" b="1" i="0" dirty="0" smtClean="0">
                <a:solidFill>
                  <a:srgbClr val="000000"/>
                </a:solidFill>
              </a:rPr>
              <a:t> </a:t>
            </a:r>
            <a:r>
              <a:rPr lang="zh-CN" altLang="en-US" sz="2400" i="0" dirty="0" smtClean="0">
                <a:solidFill>
                  <a:srgbClr val="000000"/>
                </a:solidFill>
              </a:rPr>
              <a:t>发现</a:t>
            </a:r>
            <a:r>
              <a:rPr lang="en-US" altLang="zh-CN" sz="2400" i="0" dirty="0">
                <a:solidFill>
                  <a:srgbClr val="000000"/>
                </a:solidFill>
              </a:rPr>
              <a:t>, </a:t>
            </a:r>
            <a:r>
              <a:rPr lang="zh-CN" altLang="en-US" sz="2400" i="0" dirty="0">
                <a:solidFill>
                  <a:srgbClr val="000000"/>
                </a:solidFill>
              </a:rPr>
              <a:t>发掘</a:t>
            </a:r>
            <a:r>
              <a:rPr lang="en-US" altLang="zh-CN" sz="2400" i="0" dirty="0">
                <a:solidFill>
                  <a:srgbClr val="000000"/>
                </a:solidFill>
              </a:rPr>
              <a:t>; </a:t>
            </a:r>
            <a:r>
              <a:rPr lang="en-US" altLang="zh-CN" sz="2400" i="0" dirty="0" smtClean="0">
                <a:solidFill>
                  <a:srgbClr val="000000"/>
                </a:solidFill>
              </a:rPr>
              <a:t> </a:t>
            </a:r>
            <a:r>
              <a:rPr lang="zh-CN" altLang="en-US" sz="2400" i="0" dirty="0" smtClean="0">
                <a:solidFill>
                  <a:srgbClr val="000000"/>
                </a:solidFill>
              </a:rPr>
              <a:t>揭露</a:t>
            </a:r>
            <a:endParaRPr lang="zh-CN" altLang="en-US" sz="2400" i="0" dirty="0">
              <a:solidFill>
                <a:srgbClr val="000000"/>
              </a:solidFill>
            </a:endParaRPr>
          </a:p>
        </p:txBody>
      </p:sp>
      <p:sp>
        <p:nvSpPr>
          <p:cNvPr id="9" name="矩形 8"/>
          <p:cNvSpPr/>
          <p:nvPr/>
        </p:nvSpPr>
        <p:spPr>
          <a:xfrm>
            <a:off x="251520" y="5461272"/>
            <a:ext cx="8640960" cy="1200329"/>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pPr lvl="0" algn="just"/>
            <a:r>
              <a:rPr lang="en-US" altLang="zh-CN" sz="2400" i="0" dirty="0">
                <a:solidFill>
                  <a:srgbClr val="000000"/>
                </a:solidFill>
              </a:rPr>
              <a:t>I had to unearth the problem and I was looking for a way to explain it.</a:t>
            </a:r>
          </a:p>
          <a:p>
            <a:pPr lvl="0" algn="just"/>
            <a:r>
              <a:rPr lang="zh-CN" altLang="en-US" sz="2400" i="0" dirty="0">
                <a:solidFill>
                  <a:srgbClr val="000000"/>
                </a:solidFill>
              </a:rPr>
              <a:t>我必须要挖掘出问题所在，而且我试图找到解释。</a:t>
            </a:r>
            <a:endParaRPr kumimoji="0" lang="en-US" altLang="zh-CN" sz="2400" b="0" i="0" u="none" strike="noStrike" kern="1200" cap="none" spc="0" normalizeH="0" baseline="0" noProof="0" dirty="0">
              <a:ln>
                <a:noFill/>
              </a:ln>
              <a:solidFill>
                <a:srgbClr val="000000"/>
              </a:solidFill>
              <a:effectLst/>
              <a:uLnTx/>
              <a:uFillTx/>
              <a:latin typeface="Times New Roman"/>
              <a:ea typeface="黑体"/>
            </a:endParaRPr>
          </a:p>
        </p:txBody>
      </p:sp>
    </p:spTree>
    <p:extLst>
      <p:ext uri="{BB962C8B-B14F-4D97-AF65-F5344CB8AC3E}">
        <p14:creationId xmlns:p14="http://schemas.microsoft.com/office/powerpoint/2010/main" val="137422185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251520" y="98344"/>
            <a:ext cx="8640960" cy="563231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400" b="1" i="0" dirty="0">
                <a:solidFill>
                  <a:srgbClr val="000000"/>
                </a:solidFill>
              </a:rPr>
              <a:t>Jason: </a:t>
            </a:r>
            <a:r>
              <a:rPr lang="en-US" altLang="zh-CN" sz="2400" i="0" dirty="0">
                <a:solidFill>
                  <a:srgbClr val="000000"/>
                </a:solidFill>
              </a:rPr>
              <a:t>So constructing classes and constructing routines tends to be an iterative process. </a:t>
            </a:r>
          </a:p>
          <a:p>
            <a:pPr lvl="0" algn="just"/>
            <a:endParaRPr lang="en-US" altLang="zh-CN" sz="2400" i="0" dirty="0">
              <a:solidFill>
                <a:srgbClr val="000000"/>
              </a:solidFill>
            </a:endParaRPr>
          </a:p>
          <a:p>
            <a:pPr lvl="0" algn="just"/>
            <a:r>
              <a:rPr lang="en-US" altLang="zh-CN" sz="2400" b="1" i="0" dirty="0">
                <a:solidFill>
                  <a:srgbClr val="000000"/>
                </a:solidFill>
              </a:rPr>
              <a:t>Kevin: </a:t>
            </a:r>
            <a:r>
              <a:rPr lang="en-US" altLang="zh-CN" sz="2400" i="0" dirty="0">
                <a:solidFill>
                  <a:srgbClr val="000000"/>
                </a:solidFill>
              </a:rPr>
              <a:t>That's right. In every iterative process, we will test each routine as it's created. After the class as a whole becomes operational, we will review and test the class as a whole for any issues that can't be tested at the individual-routine level. And at each step, we should check our work and encourage others to check it too. In that way, we'll catch mistakes at the least expensive level, when we've invested the least amount of effort.</a:t>
            </a:r>
          </a:p>
          <a:p>
            <a:pPr lvl="0" algn="just"/>
            <a:endParaRPr lang="en-US" altLang="zh-CN" sz="2400" i="0" dirty="0">
              <a:solidFill>
                <a:srgbClr val="000000"/>
              </a:solidFill>
            </a:endParaRPr>
          </a:p>
          <a:p>
            <a:pPr lvl="0" algn="just"/>
            <a:r>
              <a:rPr lang="en-US" altLang="zh-CN" sz="2400" b="1" i="0" dirty="0">
                <a:solidFill>
                  <a:srgbClr val="000000"/>
                </a:solidFill>
              </a:rPr>
              <a:t>Sharon: </a:t>
            </a:r>
            <a:r>
              <a:rPr lang="en-US" altLang="zh-CN" sz="2400" i="0" dirty="0">
                <a:solidFill>
                  <a:srgbClr val="000000"/>
                </a:solidFill>
              </a:rPr>
              <a:t>Besides, the Pseudocode Programming Process is a useful tool for detailed design and makes coding easy. Pseudocode can be translated directly into comments, ensuring that the comments are accurate and useful. </a:t>
            </a:r>
          </a:p>
        </p:txBody>
      </p:sp>
    </p:spTree>
    <p:extLst>
      <p:ext uri="{BB962C8B-B14F-4D97-AF65-F5344CB8AC3E}">
        <p14:creationId xmlns:p14="http://schemas.microsoft.com/office/powerpoint/2010/main" val="403042815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9</a:t>
            </a:fld>
            <a:endParaRPr lang="en-US" altLang="zh-CN"/>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7" y="59680"/>
            <a:ext cx="8964489" cy="6753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271528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课件模板-温剑丰">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200" b="0" i="1"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200" b="0" i="1"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演示文稿1" id="{73F7342D-7294-4A7E-8611-3188C6A457D4}" vid="{80AF26E9-873D-4631-9720-1C305F014A05}"/>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课件模板-温剑丰</Template>
  <TotalTime>4721</TotalTime>
  <Words>2706</Words>
  <Application>Microsoft Office PowerPoint</Application>
  <PresentationFormat>全屏显示(4:3)</PresentationFormat>
  <Paragraphs>124</Paragraphs>
  <Slides>22</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黑体</vt:lpstr>
      <vt:lpstr>华文行楷</vt:lpstr>
      <vt:lpstr>宋体</vt:lpstr>
      <vt:lpstr>微软雅黑</vt:lpstr>
      <vt:lpstr>Arial</vt:lpstr>
      <vt:lpstr>Times New Roman</vt:lpstr>
      <vt:lpstr>Wingdings</vt:lpstr>
      <vt:lpstr>课件模板-温剑丰</vt:lpstr>
      <vt:lpstr>软件工程专业英语</vt:lpstr>
      <vt:lpstr>Outline</vt:lpstr>
      <vt:lpstr>Part 1, Dialogue: Creating High-Quality Code</vt:lpstr>
      <vt:lpstr>PowerPoint 演示文稿</vt:lpstr>
      <vt:lpstr>PowerPoint 演示文稿</vt:lpstr>
      <vt:lpstr>PowerPoint 演示文稿</vt:lpstr>
      <vt:lpstr>PowerPoint 演示文稿</vt:lpstr>
      <vt:lpstr>PowerPoint 演示文稿</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软件工程专业英语</dc:title>
  <dc:creator>lenovo</dc:creator>
  <cp:lastModifiedBy>lenovo</cp:lastModifiedBy>
  <cp:revision>142</cp:revision>
  <dcterms:created xsi:type="dcterms:W3CDTF">2017-12-29T02:31:48Z</dcterms:created>
  <dcterms:modified xsi:type="dcterms:W3CDTF">2020-04-14T15:18:23Z</dcterms:modified>
</cp:coreProperties>
</file>