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3"/>
  </p:notesMasterIdLst>
  <p:handoutMasterIdLst>
    <p:handoutMasterId r:id="rId24"/>
  </p:handoutMasterIdLst>
  <p:sldIdLst>
    <p:sldId id="256" r:id="rId2"/>
    <p:sldId id="318" r:id="rId3"/>
    <p:sldId id="319" r:id="rId4"/>
    <p:sldId id="320" r:id="rId5"/>
    <p:sldId id="321" r:id="rId6"/>
    <p:sldId id="322" r:id="rId7"/>
    <p:sldId id="323" r:id="rId8"/>
    <p:sldId id="324" r:id="rId9"/>
    <p:sldId id="325" r:id="rId10"/>
    <p:sldId id="317" r:id="rId11"/>
    <p:sldId id="326" r:id="rId12"/>
    <p:sldId id="327" r:id="rId13"/>
    <p:sldId id="328" r:id="rId14"/>
    <p:sldId id="329" r:id="rId15"/>
    <p:sldId id="330" r:id="rId16"/>
    <p:sldId id="331" r:id="rId17"/>
    <p:sldId id="332" r:id="rId18"/>
    <p:sldId id="333" r:id="rId19"/>
    <p:sldId id="336" r:id="rId20"/>
    <p:sldId id="334" r:id="rId21"/>
    <p:sldId id="335" r:id="rId22"/>
  </p:sldIdLst>
  <p:sldSz cx="9144000" cy="6858000" type="screen4x3"/>
  <p:notesSz cx="6858000" cy="9144000"/>
  <p:defaultTextStyle>
    <a:defPPr>
      <a:defRPr lang="zh-CN"/>
    </a:defPPr>
    <a:lvl1pPr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99FF"/>
    <a:srgbClr val="FF9900"/>
    <a:srgbClr val="FF00FF"/>
    <a:srgbClr val="99FFCC"/>
    <a:srgbClr val="292929"/>
    <a:srgbClr val="009900"/>
    <a:srgbClr val="33CCCC"/>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6" autoAdjust="0"/>
    <p:restoredTop sz="93796" autoAdjust="0"/>
  </p:normalViewPr>
  <p:slideViewPr>
    <p:cSldViewPr>
      <p:cViewPr varScale="1">
        <p:scale>
          <a:sx n="70" d="100"/>
          <a:sy n="70" d="100"/>
        </p:scale>
        <p:origin x="1204" y="52"/>
      </p:cViewPr>
      <p:guideLst>
        <p:guide orient="horz" pos="2160"/>
        <p:guide pos="2880"/>
      </p:guideLst>
    </p:cSldViewPr>
  </p:slideViewPr>
  <p:outlineViewPr>
    <p:cViewPr>
      <p:scale>
        <a:sx n="33" d="100"/>
        <a:sy n="33" d="100"/>
      </p:scale>
      <p:origin x="0" y="856"/>
    </p:cViewPr>
  </p:outlin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i="0">
                <a:latin typeface="Arial" charset="0"/>
                <a:ea typeface="宋体" pitchFamily="2" charset="-122"/>
              </a:defRPr>
            </a:lvl1pPr>
          </a:lstStyle>
          <a:p>
            <a:pPr>
              <a:defRPr/>
            </a:pPr>
            <a:endParaRPr lang="en-US" altLang="zh-CN"/>
          </a:p>
        </p:txBody>
      </p:sp>
      <p:sp>
        <p:nvSpPr>
          <p:cNvPr id="3553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i="0">
                <a:latin typeface="Arial" charset="0"/>
                <a:ea typeface="宋体" pitchFamily="2" charset="-122"/>
              </a:defRPr>
            </a:lvl1pPr>
          </a:lstStyle>
          <a:p>
            <a:pPr>
              <a:defRPr/>
            </a:pPr>
            <a:endParaRPr lang="en-US" altLang="zh-CN"/>
          </a:p>
        </p:txBody>
      </p:sp>
      <p:sp>
        <p:nvSpPr>
          <p:cNvPr id="3553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i="0">
                <a:latin typeface="Arial" charset="0"/>
                <a:ea typeface="宋体" pitchFamily="2" charset="-122"/>
              </a:defRPr>
            </a:lvl1pPr>
          </a:lstStyle>
          <a:p>
            <a:pPr>
              <a:defRPr/>
            </a:pPr>
            <a:endParaRPr lang="en-US" altLang="zh-CN"/>
          </a:p>
        </p:txBody>
      </p:sp>
      <p:sp>
        <p:nvSpPr>
          <p:cNvPr id="3553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i="0">
                <a:latin typeface="Arial" panose="020B0604020202020204" pitchFamily="34" charset="0"/>
              </a:defRPr>
            </a:lvl1pPr>
          </a:lstStyle>
          <a:p>
            <a:pPr>
              <a:defRPr/>
            </a:pPr>
            <a:fld id="{16000498-88C7-4124-8257-B34777752386}" type="slidenum">
              <a:rPr lang="en-US" altLang="zh-CN"/>
              <a:pPr>
                <a:defRPr/>
              </a:pPr>
              <a:t>‹#›</a:t>
            </a:fld>
            <a:endParaRPr lang="en-US" altLang="zh-CN"/>
          </a:p>
        </p:txBody>
      </p:sp>
    </p:spTree>
    <p:extLst>
      <p:ext uri="{BB962C8B-B14F-4D97-AF65-F5344CB8AC3E}">
        <p14:creationId xmlns:p14="http://schemas.microsoft.com/office/powerpoint/2010/main" val="3142967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i="0">
                <a:latin typeface="Arial" charset="0"/>
                <a:ea typeface="宋体" pitchFamily="2" charset="-122"/>
              </a:defRPr>
            </a:lvl1pPr>
          </a:lstStyle>
          <a:p>
            <a:pPr>
              <a:defRPr/>
            </a:pPr>
            <a:endParaRPr lang="en-US" altLang="zh-CN"/>
          </a:p>
        </p:txBody>
      </p:sp>
      <p:sp>
        <p:nvSpPr>
          <p:cNvPr id="122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i="0">
                <a:latin typeface="Arial" charset="0"/>
                <a:ea typeface="宋体"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i="0">
                <a:latin typeface="Arial" charset="0"/>
                <a:ea typeface="宋体" pitchFamily="2" charset="-122"/>
              </a:defRPr>
            </a:lvl1pPr>
          </a:lstStyle>
          <a:p>
            <a:pPr>
              <a:defRPr/>
            </a:pPr>
            <a:endParaRPr lang="en-US" altLang="zh-CN"/>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i="0">
                <a:latin typeface="Arial" panose="020B0604020202020204" pitchFamily="34" charset="0"/>
              </a:defRPr>
            </a:lvl1pPr>
          </a:lstStyle>
          <a:p>
            <a:pPr>
              <a:defRPr/>
            </a:pPr>
            <a:fld id="{2C5231A0-8437-4466-9A90-BBA8B69AAFA2}" type="slidenum">
              <a:rPr lang="en-US" altLang="zh-CN"/>
              <a:pPr>
                <a:defRPr/>
              </a:pPr>
              <a:t>‹#›</a:t>
            </a:fld>
            <a:endParaRPr lang="en-US" altLang="zh-CN"/>
          </a:p>
        </p:txBody>
      </p:sp>
    </p:spTree>
    <p:extLst>
      <p:ext uri="{BB962C8B-B14F-4D97-AF65-F5344CB8AC3E}">
        <p14:creationId xmlns:p14="http://schemas.microsoft.com/office/powerpoint/2010/main" val="25849989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skeptical </a:t>
            </a:r>
            <a:r>
              <a:rPr lang="zh-CN" altLang="en-US" dirty="0" smtClean="0"/>
              <a:t>英 </a:t>
            </a:r>
            <a:r>
              <a:rPr lang="en-US" altLang="zh-CN" dirty="0" smtClean="0"/>
              <a:t>[ˈ</a:t>
            </a:r>
            <a:r>
              <a:rPr lang="en-US" altLang="zh-CN" dirty="0" err="1" smtClean="0"/>
              <a:t>skeptɪkl</a:t>
            </a:r>
            <a:r>
              <a:rPr lang="en-US" altLang="zh-CN" dirty="0" smtClean="0"/>
              <a:t>]   </a:t>
            </a:r>
            <a:r>
              <a:rPr lang="zh-CN" altLang="en-US" dirty="0" smtClean="0"/>
              <a:t>美 </a:t>
            </a:r>
            <a:r>
              <a:rPr lang="en-US" altLang="zh-CN" dirty="0" smtClean="0"/>
              <a:t>[ˈ</a:t>
            </a:r>
            <a:r>
              <a:rPr lang="en-US" altLang="zh-CN" dirty="0" err="1" smtClean="0"/>
              <a:t>skeptɪkl</a:t>
            </a:r>
            <a:r>
              <a:rPr lang="en-US" altLang="zh-CN" dirty="0" smtClean="0"/>
              <a:t>]  adj.</a:t>
            </a:r>
            <a:r>
              <a:rPr lang="zh-CN" altLang="en-US" dirty="0" smtClean="0"/>
              <a:t>怀疑的</a:t>
            </a:r>
            <a:endParaRPr lang="zh-CN" altLang="en-US" dirty="0"/>
          </a:p>
        </p:txBody>
      </p:sp>
      <p:sp>
        <p:nvSpPr>
          <p:cNvPr id="4" name="灯片编号占位符 3"/>
          <p:cNvSpPr>
            <a:spLocks noGrp="1"/>
          </p:cNvSpPr>
          <p:nvPr>
            <p:ph type="sldNum" sz="quarter" idx="10"/>
          </p:nvPr>
        </p:nvSpPr>
        <p:spPr/>
        <p:txBody>
          <a:bodyPr/>
          <a:lstStyle/>
          <a:p>
            <a:pPr>
              <a:defRPr/>
            </a:pPr>
            <a:fld id="{2C5231A0-8437-4466-9A90-BBA8B69AAFA2}" type="slidenum">
              <a:rPr lang="en-US" altLang="zh-CN" smtClean="0"/>
              <a:pPr>
                <a:defRPr/>
              </a:pPr>
              <a:t>4</a:t>
            </a:fld>
            <a:endParaRPr lang="en-US" altLang="zh-CN"/>
          </a:p>
        </p:txBody>
      </p:sp>
    </p:spTree>
    <p:extLst>
      <p:ext uri="{BB962C8B-B14F-4D97-AF65-F5344CB8AC3E}">
        <p14:creationId xmlns:p14="http://schemas.microsoft.com/office/powerpoint/2010/main" val="3742890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skeptical </a:t>
            </a:r>
            <a:r>
              <a:rPr lang="zh-CN" altLang="en-US" dirty="0" smtClean="0"/>
              <a:t>英 </a:t>
            </a:r>
            <a:r>
              <a:rPr lang="en-US" altLang="zh-CN" dirty="0" smtClean="0"/>
              <a:t>[ˈ</a:t>
            </a:r>
            <a:r>
              <a:rPr lang="en-US" altLang="zh-CN" dirty="0" err="1" smtClean="0"/>
              <a:t>skeptɪkl</a:t>
            </a:r>
            <a:r>
              <a:rPr lang="en-US" altLang="zh-CN" dirty="0" smtClean="0"/>
              <a:t>]   </a:t>
            </a:r>
            <a:r>
              <a:rPr lang="zh-CN" altLang="en-US" dirty="0" smtClean="0"/>
              <a:t>美 </a:t>
            </a:r>
            <a:r>
              <a:rPr lang="en-US" altLang="zh-CN" dirty="0" smtClean="0"/>
              <a:t>[ˈ</a:t>
            </a:r>
            <a:r>
              <a:rPr lang="en-US" altLang="zh-CN" dirty="0" err="1" smtClean="0"/>
              <a:t>skeptɪkl</a:t>
            </a:r>
            <a:r>
              <a:rPr lang="en-US" altLang="zh-CN" dirty="0" smtClean="0"/>
              <a:t>]  adj.</a:t>
            </a:r>
            <a:r>
              <a:rPr lang="zh-CN" altLang="en-US" dirty="0" smtClean="0"/>
              <a:t>怀疑的</a:t>
            </a:r>
            <a:endParaRPr lang="zh-CN" altLang="en-US" dirty="0"/>
          </a:p>
        </p:txBody>
      </p:sp>
      <p:sp>
        <p:nvSpPr>
          <p:cNvPr id="4" name="灯片编号占位符 3"/>
          <p:cNvSpPr>
            <a:spLocks noGrp="1"/>
          </p:cNvSpPr>
          <p:nvPr>
            <p:ph type="sldNum" sz="quarter" idx="10"/>
          </p:nvPr>
        </p:nvSpPr>
        <p:spPr/>
        <p:txBody>
          <a:bodyPr/>
          <a:lstStyle/>
          <a:p>
            <a:pPr>
              <a:defRPr/>
            </a:pPr>
            <a:fld id="{2C5231A0-8437-4466-9A90-BBA8B69AAFA2}" type="slidenum">
              <a:rPr lang="en-US" altLang="zh-CN" smtClean="0"/>
              <a:pPr>
                <a:defRPr/>
              </a:pPr>
              <a:t>5</a:t>
            </a:fld>
            <a:endParaRPr lang="en-US" altLang="zh-CN"/>
          </a:p>
        </p:txBody>
      </p:sp>
    </p:spTree>
    <p:extLst>
      <p:ext uri="{BB962C8B-B14F-4D97-AF65-F5344CB8AC3E}">
        <p14:creationId xmlns:p14="http://schemas.microsoft.com/office/powerpoint/2010/main" val="2736964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skeptical </a:t>
            </a:r>
            <a:r>
              <a:rPr lang="zh-CN" altLang="en-US" dirty="0" smtClean="0"/>
              <a:t>英 </a:t>
            </a:r>
            <a:r>
              <a:rPr lang="en-US" altLang="zh-CN" dirty="0" smtClean="0"/>
              <a:t>[ˈ</a:t>
            </a:r>
            <a:r>
              <a:rPr lang="en-US" altLang="zh-CN" dirty="0" err="1" smtClean="0"/>
              <a:t>skeptɪkl</a:t>
            </a:r>
            <a:r>
              <a:rPr lang="en-US" altLang="zh-CN" dirty="0" smtClean="0"/>
              <a:t>]   </a:t>
            </a:r>
            <a:r>
              <a:rPr lang="zh-CN" altLang="en-US" dirty="0" smtClean="0"/>
              <a:t>美 </a:t>
            </a:r>
            <a:r>
              <a:rPr lang="en-US" altLang="zh-CN" dirty="0" smtClean="0"/>
              <a:t>[ˈ</a:t>
            </a:r>
            <a:r>
              <a:rPr lang="en-US" altLang="zh-CN" dirty="0" err="1" smtClean="0"/>
              <a:t>skeptɪkl</a:t>
            </a:r>
            <a:r>
              <a:rPr lang="en-US" altLang="zh-CN" dirty="0" smtClean="0"/>
              <a:t>]  adj.</a:t>
            </a:r>
            <a:r>
              <a:rPr lang="zh-CN" altLang="en-US" dirty="0" smtClean="0"/>
              <a:t>怀疑的</a:t>
            </a:r>
            <a:endParaRPr lang="zh-CN" altLang="en-US" dirty="0"/>
          </a:p>
        </p:txBody>
      </p:sp>
      <p:sp>
        <p:nvSpPr>
          <p:cNvPr id="4" name="灯片编号占位符 3"/>
          <p:cNvSpPr>
            <a:spLocks noGrp="1"/>
          </p:cNvSpPr>
          <p:nvPr>
            <p:ph type="sldNum" sz="quarter" idx="10"/>
          </p:nvPr>
        </p:nvSpPr>
        <p:spPr/>
        <p:txBody>
          <a:bodyPr/>
          <a:lstStyle/>
          <a:p>
            <a:pPr>
              <a:defRPr/>
            </a:pPr>
            <a:fld id="{2C5231A0-8437-4466-9A90-BBA8B69AAFA2}" type="slidenum">
              <a:rPr lang="en-US" altLang="zh-CN" smtClean="0"/>
              <a:pPr>
                <a:defRPr/>
              </a:pPr>
              <a:t>6</a:t>
            </a:fld>
            <a:endParaRPr lang="en-US" altLang="zh-CN"/>
          </a:p>
        </p:txBody>
      </p:sp>
    </p:spTree>
    <p:extLst>
      <p:ext uri="{BB962C8B-B14F-4D97-AF65-F5344CB8AC3E}">
        <p14:creationId xmlns:p14="http://schemas.microsoft.com/office/powerpoint/2010/main" val="3530050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skeptical </a:t>
            </a:r>
            <a:r>
              <a:rPr lang="zh-CN" altLang="en-US" dirty="0" smtClean="0"/>
              <a:t>英 </a:t>
            </a:r>
            <a:r>
              <a:rPr lang="en-US" altLang="zh-CN" dirty="0" smtClean="0"/>
              <a:t>[ˈ</a:t>
            </a:r>
            <a:r>
              <a:rPr lang="en-US" altLang="zh-CN" dirty="0" err="1" smtClean="0"/>
              <a:t>skeptɪkl</a:t>
            </a:r>
            <a:r>
              <a:rPr lang="en-US" altLang="zh-CN" dirty="0" smtClean="0"/>
              <a:t>]   </a:t>
            </a:r>
            <a:r>
              <a:rPr lang="zh-CN" altLang="en-US" dirty="0" smtClean="0"/>
              <a:t>美 </a:t>
            </a:r>
            <a:r>
              <a:rPr lang="en-US" altLang="zh-CN" dirty="0" smtClean="0"/>
              <a:t>[ˈ</a:t>
            </a:r>
            <a:r>
              <a:rPr lang="en-US" altLang="zh-CN" dirty="0" err="1" smtClean="0"/>
              <a:t>skeptɪkl</a:t>
            </a:r>
            <a:r>
              <a:rPr lang="en-US" altLang="zh-CN" dirty="0" smtClean="0"/>
              <a:t>]  adj.</a:t>
            </a:r>
            <a:r>
              <a:rPr lang="zh-CN" altLang="en-US" dirty="0" smtClean="0"/>
              <a:t>怀疑的</a:t>
            </a:r>
            <a:endParaRPr lang="zh-CN" altLang="en-US" dirty="0"/>
          </a:p>
        </p:txBody>
      </p:sp>
      <p:sp>
        <p:nvSpPr>
          <p:cNvPr id="4" name="灯片编号占位符 3"/>
          <p:cNvSpPr>
            <a:spLocks noGrp="1"/>
          </p:cNvSpPr>
          <p:nvPr>
            <p:ph type="sldNum" sz="quarter" idx="10"/>
          </p:nvPr>
        </p:nvSpPr>
        <p:spPr/>
        <p:txBody>
          <a:bodyPr/>
          <a:lstStyle/>
          <a:p>
            <a:pPr>
              <a:defRPr/>
            </a:pPr>
            <a:fld id="{2C5231A0-8437-4466-9A90-BBA8B69AAFA2}" type="slidenum">
              <a:rPr lang="en-US" altLang="zh-CN" smtClean="0"/>
              <a:pPr>
                <a:defRPr/>
              </a:pPr>
              <a:t>7</a:t>
            </a:fld>
            <a:endParaRPr lang="en-US" altLang="zh-CN"/>
          </a:p>
        </p:txBody>
      </p:sp>
    </p:spTree>
    <p:extLst>
      <p:ext uri="{BB962C8B-B14F-4D97-AF65-F5344CB8AC3E}">
        <p14:creationId xmlns:p14="http://schemas.microsoft.com/office/powerpoint/2010/main" val="2047265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skeptical </a:t>
            </a:r>
            <a:r>
              <a:rPr lang="zh-CN" altLang="en-US" dirty="0" smtClean="0"/>
              <a:t>英 </a:t>
            </a:r>
            <a:r>
              <a:rPr lang="en-US" altLang="zh-CN" dirty="0" smtClean="0"/>
              <a:t>[ˈ</a:t>
            </a:r>
            <a:r>
              <a:rPr lang="en-US" altLang="zh-CN" dirty="0" err="1" smtClean="0"/>
              <a:t>skeptɪkl</a:t>
            </a:r>
            <a:r>
              <a:rPr lang="en-US" altLang="zh-CN" dirty="0" smtClean="0"/>
              <a:t>]   </a:t>
            </a:r>
            <a:r>
              <a:rPr lang="zh-CN" altLang="en-US" dirty="0" smtClean="0"/>
              <a:t>美 </a:t>
            </a:r>
            <a:r>
              <a:rPr lang="en-US" altLang="zh-CN" dirty="0" smtClean="0"/>
              <a:t>[ˈ</a:t>
            </a:r>
            <a:r>
              <a:rPr lang="en-US" altLang="zh-CN" dirty="0" err="1" smtClean="0"/>
              <a:t>skeptɪkl</a:t>
            </a:r>
            <a:r>
              <a:rPr lang="en-US" altLang="zh-CN" dirty="0" smtClean="0"/>
              <a:t>]  adj.</a:t>
            </a:r>
            <a:r>
              <a:rPr lang="zh-CN" altLang="en-US" dirty="0" smtClean="0"/>
              <a:t>怀疑的</a:t>
            </a:r>
            <a:endParaRPr lang="zh-CN" altLang="en-US" dirty="0"/>
          </a:p>
        </p:txBody>
      </p:sp>
      <p:sp>
        <p:nvSpPr>
          <p:cNvPr id="4" name="灯片编号占位符 3"/>
          <p:cNvSpPr>
            <a:spLocks noGrp="1"/>
          </p:cNvSpPr>
          <p:nvPr>
            <p:ph type="sldNum" sz="quarter" idx="10"/>
          </p:nvPr>
        </p:nvSpPr>
        <p:spPr/>
        <p:txBody>
          <a:bodyPr/>
          <a:lstStyle/>
          <a:p>
            <a:pPr>
              <a:defRPr/>
            </a:pPr>
            <a:fld id="{2C5231A0-8437-4466-9A90-BBA8B69AAFA2}" type="slidenum">
              <a:rPr lang="en-US" altLang="zh-CN" smtClean="0"/>
              <a:pPr>
                <a:defRPr/>
              </a:pPr>
              <a:t>8</a:t>
            </a:fld>
            <a:endParaRPr lang="en-US" altLang="zh-CN"/>
          </a:p>
        </p:txBody>
      </p:sp>
    </p:spTree>
    <p:extLst>
      <p:ext uri="{BB962C8B-B14F-4D97-AF65-F5344CB8AC3E}">
        <p14:creationId xmlns:p14="http://schemas.microsoft.com/office/powerpoint/2010/main" val="2784943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skeptical </a:t>
            </a:r>
            <a:r>
              <a:rPr lang="zh-CN" altLang="en-US" dirty="0" smtClean="0"/>
              <a:t>英 </a:t>
            </a:r>
            <a:r>
              <a:rPr lang="en-US" altLang="zh-CN" dirty="0" smtClean="0"/>
              <a:t>[ˈ</a:t>
            </a:r>
            <a:r>
              <a:rPr lang="en-US" altLang="zh-CN" dirty="0" err="1" smtClean="0"/>
              <a:t>skeptɪkl</a:t>
            </a:r>
            <a:r>
              <a:rPr lang="en-US" altLang="zh-CN" dirty="0" smtClean="0"/>
              <a:t>]   </a:t>
            </a:r>
            <a:r>
              <a:rPr lang="zh-CN" altLang="en-US" dirty="0" smtClean="0"/>
              <a:t>美 </a:t>
            </a:r>
            <a:r>
              <a:rPr lang="en-US" altLang="zh-CN" dirty="0" smtClean="0"/>
              <a:t>[ˈ</a:t>
            </a:r>
            <a:r>
              <a:rPr lang="en-US" altLang="zh-CN" dirty="0" err="1" smtClean="0"/>
              <a:t>skeptɪkl</a:t>
            </a:r>
            <a:r>
              <a:rPr lang="en-US" altLang="zh-CN" dirty="0" smtClean="0"/>
              <a:t>]  adj.</a:t>
            </a:r>
            <a:r>
              <a:rPr lang="zh-CN" altLang="en-US" dirty="0" smtClean="0"/>
              <a:t>怀疑的</a:t>
            </a:r>
            <a:endParaRPr lang="zh-CN" altLang="en-US" dirty="0"/>
          </a:p>
        </p:txBody>
      </p:sp>
      <p:sp>
        <p:nvSpPr>
          <p:cNvPr id="4" name="灯片编号占位符 3"/>
          <p:cNvSpPr>
            <a:spLocks noGrp="1"/>
          </p:cNvSpPr>
          <p:nvPr>
            <p:ph type="sldNum" sz="quarter" idx="10"/>
          </p:nvPr>
        </p:nvSpPr>
        <p:spPr/>
        <p:txBody>
          <a:bodyPr/>
          <a:lstStyle/>
          <a:p>
            <a:pPr>
              <a:defRPr/>
            </a:pPr>
            <a:fld id="{2C5231A0-8437-4466-9A90-BBA8B69AAFA2}" type="slidenum">
              <a:rPr lang="en-US" altLang="zh-CN" smtClean="0"/>
              <a:pPr>
                <a:defRPr/>
              </a:pPr>
              <a:t>9</a:t>
            </a:fld>
            <a:endParaRPr lang="en-US" altLang="zh-CN"/>
          </a:p>
        </p:txBody>
      </p:sp>
    </p:spTree>
    <p:extLst>
      <p:ext uri="{BB962C8B-B14F-4D97-AF65-F5344CB8AC3E}">
        <p14:creationId xmlns:p14="http://schemas.microsoft.com/office/powerpoint/2010/main" val="1094709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3589338"/>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701442" name="Rectangle 2"/>
          <p:cNvSpPr>
            <a:spLocks noGrp="1" noChangeArrowheads="1"/>
          </p:cNvSpPr>
          <p:nvPr>
            <p:ph type="ctrTitle" hasCustomPrompt="1"/>
          </p:nvPr>
        </p:nvSpPr>
        <p:spPr>
          <a:xfrm>
            <a:off x="685800" y="1133475"/>
            <a:ext cx="7772400" cy="2339975"/>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sz="5400" b="0" i="0" baseline="0"/>
            </a:lvl1pPr>
          </a:lstStyle>
          <a:p>
            <a:r>
              <a:rPr lang="en-US" altLang="zh-CN" dirty="0" smtClean="0"/>
              <a:t/>
            </a:r>
            <a:br>
              <a:rPr lang="en-US" altLang="zh-CN" dirty="0" smtClean="0"/>
            </a:br>
            <a:r>
              <a:rPr lang="en-US" altLang="zh-CN" dirty="0" smtClean="0"/>
              <a:t/>
            </a:r>
            <a:br>
              <a:rPr lang="en-US" altLang="zh-CN" dirty="0" smtClean="0"/>
            </a:br>
            <a:endParaRPr lang="zh-CN" altLang="en-US" dirty="0"/>
          </a:p>
        </p:txBody>
      </p:sp>
      <p:sp>
        <p:nvSpPr>
          <p:cNvPr id="701443" name="Rectangle 3"/>
          <p:cNvSpPr>
            <a:spLocks noGrp="1" noChangeArrowheads="1"/>
          </p:cNvSpPr>
          <p:nvPr>
            <p:ph type="subTitle" idx="1"/>
          </p:nvPr>
        </p:nvSpPr>
        <p:spPr>
          <a:xfrm>
            <a:off x="701675" y="3833813"/>
            <a:ext cx="7756525" cy="1600200"/>
          </a:xfrm>
        </p:spPr>
        <p:txBody>
          <a:bodyPr/>
          <a:lstStyle>
            <a:lvl1pPr marL="0" marR="0" indent="0" algn="ctr" defTabSz="914400" rtl="0" eaLnBrk="1" fontAlgn="base" latinLnBrk="0" hangingPunct="1">
              <a:lnSpc>
                <a:spcPct val="100000"/>
              </a:lnSpc>
              <a:spcBef>
                <a:spcPct val="10000"/>
              </a:spcBef>
              <a:spcAft>
                <a:spcPct val="0"/>
              </a:spcAft>
              <a:buClr>
                <a:schemeClr val="accent2"/>
              </a:buClr>
              <a:buSzTx/>
              <a:buFont typeface="Wingdings" panose="05000000000000000000" pitchFamily="2" charset="2"/>
              <a:buNone/>
              <a:tabLst/>
              <a:defRPr sz="2800" b="0" i="0" baseline="0">
                <a:solidFill>
                  <a:srgbClr val="0000FF"/>
                </a:solidFill>
              </a:defRPr>
            </a:lvl1pPr>
          </a:lstStyle>
          <a:p>
            <a:endParaRPr lang="zh-CN" altLang="en-US" dirty="0" smtClean="0"/>
          </a:p>
        </p:txBody>
      </p:sp>
    </p:spTree>
    <p:extLst>
      <p:ext uri="{BB962C8B-B14F-4D97-AF65-F5344CB8AC3E}">
        <p14:creationId xmlns:p14="http://schemas.microsoft.com/office/powerpoint/2010/main" val="2596943433"/>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baseline="0"/>
            </a:lvl1pPr>
          </a:lstStyle>
          <a:p>
            <a:r>
              <a:rPr lang="zh-CN" altLang="en-US" smtClean="0"/>
              <a:t>单击此处编辑母版标题样式</a:t>
            </a:r>
            <a:endParaRPr lang="zh-CN" altLang="en-US" dirty="0"/>
          </a:p>
        </p:txBody>
      </p:sp>
      <p:sp>
        <p:nvSpPr>
          <p:cNvPr id="3" name="竖排文字占位符 2"/>
          <p:cNvSpPr>
            <a:spLocks noGrp="1"/>
          </p:cNvSpPr>
          <p:nvPr>
            <p:ph type="body" orient="vert" idx="1"/>
          </p:nvPr>
        </p:nvSpPr>
        <p:spPr/>
        <p:txBody>
          <a:bodyPr vert="eaVert"/>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7"/>
          <p:cNvSpPr>
            <a:spLocks noGrp="1" noChangeArrowheads="1"/>
          </p:cNvSpPr>
          <p:nvPr>
            <p:ph type="ftr" sz="quarter" idx="10"/>
          </p:nvPr>
        </p:nvSpPr>
        <p:spPr>
          <a:ln/>
        </p:spPr>
        <p:txBody>
          <a:bodyPr/>
          <a:lstStyle>
            <a:lvl1pPr>
              <a:defRPr/>
            </a:lvl1pPr>
          </a:lstStyle>
          <a:p>
            <a:pPr>
              <a:defRPr/>
            </a:pPr>
            <a:fld id="{0C0DE6C7-0B27-4605-A175-02DF5075474C}" type="slidenum">
              <a:rPr lang="en-US" altLang="zh-CN"/>
              <a:pPr>
                <a:defRPr/>
              </a:pPr>
              <a:t>‹#›</a:t>
            </a:fld>
            <a:endParaRPr lang="en-US" altLang="zh-CN"/>
          </a:p>
        </p:txBody>
      </p:sp>
    </p:spTree>
    <p:extLst>
      <p:ext uri="{BB962C8B-B14F-4D97-AF65-F5344CB8AC3E}">
        <p14:creationId xmlns:p14="http://schemas.microsoft.com/office/powerpoint/2010/main" val="153842386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6003925"/>
          </a:xfrm>
        </p:spPr>
        <p:txBody>
          <a:bodyPr vert="eaVert"/>
          <a:lstStyle>
            <a:lvl1pPr>
              <a:defRPr b="0"/>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6003925"/>
          </a:xfrm>
        </p:spPr>
        <p:txBody>
          <a:bodyPr vert="eaVert"/>
          <a:lstStyle>
            <a:lvl1pPr>
              <a:defRPr b="0"/>
            </a:lvl1pPr>
            <a:lvl2pPr>
              <a:defRPr b="0"/>
            </a:lvl2pPr>
            <a:lvl3pPr>
              <a:defRPr b="0"/>
            </a:lvl3pPr>
            <a:lvl4pPr>
              <a:defRPr b="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7"/>
          <p:cNvSpPr>
            <a:spLocks noGrp="1" noChangeArrowheads="1"/>
          </p:cNvSpPr>
          <p:nvPr>
            <p:ph type="ftr" sz="quarter" idx="10"/>
          </p:nvPr>
        </p:nvSpPr>
        <p:spPr>
          <a:ln/>
        </p:spPr>
        <p:txBody>
          <a:bodyPr/>
          <a:lstStyle>
            <a:lvl1pPr>
              <a:defRPr/>
            </a:lvl1pPr>
          </a:lstStyle>
          <a:p>
            <a:pPr>
              <a:defRPr/>
            </a:pPr>
            <a:fld id="{3EA38CCE-7BE9-4878-A905-626C9B5E68EE}" type="slidenum">
              <a:rPr lang="en-US" altLang="zh-CN"/>
              <a:pPr>
                <a:defRPr/>
              </a:pPr>
              <a:t>‹#›</a:t>
            </a:fld>
            <a:endParaRPr lang="en-US" altLang="zh-CN"/>
          </a:p>
        </p:txBody>
      </p:sp>
    </p:spTree>
    <p:extLst>
      <p:ext uri="{BB962C8B-B14F-4D97-AF65-F5344CB8AC3E}">
        <p14:creationId xmlns:p14="http://schemas.microsoft.com/office/powerpoint/2010/main" val="229365401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676275"/>
          </a:xfrm>
        </p:spPr>
        <p:txBody>
          <a:bodyPr/>
          <a:lstStyle>
            <a:lvl1pPr>
              <a:defRPr b="0" baseline="0"/>
            </a:lvl1pPr>
          </a:lstStyle>
          <a:p>
            <a:r>
              <a:rPr lang="zh-CN" altLang="en-US" smtClean="0"/>
              <a:t>单击此处编辑母版标题样式</a:t>
            </a:r>
            <a:endParaRPr lang="zh-CN" altLang="en-US" dirty="0"/>
          </a:p>
        </p:txBody>
      </p:sp>
      <p:sp>
        <p:nvSpPr>
          <p:cNvPr id="3" name="剪贴画占位符 2"/>
          <p:cNvSpPr>
            <a:spLocks noGrp="1"/>
          </p:cNvSpPr>
          <p:nvPr>
            <p:ph type="clipArt" sz="half" idx="1"/>
          </p:nvPr>
        </p:nvSpPr>
        <p:spPr>
          <a:xfrm>
            <a:off x="566738" y="1341438"/>
            <a:ext cx="3924300" cy="4967287"/>
          </a:xfrm>
        </p:spPr>
        <p:txBody>
          <a:bodyPr/>
          <a:lstStyle>
            <a:lvl1pPr>
              <a:defRPr b="0" baseline="0"/>
            </a:lvl1pPr>
          </a:lstStyle>
          <a:p>
            <a:pPr lvl="0"/>
            <a:r>
              <a:rPr lang="zh-CN" altLang="en-US" noProof="0" smtClean="0"/>
              <a:t>单击图标添加剪 贴画</a:t>
            </a:r>
          </a:p>
        </p:txBody>
      </p:sp>
      <p:sp>
        <p:nvSpPr>
          <p:cNvPr id="4" name="文本占位符 3"/>
          <p:cNvSpPr>
            <a:spLocks noGrp="1"/>
          </p:cNvSpPr>
          <p:nvPr>
            <p:ph type="body" sz="half" idx="2"/>
          </p:nvPr>
        </p:nvSpPr>
        <p:spPr>
          <a:xfrm>
            <a:off x="4643438" y="1341438"/>
            <a:ext cx="3924300" cy="4967287"/>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Rectangle 7"/>
          <p:cNvSpPr>
            <a:spLocks noGrp="1" noChangeArrowheads="1"/>
          </p:cNvSpPr>
          <p:nvPr>
            <p:ph type="ftr" sz="quarter" idx="10"/>
          </p:nvPr>
        </p:nvSpPr>
        <p:spPr>
          <a:ln/>
        </p:spPr>
        <p:txBody>
          <a:bodyPr/>
          <a:lstStyle>
            <a:lvl1pPr>
              <a:defRPr/>
            </a:lvl1pPr>
          </a:lstStyle>
          <a:p>
            <a:pPr>
              <a:defRPr/>
            </a:pPr>
            <a:fld id="{D96474B6-6BB1-4C4C-A717-A33167B75120}" type="slidenum">
              <a:rPr lang="en-US" altLang="zh-CN"/>
              <a:pPr>
                <a:defRPr/>
              </a:pPr>
              <a:t>‹#›</a:t>
            </a:fld>
            <a:endParaRPr lang="en-US" altLang="zh-CN"/>
          </a:p>
        </p:txBody>
      </p:sp>
    </p:spTree>
    <p:extLst>
      <p:ext uri="{BB962C8B-B14F-4D97-AF65-F5344CB8AC3E}">
        <p14:creationId xmlns:p14="http://schemas.microsoft.com/office/powerpoint/2010/main" val="155102679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676275"/>
          </a:xfrm>
        </p:spPr>
        <p:txBody>
          <a:bodyPr/>
          <a:lstStyle>
            <a:lvl1pPr>
              <a:defRPr b="0" baseline="0"/>
            </a:lvl1pPr>
          </a:lstStyle>
          <a:p>
            <a:r>
              <a:rPr lang="zh-CN" altLang="en-US" smtClean="0"/>
              <a:t>单击此处编辑母版标题样式</a:t>
            </a:r>
            <a:endParaRPr lang="zh-CN" altLang="en-US" dirty="0"/>
          </a:p>
        </p:txBody>
      </p:sp>
      <p:sp>
        <p:nvSpPr>
          <p:cNvPr id="3" name="文本占位符 2"/>
          <p:cNvSpPr>
            <a:spLocks noGrp="1"/>
          </p:cNvSpPr>
          <p:nvPr>
            <p:ph type="body" sz="half" idx="1"/>
          </p:nvPr>
        </p:nvSpPr>
        <p:spPr>
          <a:xfrm>
            <a:off x="566738" y="1341438"/>
            <a:ext cx="3924300" cy="4967287"/>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内容占位符 3"/>
          <p:cNvSpPr>
            <a:spLocks noGrp="1"/>
          </p:cNvSpPr>
          <p:nvPr>
            <p:ph sz="half" idx="2"/>
          </p:nvPr>
        </p:nvSpPr>
        <p:spPr>
          <a:xfrm>
            <a:off x="4643438" y="1341438"/>
            <a:ext cx="3924300" cy="4967287"/>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Rectangle 7"/>
          <p:cNvSpPr>
            <a:spLocks noGrp="1" noChangeArrowheads="1"/>
          </p:cNvSpPr>
          <p:nvPr>
            <p:ph type="ftr" sz="quarter" idx="10"/>
          </p:nvPr>
        </p:nvSpPr>
        <p:spPr>
          <a:ln/>
        </p:spPr>
        <p:txBody>
          <a:bodyPr/>
          <a:lstStyle>
            <a:lvl1pPr>
              <a:defRPr/>
            </a:lvl1pPr>
          </a:lstStyle>
          <a:p>
            <a:pPr>
              <a:defRPr/>
            </a:pPr>
            <a:fld id="{1E8A594D-7A5F-4080-AB3B-0A3D13BBD9F3}" type="slidenum">
              <a:rPr lang="en-US" altLang="zh-CN"/>
              <a:pPr>
                <a:defRPr/>
              </a:pPr>
              <a:t>‹#›</a:t>
            </a:fld>
            <a:endParaRPr lang="en-US" altLang="zh-CN"/>
          </a:p>
        </p:txBody>
      </p:sp>
    </p:spTree>
    <p:extLst>
      <p:ext uri="{BB962C8B-B14F-4D97-AF65-F5344CB8AC3E}">
        <p14:creationId xmlns:p14="http://schemas.microsoft.com/office/powerpoint/2010/main" val="419066256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676275"/>
          </a:xfrm>
        </p:spPr>
        <p:txBody>
          <a:bodyPr/>
          <a:lstStyle>
            <a:lvl1pPr>
              <a:defRPr b="0" baseline="0"/>
            </a:lvl1pPr>
          </a:lstStyle>
          <a:p>
            <a:r>
              <a:rPr lang="zh-CN" altLang="en-US" smtClean="0"/>
              <a:t>单击此处编辑母版标题样式</a:t>
            </a:r>
            <a:endParaRPr lang="zh-CN" altLang="en-US" dirty="0"/>
          </a:p>
        </p:txBody>
      </p:sp>
      <p:sp>
        <p:nvSpPr>
          <p:cNvPr id="3" name="文本占位符 2"/>
          <p:cNvSpPr>
            <a:spLocks noGrp="1"/>
          </p:cNvSpPr>
          <p:nvPr>
            <p:ph type="body" sz="half" idx="1"/>
          </p:nvPr>
        </p:nvSpPr>
        <p:spPr>
          <a:xfrm>
            <a:off x="566738" y="1341438"/>
            <a:ext cx="3924300" cy="4967287"/>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内容占位符 3"/>
          <p:cNvSpPr>
            <a:spLocks noGrp="1"/>
          </p:cNvSpPr>
          <p:nvPr>
            <p:ph sz="quarter" idx="2"/>
          </p:nvPr>
        </p:nvSpPr>
        <p:spPr>
          <a:xfrm>
            <a:off x="4643438" y="1341438"/>
            <a:ext cx="3924300" cy="2406650"/>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内容占位符 4"/>
          <p:cNvSpPr>
            <a:spLocks noGrp="1"/>
          </p:cNvSpPr>
          <p:nvPr>
            <p:ph sz="quarter" idx="3"/>
          </p:nvPr>
        </p:nvSpPr>
        <p:spPr>
          <a:xfrm>
            <a:off x="4643438" y="3900488"/>
            <a:ext cx="3924300" cy="2408237"/>
          </a:xfrm>
        </p:spPr>
        <p:txBody>
          <a:bodyPr/>
          <a:lstStyle>
            <a:lvl1pPr>
              <a:defRPr b="0"/>
            </a:lvl1pPr>
            <a:lvl2pPr>
              <a:defRPr b="0"/>
            </a:lvl2pPr>
            <a:lvl3pPr>
              <a:defRPr b="0"/>
            </a:lvl3pPr>
            <a:lvl4pPr>
              <a:defRPr b="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6" name="Rectangle 7"/>
          <p:cNvSpPr>
            <a:spLocks noGrp="1" noChangeArrowheads="1"/>
          </p:cNvSpPr>
          <p:nvPr>
            <p:ph type="ftr" sz="quarter" idx="10"/>
          </p:nvPr>
        </p:nvSpPr>
        <p:spPr>
          <a:ln/>
        </p:spPr>
        <p:txBody>
          <a:bodyPr/>
          <a:lstStyle>
            <a:lvl1pPr>
              <a:defRPr/>
            </a:lvl1pPr>
          </a:lstStyle>
          <a:p>
            <a:pPr>
              <a:defRPr/>
            </a:pPr>
            <a:fld id="{46F49601-8143-4E6A-89E3-9735F4DBCAC4}" type="slidenum">
              <a:rPr lang="en-US" altLang="zh-CN"/>
              <a:pPr>
                <a:defRPr/>
              </a:pPr>
              <a:t>‹#›</a:t>
            </a:fld>
            <a:endParaRPr lang="en-US" altLang="zh-CN"/>
          </a:p>
        </p:txBody>
      </p:sp>
    </p:spTree>
    <p:extLst>
      <p:ext uri="{BB962C8B-B14F-4D97-AF65-F5344CB8AC3E}">
        <p14:creationId xmlns:p14="http://schemas.microsoft.com/office/powerpoint/2010/main" val="373424075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i="0" baseline="0">
                <a:latin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b="0" i="0" baseline="0">
                <a:solidFill>
                  <a:schemeClr val="tx1"/>
                </a:solidFill>
                <a:latin typeface="Times New Roman" panose="02020603050405020304" pitchFamily="18" charset="0"/>
              </a:defRPr>
            </a:lvl1pPr>
            <a:lvl2pPr>
              <a:defRPr b="0" i="0" baseline="0">
                <a:solidFill>
                  <a:srgbClr val="0000FF"/>
                </a:solidFill>
                <a:latin typeface="Times New Roman" panose="02020603050405020304" pitchFamily="18" charset="0"/>
              </a:defRPr>
            </a:lvl2pPr>
            <a:lvl3pPr>
              <a:defRPr b="0" i="0" baseline="0">
                <a:latin typeface="Times New Roman" panose="02020603050405020304" pitchFamily="18" charset="0"/>
              </a:defRPr>
            </a:lvl3pPr>
            <a:lvl4pPr>
              <a:defRPr b="0" i="0" baseline="0">
                <a:latin typeface="Times New Roman" panose="02020603050405020304" pitchFamily="18" charset="0"/>
              </a:defRPr>
            </a:lvl4pPr>
            <a:lvl5pPr>
              <a:defRPr b="1" i="0" baseline="0">
                <a:latin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7"/>
          <p:cNvSpPr>
            <a:spLocks noGrp="1" noChangeArrowheads="1"/>
          </p:cNvSpPr>
          <p:nvPr>
            <p:ph type="ftr" sz="quarter" idx="10"/>
          </p:nvPr>
        </p:nvSpPr>
        <p:spPr>
          <a:ln/>
        </p:spPr>
        <p:txBody>
          <a:bodyPr/>
          <a:lstStyle>
            <a:lvl1pPr>
              <a:defRPr/>
            </a:lvl1pPr>
          </a:lstStyle>
          <a:p>
            <a:pPr>
              <a:defRPr/>
            </a:pPr>
            <a:fld id="{535937AA-C22C-49A1-B1A2-AA4B34E89984}" type="slidenum">
              <a:rPr lang="en-US" altLang="zh-CN"/>
              <a:pPr>
                <a:defRPr/>
              </a:pPr>
              <a:t>‹#›</a:t>
            </a:fld>
            <a:endParaRPr lang="en-US" altLang="zh-CN"/>
          </a:p>
        </p:txBody>
      </p:sp>
    </p:spTree>
    <p:extLst>
      <p:ext uri="{BB962C8B-B14F-4D97-AF65-F5344CB8AC3E}">
        <p14:creationId xmlns:p14="http://schemas.microsoft.com/office/powerpoint/2010/main" val="2226860541"/>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0" i="0" cap="all" baseline="0"/>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ftr" sz="quarter" idx="10"/>
          </p:nvPr>
        </p:nvSpPr>
        <p:spPr>
          <a:ln/>
        </p:spPr>
        <p:txBody>
          <a:bodyPr/>
          <a:lstStyle>
            <a:lvl1pPr>
              <a:defRPr/>
            </a:lvl1pPr>
          </a:lstStyle>
          <a:p>
            <a:pPr>
              <a:defRPr/>
            </a:pPr>
            <a:fld id="{80248C33-A3B8-4BFA-9D98-A0243536F6BA}" type="slidenum">
              <a:rPr lang="en-US" altLang="zh-CN"/>
              <a:pPr>
                <a:defRPr/>
              </a:pPr>
              <a:t>‹#›</a:t>
            </a:fld>
            <a:endParaRPr lang="en-US" altLang="zh-CN"/>
          </a:p>
        </p:txBody>
      </p:sp>
    </p:spTree>
    <p:extLst>
      <p:ext uri="{BB962C8B-B14F-4D97-AF65-F5344CB8AC3E}">
        <p14:creationId xmlns:p14="http://schemas.microsoft.com/office/powerpoint/2010/main" val="6507589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i="0" baseline="0"/>
            </a:lvl1p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566738" y="1341438"/>
            <a:ext cx="3924300" cy="4967287"/>
          </a:xfrm>
        </p:spPr>
        <p:txBody>
          <a:bodyPr/>
          <a:lstStyle>
            <a:lvl1pPr>
              <a:defRPr sz="2800" b="0" i="0" baseline="0"/>
            </a:lvl1pPr>
            <a:lvl2pPr>
              <a:defRPr sz="2400" b="0" i="0" baseline="0"/>
            </a:lvl2pPr>
            <a:lvl3pPr>
              <a:defRPr sz="2000" b="0" i="0" baseline="0"/>
            </a:lvl3pPr>
            <a:lvl4pPr>
              <a:defRPr sz="1800" b="0" i="0" baseline="0"/>
            </a:lvl4pPr>
            <a:lvl5pPr>
              <a:defRPr sz="1800" baseline="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内容占位符 3"/>
          <p:cNvSpPr>
            <a:spLocks noGrp="1"/>
          </p:cNvSpPr>
          <p:nvPr>
            <p:ph sz="half" idx="2"/>
          </p:nvPr>
        </p:nvSpPr>
        <p:spPr>
          <a:xfrm>
            <a:off x="4643438" y="1341438"/>
            <a:ext cx="3924300" cy="4967287"/>
          </a:xfrm>
        </p:spPr>
        <p:txBody>
          <a:bodyPr/>
          <a:lstStyle>
            <a:lvl1pPr>
              <a:defRPr sz="2800" b="0" i="0" baseline="0"/>
            </a:lvl1pPr>
            <a:lvl2pPr>
              <a:defRPr sz="2400" b="0" i="0" baseline="0"/>
            </a:lvl2pPr>
            <a:lvl3pPr>
              <a:defRPr sz="2000" b="0" i="0" baseline="0"/>
            </a:lvl3pPr>
            <a:lvl4pPr>
              <a:defRPr sz="1800" b="0" i="0" baseline="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Rectangle 7"/>
          <p:cNvSpPr>
            <a:spLocks noGrp="1" noChangeArrowheads="1"/>
          </p:cNvSpPr>
          <p:nvPr>
            <p:ph type="ftr" sz="quarter" idx="10"/>
          </p:nvPr>
        </p:nvSpPr>
        <p:spPr>
          <a:ln/>
        </p:spPr>
        <p:txBody>
          <a:bodyPr/>
          <a:lstStyle>
            <a:lvl1pPr>
              <a:defRPr/>
            </a:lvl1pPr>
          </a:lstStyle>
          <a:p>
            <a:pPr>
              <a:defRPr/>
            </a:pPr>
            <a:fld id="{9AFB64B4-7870-4014-9E60-F5289DBF5B39}" type="slidenum">
              <a:rPr lang="en-US" altLang="zh-CN"/>
              <a:pPr>
                <a:defRPr/>
              </a:pPr>
              <a:t>‹#›</a:t>
            </a:fld>
            <a:endParaRPr lang="en-US" altLang="zh-CN"/>
          </a:p>
        </p:txBody>
      </p:sp>
    </p:spTree>
    <p:extLst>
      <p:ext uri="{BB962C8B-B14F-4D97-AF65-F5344CB8AC3E}">
        <p14:creationId xmlns:p14="http://schemas.microsoft.com/office/powerpoint/2010/main" val="3347640637"/>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340768"/>
            <a:ext cx="4040188" cy="639762"/>
          </a:xfrm>
        </p:spPr>
        <p:txBody>
          <a:bodyPr anchor="b"/>
          <a:lstStyle>
            <a:lvl1pPr marL="0" indent="0">
              <a:buNone/>
              <a:defRPr sz="2400" b="0" i="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b="0" i="0" baseline="0"/>
            </a:lvl1pPr>
            <a:lvl2pPr>
              <a:defRPr sz="2000" b="0" i="0" baseline="0"/>
            </a:lvl2pPr>
            <a:lvl3pPr>
              <a:defRPr sz="1800" b="0" i="0" baseline="0"/>
            </a:lvl3pPr>
            <a:lvl4pPr>
              <a:defRPr sz="1600" b="0" i="0" baseline="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文本占位符 4"/>
          <p:cNvSpPr>
            <a:spLocks noGrp="1"/>
          </p:cNvSpPr>
          <p:nvPr>
            <p:ph type="body" sz="quarter" idx="3"/>
          </p:nvPr>
        </p:nvSpPr>
        <p:spPr>
          <a:xfrm>
            <a:off x="4645025" y="1340768"/>
            <a:ext cx="4041775" cy="639762"/>
          </a:xfrm>
        </p:spPr>
        <p:txBody>
          <a:bodyPr anchor="b"/>
          <a:lstStyle>
            <a:lvl1pPr marL="0" indent="0">
              <a:buNone/>
              <a:defRPr sz="2400" b="0" i="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b="0" i="0" baseline="0"/>
            </a:lvl1pPr>
            <a:lvl2pPr>
              <a:defRPr sz="2000" b="0" i="0" baseline="0"/>
            </a:lvl2pPr>
            <a:lvl3pPr>
              <a:defRPr sz="1800" b="0" i="0" baseline="0"/>
            </a:lvl3pPr>
            <a:lvl4pPr>
              <a:defRPr sz="1600" b="0" i="0" baseline="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7" name="Rectangle 7"/>
          <p:cNvSpPr>
            <a:spLocks noGrp="1" noChangeArrowheads="1"/>
          </p:cNvSpPr>
          <p:nvPr>
            <p:ph type="ftr" sz="quarter" idx="10"/>
          </p:nvPr>
        </p:nvSpPr>
        <p:spPr>
          <a:ln/>
        </p:spPr>
        <p:txBody>
          <a:bodyPr/>
          <a:lstStyle>
            <a:lvl1pPr>
              <a:defRPr/>
            </a:lvl1pPr>
          </a:lstStyle>
          <a:p>
            <a:pPr>
              <a:defRPr/>
            </a:pPr>
            <a:fld id="{1106B0B2-36EB-4993-85CE-7E68B59D117A}" type="slidenum">
              <a:rPr lang="en-US" altLang="zh-CN"/>
              <a:pPr>
                <a:defRPr/>
              </a:pPr>
              <a:t>‹#›</a:t>
            </a:fld>
            <a:endParaRPr lang="en-US" altLang="zh-CN"/>
          </a:p>
        </p:txBody>
      </p:sp>
      <p:sp>
        <p:nvSpPr>
          <p:cNvPr id="8" name="标题 1"/>
          <p:cNvSpPr>
            <a:spLocks noGrp="1"/>
          </p:cNvSpPr>
          <p:nvPr>
            <p:ph type="title"/>
          </p:nvPr>
        </p:nvSpPr>
        <p:spPr>
          <a:xfrm>
            <a:off x="574675" y="304800"/>
            <a:ext cx="8001000" cy="676275"/>
          </a:xfrm>
        </p:spPr>
        <p:txBody>
          <a:bodyPr/>
          <a:lstStyle>
            <a:lvl1pPr>
              <a:defRPr b="0" i="0" baseline="0"/>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160719646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baseline="0"/>
            </a:lvl1pPr>
          </a:lstStyle>
          <a:p>
            <a:r>
              <a:rPr lang="zh-CN" altLang="en-US" smtClean="0"/>
              <a:t>单击此处编辑母版标题样式</a:t>
            </a:r>
            <a:endParaRPr lang="zh-CN" altLang="en-US" dirty="0"/>
          </a:p>
        </p:txBody>
      </p:sp>
      <p:sp>
        <p:nvSpPr>
          <p:cNvPr id="3" name="Rectangle 7"/>
          <p:cNvSpPr>
            <a:spLocks noGrp="1" noChangeArrowheads="1"/>
          </p:cNvSpPr>
          <p:nvPr>
            <p:ph type="ftr" sz="quarter" idx="10"/>
          </p:nvPr>
        </p:nvSpPr>
        <p:spPr>
          <a:ln/>
        </p:spPr>
        <p:txBody>
          <a:bodyPr/>
          <a:lstStyle>
            <a:lvl1pPr>
              <a:defRPr/>
            </a:lvl1pPr>
          </a:lstStyle>
          <a:p>
            <a:pPr>
              <a:defRPr/>
            </a:pPr>
            <a:fld id="{027411BE-AD21-43D4-B815-A1AF3371CCBF}" type="slidenum">
              <a:rPr lang="en-US" altLang="zh-CN"/>
              <a:pPr>
                <a:defRPr/>
              </a:pPr>
              <a:t>‹#›</a:t>
            </a:fld>
            <a:endParaRPr lang="en-US" altLang="zh-CN"/>
          </a:p>
        </p:txBody>
      </p:sp>
    </p:spTree>
    <p:extLst>
      <p:ext uri="{BB962C8B-B14F-4D97-AF65-F5344CB8AC3E}">
        <p14:creationId xmlns:p14="http://schemas.microsoft.com/office/powerpoint/2010/main" val="249370740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ln/>
        </p:spPr>
        <p:txBody>
          <a:bodyPr/>
          <a:lstStyle>
            <a:lvl1pPr>
              <a:defRPr/>
            </a:lvl1pPr>
          </a:lstStyle>
          <a:p>
            <a:pPr>
              <a:defRPr/>
            </a:pPr>
            <a:fld id="{40CAD6FA-EEC6-4240-9102-059DD1037EC5}" type="slidenum">
              <a:rPr lang="en-US" altLang="zh-CN"/>
              <a:pPr>
                <a:defRPr/>
              </a:pPr>
              <a:t>‹#›</a:t>
            </a:fld>
            <a:endParaRPr lang="en-US" altLang="zh-CN"/>
          </a:p>
        </p:txBody>
      </p:sp>
    </p:spTree>
    <p:extLst>
      <p:ext uri="{BB962C8B-B14F-4D97-AF65-F5344CB8AC3E}">
        <p14:creationId xmlns:p14="http://schemas.microsoft.com/office/powerpoint/2010/main" val="239886294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0"/>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3575050" y="273050"/>
            <a:ext cx="5111750" cy="5853113"/>
          </a:xfrm>
        </p:spPr>
        <p:txBody>
          <a:bodyPr/>
          <a:lstStyle>
            <a:lvl1pPr>
              <a:defRPr sz="3200" b="0"/>
            </a:lvl1pPr>
            <a:lvl2pPr>
              <a:defRPr sz="2800" b="0"/>
            </a:lvl2pPr>
            <a:lvl3pPr>
              <a:defRPr sz="2400" b="0"/>
            </a:lvl3pPr>
            <a:lvl4pPr>
              <a:defRPr sz="2000" b="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ftr" sz="quarter" idx="10"/>
          </p:nvPr>
        </p:nvSpPr>
        <p:spPr>
          <a:ln/>
        </p:spPr>
        <p:txBody>
          <a:bodyPr/>
          <a:lstStyle>
            <a:lvl1pPr>
              <a:defRPr/>
            </a:lvl1pPr>
          </a:lstStyle>
          <a:p>
            <a:pPr>
              <a:defRPr/>
            </a:pPr>
            <a:fld id="{3D2F0B36-F29F-466D-8342-8D0240CE67AE}" type="slidenum">
              <a:rPr lang="en-US" altLang="zh-CN"/>
              <a:pPr>
                <a:defRPr/>
              </a:pPr>
              <a:t>‹#›</a:t>
            </a:fld>
            <a:endParaRPr lang="en-US" altLang="zh-CN"/>
          </a:p>
        </p:txBody>
      </p:sp>
    </p:spTree>
    <p:extLst>
      <p:ext uri="{BB962C8B-B14F-4D97-AF65-F5344CB8AC3E}">
        <p14:creationId xmlns:p14="http://schemas.microsoft.com/office/powerpoint/2010/main" val="264991861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0"/>
            </a:lvl1pPr>
          </a:lstStyle>
          <a:p>
            <a:r>
              <a:rPr lang="zh-CN" altLang="en-US" smtClean="0"/>
              <a:t>单击此处编辑母版标题样式</a:t>
            </a:r>
            <a:endParaRPr lang="zh-CN" altLang="en-US" dirty="0"/>
          </a:p>
        </p:txBody>
      </p:sp>
      <p:sp>
        <p:nvSpPr>
          <p:cNvPr id="3" name="图片占位符 2"/>
          <p:cNvSpPr>
            <a:spLocks noGrp="1"/>
          </p:cNvSpPr>
          <p:nvPr>
            <p:ph type="pic" idx="1"/>
          </p:nvPr>
        </p:nvSpPr>
        <p:spPr>
          <a:xfrm>
            <a:off x="1792288" y="612775"/>
            <a:ext cx="5486400" cy="4114800"/>
          </a:xfrm>
        </p:spPr>
        <p:txBody>
          <a:bodyPr/>
          <a:lstStyle>
            <a:lvl1pPr marL="0" indent="0">
              <a:buNone/>
              <a:defRPr sz="32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dirty="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ftr" sz="quarter" idx="10"/>
          </p:nvPr>
        </p:nvSpPr>
        <p:spPr>
          <a:ln/>
        </p:spPr>
        <p:txBody>
          <a:bodyPr/>
          <a:lstStyle>
            <a:lvl1pPr>
              <a:defRPr/>
            </a:lvl1pPr>
          </a:lstStyle>
          <a:p>
            <a:pPr>
              <a:defRPr/>
            </a:pPr>
            <a:fld id="{FF103688-6F1B-4A11-826D-D57C4C0ECCB1}" type="slidenum">
              <a:rPr lang="en-US" altLang="zh-CN"/>
              <a:pPr>
                <a:defRPr/>
              </a:pPr>
              <a:t>‹#›</a:t>
            </a:fld>
            <a:endParaRPr lang="en-US" altLang="zh-CN"/>
          </a:p>
        </p:txBody>
      </p:sp>
    </p:spTree>
    <p:extLst>
      <p:ext uri="{BB962C8B-B14F-4D97-AF65-F5344CB8AC3E}">
        <p14:creationId xmlns:p14="http://schemas.microsoft.com/office/powerpoint/2010/main" val="423040744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566738" y="1341438"/>
            <a:ext cx="8001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11188" y="1125538"/>
            <a:ext cx="7958137"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700423" name="Rectangle 7"/>
          <p:cNvSpPr>
            <a:spLocks noGrp="1" noChangeArrowheads="1"/>
          </p:cNvSpPr>
          <p:nvPr>
            <p:ph type="ftr" sz="quarter" idx="3"/>
          </p:nvPr>
        </p:nvSpPr>
        <p:spPr bwMode="auto">
          <a:xfrm>
            <a:off x="8569325" y="6308725"/>
            <a:ext cx="538163" cy="5222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i="0"/>
            </a:lvl1pPr>
          </a:lstStyle>
          <a:p>
            <a:pPr>
              <a:defRPr/>
            </a:pPr>
            <a:fld id="{41C9CCE8-8676-4BFA-93AF-CE62F0AED3C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88" r:id="rId1"/>
    <p:sldLayoutId id="2147484075" r:id="rId2"/>
    <p:sldLayoutId id="2147484076" r:id="rId3"/>
    <p:sldLayoutId id="2147484077" r:id="rId4"/>
    <p:sldLayoutId id="2147484078" r:id="rId5"/>
    <p:sldLayoutId id="2147484079" r:id="rId6"/>
    <p:sldLayoutId id="2147484080" r:id="rId7"/>
    <p:sldLayoutId id="2147484081" r:id="rId8"/>
    <p:sldLayoutId id="2147484082" r:id="rId9"/>
    <p:sldLayoutId id="2147484083" r:id="rId10"/>
    <p:sldLayoutId id="2147484084" r:id="rId11"/>
    <p:sldLayoutId id="2147484085" r:id="rId12"/>
    <p:sldLayoutId id="2147484086" r:id="rId13"/>
    <p:sldLayoutId id="2147484087" r:id="rId14"/>
  </p:sldLayoutIdLst>
  <p:transition/>
  <p:timing>
    <p:tnLst>
      <p:par>
        <p:cTn id="1" dur="indefinite" restart="never" nodeType="tmRoot"/>
      </p:par>
    </p:tnLst>
  </p:timing>
  <p:hf sldNum="0" hdr="0" dt="0"/>
  <p:txStyles>
    <p:titleStyle>
      <a:lvl1pPr algn="l" rtl="0" eaLnBrk="1" fontAlgn="base" hangingPunct="1">
        <a:spcBef>
          <a:spcPct val="0"/>
        </a:spcBef>
        <a:spcAft>
          <a:spcPct val="0"/>
        </a:spcAft>
        <a:defRPr sz="4200">
          <a:solidFill>
            <a:schemeClr val="tx2"/>
          </a:solidFill>
          <a:latin typeface="微软雅黑" panose="020B0503020204020204" pitchFamily="34" charset="-122"/>
          <a:ea typeface="微软雅黑" panose="020B0503020204020204" pitchFamily="34" charset="-122"/>
          <a:cs typeface="+mj-cs"/>
        </a:defRPr>
      </a:lvl1pPr>
      <a:lvl2pPr algn="l" rtl="0" eaLnBrk="1" fontAlgn="base" hangingPunct="1">
        <a:spcBef>
          <a:spcPct val="0"/>
        </a:spcBef>
        <a:spcAft>
          <a:spcPct val="0"/>
        </a:spcAft>
        <a:defRPr sz="4200">
          <a:solidFill>
            <a:schemeClr val="tx2"/>
          </a:solidFill>
          <a:latin typeface="Times New Roman" pitchFamily="18" charset="0"/>
          <a:ea typeface="黑体" pitchFamily="2" charset="-122"/>
        </a:defRPr>
      </a:lvl2pPr>
      <a:lvl3pPr algn="l" rtl="0" eaLnBrk="1" fontAlgn="base" hangingPunct="1">
        <a:spcBef>
          <a:spcPct val="0"/>
        </a:spcBef>
        <a:spcAft>
          <a:spcPct val="0"/>
        </a:spcAft>
        <a:defRPr sz="4200">
          <a:solidFill>
            <a:schemeClr val="tx2"/>
          </a:solidFill>
          <a:latin typeface="Times New Roman" pitchFamily="18" charset="0"/>
          <a:ea typeface="黑体" pitchFamily="2" charset="-122"/>
        </a:defRPr>
      </a:lvl3pPr>
      <a:lvl4pPr algn="l" rtl="0" eaLnBrk="1" fontAlgn="base" hangingPunct="1">
        <a:spcBef>
          <a:spcPct val="0"/>
        </a:spcBef>
        <a:spcAft>
          <a:spcPct val="0"/>
        </a:spcAft>
        <a:defRPr sz="4200">
          <a:solidFill>
            <a:schemeClr val="tx2"/>
          </a:solidFill>
          <a:latin typeface="Times New Roman" pitchFamily="18" charset="0"/>
          <a:ea typeface="黑体" pitchFamily="2" charset="-122"/>
        </a:defRPr>
      </a:lvl4pPr>
      <a:lvl5pPr algn="l" rtl="0" eaLnBrk="1" fontAlgn="base" hangingPunct="1">
        <a:spcBef>
          <a:spcPct val="0"/>
        </a:spcBef>
        <a:spcAft>
          <a:spcPct val="0"/>
        </a:spcAft>
        <a:defRPr sz="4200">
          <a:solidFill>
            <a:schemeClr val="tx2"/>
          </a:solidFill>
          <a:latin typeface="Times New Roman" pitchFamily="18" charset="0"/>
          <a:ea typeface="黑体" pitchFamily="2" charset="-122"/>
        </a:defRPr>
      </a:lvl5pPr>
      <a:lvl6pPr marL="457200" algn="l" rtl="0" eaLnBrk="1" fontAlgn="base" hangingPunct="1">
        <a:spcBef>
          <a:spcPct val="0"/>
        </a:spcBef>
        <a:spcAft>
          <a:spcPct val="0"/>
        </a:spcAft>
        <a:defRPr sz="4200">
          <a:solidFill>
            <a:schemeClr val="tx2"/>
          </a:solidFill>
          <a:latin typeface="Times New Roman" pitchFamily="18" charset="0"/>
          <a:ea typeface="黑体" pitchFamily="2" charset="-122"/>
        </a:defRPr>
      </a:lvl6pPr>
      <a:lvl7pPr marL="914400" algn="l" rtl="0" eaLnBrk="1" fontAlgn="base" hangingPunct="1">
        <a:spcBef>
          <a:spcPct val="0"/>
        </a:spcBef>
        <a:spcAft>
          <a:spcPct val="0"/>
        </a:spcAft>
        <a:defRPr sz="4200">
          <a:solidFill>
            <a:schemeClr val="tx2"/>
          </a:solidFill>
          <a:latin typeface="Times New Roman"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Times New Roman"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Times New Roman" pitchFamily="18" charset="0"/>
          <a:ea typeface="黑体" pitchFamily="2" charset="-122"/>
        </a:defRPr>
      </a:lvl9pPr>
    </p:titleStyle>
    <p:bodyStyle>
      <a:lvl1pPr marL="469900" indent="-469900" algn="l" rtl="0" eaLnBrk="1" fontAlgn="base" hangingPunct="1">
        <a:spcBef>
          <a:spcPct val="10000"/>
        </a:spcBef>
        <a:spcAft>
          <a:spcPct val="0"/>
        </a:spcAft>
        <a:buClr>
          <a:schemeClr val="accent2"/>
        </a:buClr>
        <a:buFont typeface="Wingdings" panose="05000000000000000000" pitchFamily="2" charset="2"/>
        <a:buChar char="o"/>
        <a:defRPr sz="2800" b="1">
          <a:solidFill>
            <a:schemeClr val="tx1"/>
          </a:solidFill>
          <a:latin typeface="Times New Roman" panose="02020603050405020304" pitchFamily="18" charset="0"/>
          <a:ea typeface="黑体" panose="02010609060101010101" pitchFamily="49" charset="-122"/>
          <a:cs typeface="+mn-cs"/>
        </a:defRPr>
      </a:lvl1pPr>
      <a:lvl2pPr marL="908050" indent="-436563" algn="l" rtl="0" eaLnBrk="1" fontAlgn="base" hangingPunct="1">
        <a:spcBef>
          <a:spcPct val="10000"/>
        </a:spcBef>
        <a:spcAft>
          <a:spcPct val="0"/>
        </a:spcAft>
        <a:buClr>
          <a:schemeClr val="accent2"/>
        </a:buClr>
        <a:buFont typeface="Wingdings" panose="05000000000000000000" pitchFamily="2" charset="2"/>
        <a:buChar char="l"/>
        <a:defRPr sz="2400" b="1">
          <a:solidFill>
            <a:srgbClr val="0000FF"/>
          </a:solidFill>
          <a:latin typeface="Times New Roman" panose="02020603050405020304" pitchFamily="18" charset="0"/>
          <a:ea typeface="黑体" panose="02010609060101010101" pitchFamily="49" charset="-122"/>
        </a:defRPr>
      </a:lvl2pPr>
      <a:lvl3pPr marL="1304925" indent="-395288" algn="l" rtl="0" eaLnBrk="1" fontAlgn="base" hangingPunct="1">
        <a:spcBef>
          <a:spcPct val="10000"/>
        </a:spcBef>
        <a:spcAft>
          <a:spcPct val="0"/>
        </a:spcAft>
        <a:buClr>
          <a:schemeClr val="accent2"/>
        </a:buClr>
        <a:buFont typeface="Wingdings" panose="05000000000000000000" pitchFamily="2" charset="2"/>
        <a:buChar char="u"/>
        <a:defRPr sz="2000" b="1" baseline="0">
          <a:solidFill>
            <a:srgbClr val="C00000"/>
          </a:solidFill>
          <a:latin typeface="Times New Roman" panose="02020603050405020304" pitchFamily="18" charset="0"/>
          <a:ea typeface="黑体" panose="02010609060101010101" pitchFamily="49" charset="-122"/>
        </a:defRPr>
      </a:lvl3pPr>
      <a:lvl4pPr marL="1693863" indent="-387350" algn="l" rtl="0" eaLnBrk="1" fontAlgn="base" hangingPunct="1">
        <a:spcBef>
          <a:spcPct val="10000"/>
        </a:spcBef>
        <a:spcAft>
          <a:spcPct val="0"/>
        </a:spcAft>
        <a:buClr>
          <a:schemeClr val="accent2"/>
        </a:buClr>
        <a:buFont typeface="Wingdings" panose="05000000000000000000" pitchFamily="2" charset="2"/>
        <a:buChar char="n"/>
        <a:defRPr sz="2000" b="1">
          <a:solidFill>
            <a:srgbClr val="7030A0"/>
          </a:solidFill>
          <a:latin typeface="Times New Roman" panose="02020603050405020304" pitchFamily="18" charset="0"/>
          <a:ea typeface="黑体" panose="02010609060101010101" pitchFamily="49" charset="-122"/>
        </a:defRPr>
      </a:lvl4pPr>
      <a:lvl5pPr marL="2093913" indent="-398463" algn="l" rtl="0" eaLnBrk="1" fontAlgn="base" hangingPunct="1">
        <a:spcBef>
          <a:spcPct val="10000"/>
        </a:spcBef>
        <a:spcAft>
          <a:spcPct val="0"/>
        </a:spcAft>
        <a:buClr>
          <a:schemeClr val="accent2"/>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511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p:nvPr>
        </p:nvSpPr>
        <p:spPr>
          <a:xfrm>
            <a:off x="0" y="1133475"/>
            <a:ext cx="9144000" cy="2339975"/>
          </a:xfrm>
        </p:spPr>
        <p:txBody>
          <a:bodyPr/>
          <a:lstStyle/>
          <a:p>
            <a:r>
              <a:rPr lang="zh-CN" altLang="en-US" sz="4800" dirty="0" smtClean="0"/>
              <a:t>软件工程专业英语</a:t>
            </a:r>
          </a:p>
        </p:txBody>
      </p:sp>
      <p:sp>
        <p:nvSpPr>
          <p:cNvPr id="5123" name="副标题 2"/>
          <p:cNvSpPr>
            <a:spLocks noGrp="1"/>
          </p:cNvSpPr>
          <p:nvPr>
            <p:ph type="subTitle" idx="1"/>
          </p:nvPr>
        </p:nvSpPr>
        <p:spPr/>
        <p:txBody>
          <a:bodyPr/>
          <a:lstStyle/>
          <a:p>
            <a:r>
              <a:rPr lang="en-US" altLang="zh-CN" sz="3600" dirty="0" smtClean="0"/>
              <a:t>Unit 8</a:t>
            </a:r>
            <a:r>
              <a:rPr lang="zh-CN" altLang="en-US" sz="3600" dirty="0" smtClean="0"/>
              <a:t>：</a:t>
            </a:r>
            <a:r>
              <a:rPr lang="en-US" altLang="zh-CN" sz="3600" dirty="0" smtClean="0"/>
              <a:t>Delivering the System</a:t>
            </a:r>
            <a:endParaRPr lang="en-US" altLang="zh-CN" sz="3600" dirty="0" smtClean="0"/>
          </a:p>
        </p:txBody>
      </p:sp>
      <p:sp>
        <p:nvSpPr>
          <p:cNvPr id="2" name="TextBox 1"/>
          <p:cNvSpPr txBox="1"/>
          <p:nvPr/>
        </p:nvSpPr>
        <p:spPr>
          <a:xfrm>
            <a:off x="3275856" y="548680"/>
            <a:ext cx="5472608" cy="132343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zh-CN" altLang="en-US" sz="4000" b="1" i="0" dirty="0" smtClean="0">
                <a:latin typeface="华文行楷" panose="02010800040101010101" pitchFamily="2" charset="-122"/>
                <a:ea typeface="华文行楷" panose="02010800040101010101" pitchFamily="2" charset="-122"/>
              </a:rPr>
              <a:t>计算机科学学院</a:t>
            </a:r>
            <a:endParaRPr lang="en-US" altLang="zh-CN" sz="4000" b="1" i="0" dirty="0" smtClean="0">
              <a:latin typeface="华文行楷" panose="02010800040101010101" pitchFamily="2" charset="-122"/>
              <a:ea typeface="华文行楷" panose="02010800040101010101" pitchFamily="2" charset="-122"/>
            </a:endParaRPr>
          </a:p>
          <a:p>
            <a:pPr algn="ctr"/>
            <a:r>
              <a:rPr lang="en-US" altLang="zh-CN" sz="4000" b="1" i="0" dirty="0" smtClean="0">
                <a:latin typeface="华文行楷" panose="02010800040101010101" pitchFamily="2" charset="-122"/>
                <a:ea typeface="华文行楷" panose="02010800040101010101" pitchFamily="2" charset="-122"/>
              </a:rPr>
              <a:t>School of Computer Science</a:t>
            </a:r>
            <a:endParaRPr lang="zh-CN" altLang="en-US" sz="4000" b="1" i="0" dirty="0">
              <a:latin typeface="华文行楷" panose="02010800040101010101" pitchFamily="2" charset="-122"/>
              <a:ea typeface="华文行楷" panose="02010800040101010101" pitchFamily="2" charset="-122"/>
            </a:endParaRPr>
          </a:p>
        </p:txBody>
      </p:sp>
      <p:pic>
        <p:nvPicPr>
          <p:cNvPr id="819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3179" y="16977"/>
            <a:ext cx="2446653" cy="2446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10</a:t>
            </a:fld>
            <a:endParaRPr lang="en-US" altLang="zh-CN"/>
          </a:p>
        </p:txBody>
      </p:sp>
      <p:sp>
        <p:nvSpPr>
          <p:cNvPr id="5" name="矩形 4"/>
          <p:cNvSpPr/>
          <p:nvPr/>
        </p:nvSpPr>
        <p:spPr>
          <a:xfrm>
            <a:off x="0" y="8048"/>
            <a:ext cx="9144000" cy="686341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4400" i="0" dirty="0">
                <a:latin typeface="华文隶书" panose="02010800040101010101" pitchFamily="2" charset="-122"/>
                <a:ea typeface="华文隶书" panose="02010800040101010101" pitchFamily="2" charset="-122"/>
              </a:rPr>
              <a:t>《</a:t>
            </a:r>
            <a:r>
              <a:rPr lang="zh-CN" altLang="en-US" sz="4400" i="0" dirty="0">
                <a:latin typeface="华文隶书" panose="02010800040101010101" pitchFamily="2" charset="-122"/>
                <a:ea typeface="华文隶书" panose="02010800040101010101" pitchFamily="2" charset="-122"/>
              </a:rPr>
              <a:t>礼记</a:t>
            </a:r>
            <a:r>
              <a:rPr lang="en-US" altLang="zh-CN" sz="4400" i="0" dirty="0">
                <a:latin typeface="华文隶书" panose="02010800040101010101" pitchFamily="2" charset="-122"/>
                <a:ea typeface="华文隶书" panose="02010800040101010101" pitchFamily="2" charset="-122"/>
              </a:rPr>
              <a:t>·</a:t>
            </a:r>
            <a:r>
              <a:rPr lang="zh-CN" altLang="en-US" sz="4400" i="0" dirty="0">
                <a:latin typeface="华文隶书" panose="02010800040101010101" pitchFamily="2" charset="-122"/>
                <a:ea typeface="华文隶书" panose="02010800040101010101" pitchFamily="2" charset="-122"/>
              </a:rPr>
              <a:t>大学</a:t>
            </a:r>
            <a:r>
              <a:rPr lang="en-US" altLang="zh-CN" sz="4400" i="0" dirty="0">
                <a:latin typeface="华文隶书" panose="02010800040101010101" pitchFamily="2" charset="-122"/>
                <a:ea typeface="华文隶书" panose="02010800040101010101" pitchFamily="2" charset="-122"/>
              </a:rPr>
              <a:t>》</a:t>
            </a:r>
            <a:r>
              <a:rPr lang="zh-CN" altLang="en-US" sz="4400" i="0" dirty="0">
                <a:latin typeface="华文隶书" panose="02010800040101010101" pitchFamily="2" charset="-122"/>
                <a:ea typeface="华文隶书" panose="02010800040101010101" pitchFamily="2" charset="-122"/>
              </a:rPr>
              <a:t>：“古之欲明明德于天下者，先治其国；欲治其国者，先齐其家；欲齐其家者，先修其身；欲修其身者，先正其心；欲正其心者，先诚其意；欲诚其意者，先致其知，致知在格物。物格而后知至，知至而后意诚，意诚而后心正，心正而后身修，身修而后家齐，家齐而后国治，国治而后天下平。</a:t>
            </a:r>
            <a:r>
              <a:rPr lang="zh-CN" altLang="en-US" sz="4400" i="0" dirty="0" smtClean="0">
                <a:latin typeface="华文隶书" panose="02010800040101010101" pitchFamily="2" charset="-122"/>
                <a:ea typeface="华文隶书" panose="02010800040101010101" pitchFamily="2" charset="-122"/>
              </a:rPr>
              <a:t>”</a:t>
            </a:r>
            <a:endParaRPr lang="en-US" altLang="zh-CN" sz="4400" i="0" dirty="0" smtClean="0">
              <a:latin typeface="华文隶书" panose="02010800040101010101" pitchFamily="2" charset="-122"/>
              <a:ea typeface="华文隶书" panose="02010800040101010101" pitchFamily="2" charset="-122"/>
            </a:endParaRPr>
          </a:p>
          <a:p>
            <a:endParaRPr lang="zh-CN" altLang="en-US" sz="4400" i="0" dirty="0">
              <a:latin typeface="华文隶书" panose="02010800040101010101" pitchFamily="2" charset="-122"/>
              <a:ea typeface="华文隶书" panose="02010800040101010101" pitchFamily="2" charset="-122"/>
            </a:endParaRPr>
          </a:p>
        </p:txBody>
      </p:sp>
      <p:sp>
        <p:nvSpPr>
          <p:cNvPr id="2" name="标题 1"/>
          <p:cNvSpPr>
            <a:spLocks noGrp="1"/>
          </p:cNvSpPr>
          <p:nvPr>
            <p:ph type="title"/>
          </p:nvPr>
        </p:nvSpPr>
        <p:spPr>
          <a:xfrm>
            <a:off x="1691680" y="6093296"/>
            <a:ext cx="6120680" cy="706276"/>
          </a:xfrm>
        </p:spPr>
        <p:txBody>
          <a:bodyPr/>
          <a:lstStyle/>
          <a:p>
            <a:pPr algn="ctr"/>
            <a:r>
              <a:rPr lang="zh-CN" altLang="en-US" sz="3200" dirty="0" smtClean="0">
                <a:solidFill>
                  <a:srgbClr val="FF0000"/>
                </a:solidFill>
              </a:rPr>
              <a:t>古人关于</a:t>
            </a:r>
            <a:r>
              <a:rPr lang="zh-CN" altLang="en-US" sz="3200" dirty="0">
                <a:solidFill>
                  <a:srgbClr val="FF0000"/>
                </a:solidFill>
              </a:rPr>
              <a:t>“函数调用” 的</a:t>
            </a:r>
            <a:r>
              <a:rPr lang="zh-CN" altLang="en-US" sz="3200" dirty="0" smtClean="0">
                <a:solidFill>
                  <a:srgbClr val="FF0000"/>
                </a:solidFill>
              </a:rPr>
              <a:t>论述</a:t>
            </a:r>
            <a:endParaRPr lang="zh-CN" altLang="en-US" sz="3200" dirty="0">
              <a:solidFill>
                <a:srgbClr val="FF0000"/>
              </a:solidFill>
            </a:endParaRPr>
          </a:p>
        </p:txBody>
      </p:sp>
    </p:spTree>
    <p:extLst>
      <p:ext uri="{BB962C8B-B14F-4D97-AF65-F5344CB8AC3E}">
        <p14:creationId xmlns:p14="http://schemas.microsoft.com/office/powerpoint/2010/main" val="178241911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en-US" altLang="zh-CN" dirty="0">
                <a:solidFill>
                  <a:schemeClr val="bg1">
                    <a:lumMod val="75000"/>
                  </a:schemeClr>
                </a:solidFill>
              </a:rPr>
              <a:t>Part 1, Dialogue: Software Deployment</a:t>
            </a:r>
          </a:p>
          <a:p>
            <a:r>
              <a:rPr lang="en-US" altLang="zh-CN" dirty="0">
                <a:solidFill>
                  <a:srgbClr val="292929"/>
                </a:solidFill>
              </a:rPr>
              <a:t>Part 2, Translating: </a:t>
            </a:r>
            <a:r>
              <a:rPr lang="en-US" altLang="zh-CN" dirty="0" smtClean="0">
                <a:solidFill>
                  <a:srgbClr val="292929"/>
                </a:solidFill>
              </a:rPr>
              <a:t>Bitcoin</a:t>
            </a:r>
            <a:endParaRPr lang="zh-CN" altLang="en-US" dirty="0">
              <a:solidFill>
                <a:srgbClr val="292929"/>
              </a:solidFill>
            </a:endParaRPr>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8862299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1</a:t>
            </a:r>
            <a:r>
              <a:rPr lang="en-US" altLang="zh-CN" baseline="30000" dirty="0" smtClean="0">
                <a:solidFill>
                  <a:srgbClr val="FF0000"/>
                </a:solidFill>
              </a:rPr>
              <a:t>st</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747861"/>
            <a:ext cx="8640960" cy="19389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defRPr/>
            </a:pPr>
            <a:r>
              <a:rPr lang="en-US" altLang="zh-CN" sz="2400" i="0" dirty="0" smtClean="0">
                <a:solidFill>
                  <a:srgbClr val="000000"/>
                </a:solidFill>
              </a:rPr>
              <a:t>Bitcoin is an Internet-based digital currency that uses strong </a:t>
            </a:r>
            <a:r>
              <a:rPr lang="en-US" altLang="zh-CN" sz="2400" b="1" i="0" dirty="0" smtClean="0">
                <a:solidFill>
                  <a:srgbClr val="FF0000"/>
                </a:solidFill>
              </a:rPr>
              <a:t>cryptography</a:t>
            </a:r>
            <a:r>
              <a:rPr lang="en-US" altLang="zh-CN" sz="2400" i="0" dirty="0" smtClean="0">
                <a:solidFill>
                  <a:srgbClr val="000000"/>
                </a:solidFill>
              </a:rPr>
              <a:t> to make sure nobody is duplicating money. This allows it to work without relying on any central government or management, which tends to </a:t>
            </a:r>
            <a:r>
              <a:rPr lang="en-US" altLang="zh-CN" sz="2400" b="1" i="0" dirty="0" smtClean="0">
                <a:solidFill>
                  <a:srgbClr val="FF0000"/>
                </a:solidFill>
              </a:rPr>
              <a:t>appeal to </a:t>
            </a:r>
            <a:r>
              <a:rPr lang="en-US" altLang="zh-CN" sz="2400" b="1" i="0" dirty="0" smtClean="0">
                <a:solidFill>
                  <a:srgbClr val="0000FF"/>
                </a:solidFill>
              </a:rPr>
              <a:t>libertarians </a:t>
            </a:r>
            <a:r>
              <a:rPr lang="en-US" altLang="zh-CN" b="1" i="0" dirty="0" smtClean="0">
                <a:solidFill>
                  <a:srgbClr val="0000FF"/>
                </a:solidFill>
              </a:rPr>
              <a:t>[ˌ</a:t>
            </a:r>
            <a:r>
              <a:rPr lang="en-US" altLang="zh-CN" b="1" i="0" dirty="0" err="1" smtClean="0">
                <a:solidFill>
                  <a:srgbClr val="0000FF"/>
                </a:solidFill>
              </a:rPr>
              <a:t>lɪbərˈteriən</a:t>
            </a:r>
            <a:r>
              <a:rPr lang="en-US" altLang="zh-CN" b="1" i="0" dirty="0" smtClean="0">
                <a:solidFill>
                  <a:srgbClr val="0000FF"/>
                </a:solidFill>
              </a:rPr>
              <a:t>] </a:t>
            </a:r>
            <a:r>
              <a:rPr lang="zh-CN" altLang="en-US" b="1" i="0" dirty="0" smtClean="0">
                <a:solidFill>
                  <a:srgbClr val="0000FF"/>
                </a:solidFill>
              </a:rPr>
              <a:t>自由论者</a:t>
            </a:r>
            <a:r>
              <a:rPr lang="en-US" altLang="zh-CN" sz="2400" i="0" dirty="0" smtClean="0">
                <a:solidFill>
                  <a:srgbClr val="000000"/>
                </a:solidFill>
              </a:rPr>
              <a:t>, </a:t>
            </a:r>
            <a:r>
              <a:rPr lang="en-US" altLang="zh-CN" sz="2400" b="1" i="0" dirty="0" err="1" smtClean="0">
                <a:solidFill>
                  <a:srgbClr val="0000FF"/>
                </a:solidFill>
              </a:rPr>
              <a:t>anarcho</a:t>
            </a:r>
            <a:r>
              <a:rPr lang="en-US" altLang="zh-CN" sz="2400" b="1" i="0" dirty="0" smtClean="0">
                <a:solidFill>
                  <a:srgbClr val="0000FF"/>
                </a:solidFill>
              </a:rPr>
              <a:t>-capitalists</a:t>
            </a:r>
            <a:r>
              <a:rPr lang="zh-CN" altLang="en-US" b="1" i="0" dirty="0" smtClean="0">
                <a:solidFill>
                  <a:srgbClr val="0000FF"/>
                </a:solidFill>
              </a:rPr>
              <a:t>无政府资本主义者</a:t>
            </a:r>
            <a:r>
              <a:rPr lang="en-US" altLang="zh-CN" sz="2400" i="0" dirty="0" smtClean="0">
                <a:solidFill>
                  <a:srgbClr val="000000"/>
                </a:solidFill>
              </a:rPr>
              <a:t>, and </a:t>
            </a:r>
            <a:r>
              <a:rPr lang="en-US" altLang="zh-CN" sz="2400" b="1" i="0" dirty="0">
                <a:solidFill>
                  <a:srgbClr val="0000FF"/>
                </a:solidFill>
              </a:rPr>
              <a:t>technophiles </a:t>
            </a:r>
            <a:r>
              <a:rPr lang="en-US" altLang="zh-CN" b="1" i="0" dirty="0">
                <a:solidFill>
                  <a:srgbClr val="0000FF"/>
                </a:solidFill>
              </a:rPr>
              <a:t>[ˈ</a:t>
            </a:r>
            <a:r>
              <a:rPr lang="en-US" altLang="zh-CN" b="1" i="0" dirty="0" err="1">
                <a:solidFill>
                  <a:srgbClr val="0000FF"/>
                </a:solidFill>
              </a:rPr>
              <a:t>teknoʊfaɪl</a:t>
            </a:r>
            <a:r>
              <a:rPr lang="en-US" altLang="zh-CN" b="1" i="0" dirty="0" smtClean="0">
                <a:solidFill>
                  <a:srgbClr val="0000FF"/>
                </a:solidFill>
              </a:rPr>
              <a:t>] </a:t>
            </a:r>
            <a:r>
              <a:rPr lang="zh-CN" altLang="en-US" b="1" i="0" dirty="0" smtClean="0">
                <a:solidFill>
                  <a:srgbClr val="0000FF"/>
                </a:solidFill>
              </a:rPr>
              <a:t>技术爱好者</a:t>
            </a:r>
            <a:r>
              <a:rPr lang="en-US" altLang="zh-CN" sz="2400" i="0" dirty="0" smtClean="0">
                <a:solidFill>
                  <a:srgbClr val="000000"/>
                </a:solidFill>
              </a:rPr>
              <a:t>.</a:t>
            </a:r>
            <a:endParaRPr lang="en-US" altLang="zh-CN" sz="2400" i="0" dirty="0">
              <a:solidFill>
                <a:srgbClr val="000000"/>
              </a:solidFill>
            </a:endParaRPr>
          </a:p>
        </p:txBody>
      </p:sp>
      <p:sp>
        <p:nvSpPr>
          <p:cNvPr id="7" name="矩形 6"/>
          <p:cNvSpPr/>
          <p:nvPr/>
        </p:nvSpPr>
        <p:spPr>
          <a:xfrm>
            <a:off x="251520" y="2847383"/>
            <a:ext cx="8640960"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000" i="0" dirty="0"/>
              <a:t>cryptography  [</a:t>
            </a:r>
            <a:r>
              <a:rPr lang="en-US" altLang="zh-CN" sz="2000" i="0" dirty="0" err="1"/>
              <a:t>krɪpˈtɑːɡrəfi</a:t>
            </a:r>
            <a:r>
              <a:rPr lang="en-US" altLang="zh-CN" sz="2000" i="0" dirty="0"/>
              <a:t>] </a:t>
            </a:r>
            <a:r>
              <a:rPr lang="zh-CN" altLang="en-US" sz="2000" i="0" dirty="0" smtClean="0"/>
              <a:t>密码学</a:t>
            </a:r>
            <a:r>
              <a:rPr lang="en-US" altLang="zh-CN" sz="2000" i="0" dirty="0" smtClean="0"/>
              <a:t>; </a:t>
            </a:r>
            <a:r>
              <a:rPr lang="zh-CN" altLang="en-US" sz="2000" i="0" dirty="0" smtClean="0"/>
              <a:t>密码术</a:t>
            </a:r>
            <a:endParaRPr lang="en-US" altLang="zh-CN" sz="2000" i="0" dirty="0" smtClean="0"/>
          </a:p>
        </p:txBody>
      </p:sp>
      <p:sp>
        <p:nvSpPr>
          <p:cNvPr id="8" name="矩形 7"/>
          <p:cNvSpPr/>
          <p:nvPr/>
        </p:nvSpPr>
        <p:spPr>
          <a:xfrm>
            <a:off x="251520" y="3356992"/>
            <a:ext cx="8640960" cy="1015663"/>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altLang="zh-CN" sz="2000" i="0" dirty="0">
                <a:solidFill>
                  <a:srgbClr val="FF0000"/>
                </a:solidFill>
              </a:rPr>
              <a:t>Cryptography</a:t>
            </a:r>
            <a:r>
              <a:rPr lang="en-US" altLang="zh-CN" sz="2000" i="0" dirty="0"/>
              <a:t> is the foundation of supporting authentication, integrality and confidentiality. </a:t>
            </a:r>
          </a:p>
          <a:p>
            <a:pPr algn="just"/>
            <a:r>
              <a:rPr lang="zh-CN" altLang="en-US" sz="2000" i="0" dirty="0" smtClean="0"/>
              <a:t>密码学</a:t>
            </a:r>
            <a:r>
              <a:rPr lang="zh-CN" altLang="en-US" sz="2000" i="0" dirty="0"/>
              <a:t>是支持认证、完整性和机密性机制的基础。</a:t>
            </a:r>
            <a:endParaRPr lang="en-US" altLang="zh-CN" sz="2000" i="0" dirty="0" smtClean="0"/>
          </a:p>
        </p:txBody>
      </p:sp>
      <p:sp>
        <p:nvSpPr>
          <p:cNvPr id="11" name="矩形 10"/>
          <p:cNvSpPr/>
          <p:nvPr/>
        </p:nvSpPr>
        <p:spPr>
          <a:xfrm>
            <a:off x="251520" y="4545980"/>
            <a:ext cx="8640960" cy="400110"/>
          </a:xfrm>
          <a:prstGeom prst="rect">
            <a:avLst/>
          </a:prstGeom>
          <a:ln>
            <a:solidFill>
              <a:srgbClr val="99FFCC"/>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000" i="0" dirty="0" smtClean="0"/>
              <a:t>appeal to </a:t>
            </a:r>
            <a:r>
              <a:rPr lang="zh-CN" altLang="en-US" sz="2000" i="0" dirty="0" smtClean="0"/>
              <a:t>向</a:t>
            </a:r>
            <a:r>
              <a:rPr lang="en-US" altLang="zh-CN" sz="2000" i="0" dirty="0"/>
              <a:t>…</a:t>
            </a:r>
            <a:r>
              <a:rPr lang="zh-CN" altLang="en-US" sz="2000" i="0" dirty="0" smtClean="0"/>
              <a:t>呼吁</a:t>
            </a:r>
            <a:r>
              <a:rPr lang="en-US" altLang="zh-CN" sz="2000" i="0" dirty="0" smtClean="0"/>
              <a:t>; </a:t>
            </a:r>
            <a:r>
              <a:rPr lang="zh-CN" altLang="en-US" sz="2000" i="0" dirty="0" smtClean="0"/>
              <a:t>向</a:t>
            </a:r>
            <a:r>
              <a:rPr lang="en-US" altLang="zh-CN" sz="2000" i="0" dirty="0"/>
              <a:t>…</a:t>
            </a:r>
            <a:r>
              <a:rPr lang="zh-CN" altLang="en-US" sz="2000" i="0" dirty="0"/>
              <a:t>请求</a:t>
            </a:r>
            <a:r>
              <a:rPr lang="en-US" altLang="zh-CN" sz="2000" i="0" dirty="0" smtClean="0"/>
              <a:t>; </a:t>
            </a:r>
            <a:r>
              <a:rPr lang="zh-CN" altLang="en-US" sz="2000" i="0" dirty="0" smtClean="0"/>
              <a:t>向</a:t>
            </a:r>
            <a:r>
              <a:rPr lang="en-US" altLang="zh-CN" sz="2000" i="0" dirty="0"/>
              <a:t>…</a:t>
            </a:r>
            <a:r>
              <a:rPr lang="zh-CN" altLang="en-US" sz="2000" i="0" dirty="0"/>
              <a:t>投诉</a:t>
            </a:r>
            <a:r>
              <a:rPr lang="en-US" altLang="zh-CN" sz="2000" i="0" dirty="0" smtClean="0"/>
              <a:t>; </a:t>
            </a:r>
            <a:r>
              <a:rPr lang="zh-CN" altLang="en-US" sz="2000" i="0" dirty="0" smtClean="0"/>
              <a:t>对</a:t>
            </a:r>
            <a:r>
              <a:rPr lang="en-US" altLang="zh-CN" sz="2000" i="0" dirty="0" smtClean="0"/>
              <a:t>…</a:t>
            </a:r>
            <a:r>
              <a:rPr lang="zh-CN" altLang="en-US" sz="2000" i="0" dirty="0" smtClean="0"/>
              <a:t>有吸引力</a:t>
            </a:r>
            <a:endParaRPr lang="en-US" altLang="zh-CN" sz="2000" i="0" dirty="0" smtClean="0"/>
          </a:p>
        </p:txBody>
      </p:sp>
      <p:sp>
        <p:nvSpPr>
          <p:cNvPr id="12" name="矩形 11"/>
          <p:cNvSpPr/>
          <p:nvPr/>
        </p:nvSpPr>
        <p:spPr>
          <a:xfrm>
            <a:off x="251520" y="5038144"/>
            <a:ext cx="8640960" cy="1631216"/>
          </a:xfrm>
          <a:prstGeom prst="rect">
            <a:avLst/>
          </a:prstGeom>
          <a:ln>
            <a:solidFill>
              <a:srgbClr val="FF00FF"/>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altLang="zh-CN" sz="2000" i="0" dirty="0" smtClean="0"/>
              <a:t>1. China </a:t>
            </a:r>
            <a:r>
              <a:rPr lang="en-US" altLang="zh-CN" sz="2000" i="0" dirty="0"/>
              <a:t>will </a:t>
            </a:r>
            <a:r>
              <a:rPr lang="en-US" altLang="zh-CN" sz="2000" i="0" dirty="0">
                <a:solidFill>
                  <a:srgbClr val="FF0000"/>
                </a:solidFill>
              </a:rPr>
              <a:t>appeal to</a:t>
            </a:r>
            <a:r>
              <a:rPr lang="en-US" altLang="zh-CN" sz="2000" i="0" dirty="0"/>
              <a:t> the World Trade Organization and take measures to protect the rights and interests of Chinese </a:t>
            </a:r>
            <a:r>
              <a:rPr lang="en-US" altLang="zh-CN" sz="2000" i="0" dirty="0" smtClean="0"/>
              <a:t>companies.</a:t>
            </a:r>
            <a:endParaRPr lang="en-US" altLang="zh-CN" sz="2000" i="0" dirty="0"/>
          </a:p>
          <a:p>
            <a:pPr algn="just"/>
            <a:r>
              <a:rPr lang="zh-CN" altLang="en-US" sz="2000" i="0" dirty="0" smtClean="0"/>
              <a:t>中</a:t>
            </a:r>
            <a:r>
              <a:rPr lang="zh-CN" altLang="en-US" sz="2000" i="0" dirty="0"/>
              <a:t>国会向世贸组织投诉并采取措施来维护中国企业的权利和利益</a:t>
            </a:r>
            <a:r>
              <a:rPr lang="zh-CN" altLang="en-US" sz="2000" i="0" dirty="0" smtClean="0"/>
              <a:t>。</a:t>
            </a:r>
            <a:endParaRPr lang="en-US" altLang="zh-CN" sz="2000" i="0" dirty="0" smtClean="0"/>
          </a:p>
          <a:p>
            <a:pPr algn="just"/>
            <a:r>
              <a:rPr lang="en-US" altLang="zh-CN" sz="2000" i="0" dirty="0" smtClean="0"/>
              <a:t>2. Social </a:t>
            </a:r>
            <a:r>
              <a:rPr lang="en-US" altLang="zh-CN" sz="2000" i="0" dirty="0"/>
              <a:t>activities </a:t>
            </a:r>
            <a:r>
              <a:rPr lang="en-US" altLang="zh-CN" sz="2000" i="0" dirty="0">
                <a:solidFill>
                  <a:srgbClr val="FF0000"/>
                </a:solidFill>
              </a:rPr>
              <a:t>appeal to </a:t>
            </a:r>
            <a:r>
              <a:rPr lang="en-US" altLang="zh-CN" sz="2000" i="0" dirty="0"/>
              <a:t>him. </a:t>
            </a:r>
            <a:r>
              <a:rPr lang="en-US" altLang="zh-CN" sz="2000" i="0" dirty="0" smtClean="0"/>
              <a:t> </a:t>
            </a:r>
            <a:endParaRPr lang="en-US" altLang="zh-CN" sz="2000" i="0" dirty="0"/>
          </a:p>
          <a:p>
            <a:pPr algn="just"/>
            <a:r>
              <a:rPr lang="zh-CN" altLang="en-US" sz="2000" i="0" dirty="0"/>
              <a:t>社会活动对他也很有吸引力。</a:t>
            </a:r>
            <a:endParaRPr lang="en-US" altLang="zh-CN" sz="2000" i="0" dirty="0" smtClean="0"/>
          </a:p>
        </p:txBody>
      </p:sp>
    </p:spTree>
    <p:extLst>
      <p:ext uri="{BB962C8B-B14F-4D97-AF65-F5344CB8AC3E}">
        <p14:creationId xmlns:p14="http://schemas.microsoft.com/office/powerpoint/2010/main" val="263125847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2</a:t>
            </a:r>
            <a:r>
              <a:rPr lang="en-US" altLang="zh-CN" baseline="30000" dirty="0" smtClean="0">
                <a:solidFill>
                  <a:srgbClr val="FF0000"/>
                </a:solidFill>
              </a:rPr>
              <a:t>nd</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747861"/>
            <a:ext cx="8640960" cy="34163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defRPr/>
            </a:pPr>
            <a:r>
              <a:rPr lang="en-US" altLang="zh-CN" sz="2400" i="0" dirty="0">
                <a:solidFill>
                  <a:srgbClr val="000000"/>
                </a:solidFill>
              </a:rPr>
              <a:t>The currency needs lots of computers to process and record transactions. The solution to this is “mining," in which </a:t>
            </a:r>
            <a:r>
              <a:rPr lang="en-US" altLang="zh-CN" sz="2400" i="0" dirty="0" err="1">
                <a:solidFill>
                  <a:srgbClr val="000000"/>
                </a:solidFill>
              </a:rPr>
              <a:t>Bicoin</a:t>
            </a:r>
            <a:r>
              <a:rPr lang="en-US" altLang="zh-CN" sz="2400" i="0" dirty="0">
                <a:solidFill>
                  <a:srgbClr val="000000"/>
                </a:solidFill>
              </a:rPr>
              <a:t> users run software on their computers to do all the necessary work. Every time someone successfully “finishes" a work package (which becomes more difficult every time anyone finishes one), they receive </a:t>
            </a:r>
            <a:r>
              <a:rPr lang="en-US" altLang="zh-CN" sz="2400" i="0" dirty="0" err="1">
                <a:solidFill>
                  <a:srgbClr val="000000"/>
                </a:solidFill>
              </a:rPr>
              <a:t>Bicoins</a:t>
            </a:r>
            <a:r>
              <a:rPr lang="en-US" altLang="zh-CN" sz="2400" i="0" dirty="0">
                <a:solidFill>
                  <a:srgbClr val="000000"/>
                </a:solidFill>
              </a:rPr>
              <a:t> in return. This provides an </a:t>
            </a:r>
            <a:r>
              <a:rPr lang="en-US" altLang="zh-CN" sz="2400" b="1" i="0" dirty="0">
                <a:solidFill>
                  <a:srgbClr val="0000FF"/>
                </a:solidFill>
              </a:rPr>
              <a:t>incentive</a:t>
            </a:r>
            <a:r>
              <a:rPr lang="en-US" altLang="zh-CN" sz="2400" i="0" dirty="0">
                <a:solidFill>
                  <a:srgbClr val="000000"/>
                </a:solidFill>
              </a:rPr>
              <a:t> to keep the currency running, but also attracts a lot of </a:t>
            </a:r>
            <a:r>
              <a:rPr lang="en-US" altLang="zh-CN" sz="2400" b="1" i="0" dirty="0">
                <a:solidFill>
                  <a:srgbClr val="0000FF"/>
                </a:solidFill>
              </a:rPr>
              <a:t>prospectors</a:t>
            </a:r>
            <a:r>
              <a:rPr lang="en-US" altLang="zh-CN" sz="2400" i="0" dirty="0">
                <a:solidFill>
                  <a:srgbClr val="000000"/>
                </a:solidFill>
              </a:rPr>
              <a:t> and </a:t>
            </a:r>
            <a:r>
              <a:rPr lang="en-US" altLang="zh-CN" sz="2400" b="1" i="0" dirty="0">
                <a:solidFill>
                  <a:srgbClr val="0000FF"/>
                </a:solidFill>
              </a:rPr>
              <a:t>speculators</a:t>
            </a:r>
            <a:r>
              <a:rPr lang="en-US" altLang="zh-CN" sz="2400" i="0" dirty="0">
                <a:solidFill>
                  <a:srgbClr val="000000"/>
                </a:solidFill>
              </a:rPr>
              <a:t> looking for easy money, and </a:t>
            </a:r>
            <a:r>
              <a:rPr lang="en-US" altLang="zh-CN" sz="2400" b="1" i="0" dirty="0">
                <a:solidFill>
                  <a:srgbClr val="0000FF"/>
                </a:solidFill>
              </a:rPr>
              <a:t>scammers</a:t>
            </a:r>
            <a:r>
              <a:rPr lang="en-US" altLang="zh-CN" sz="2400" i="0" dirty="0">
                <a:solidFill>
                  <a:srgbClr val="000000"/>
                </a:solidFill>
              </a:rPr>
              <a:t> who consider them </a:t>
            </a:r>
            <a:r>
              <a:rPr lang="en-US" altLang="zh-CN" sz="2400" b="1" i="0" dirty="0">
                <a:solidFill>
                  <a:srgbClr val="0000FF"/>
                </a:solidFill>
              </a:rPr>
              <a:t>suitably exploitable suckers</a:t>
            </a:r>
            <a:r>
              <a:rPr lang="en-US" altLang="zh-CN" sz="2400" i="0" dirty="0">
                <a:solidFill>
                  <a:srgbClr val="000000"/>
                </a:solidFill>
              </a:rPr>
              <a:t>.</a:t>
            </a:r>
          </a:p>
        </p:txBody>
      </p:sp>
      <p:sp>
        <p:nvSpPr>
          <p:cNvPr id="8" name="矩形 7"/>
          <p:cNvSpPr/>
          <p:nvPr/>
        </p:nvSpPr>
        <p:spPr>
          <a:xfrm>
            <a:off x="251520" y="4293096"/>
            <a:ext cx="8640960"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i="0" dirty="0" smtClean="0"/>
              <a:t>prospector </a:t>
            </a:r>
            <a:r>
              <a:rPr lang="zh-CN" altLang="en-US" sz="2400" i="0" dirty="0" smtClean="0"/>
              <a:t>勘探</a:t>
            </a:r>
            <a:r>
              <a:rPr lang="zh-CN" altLang="en-US" sz="2400" i="0" dirty="0"/>
              <a:t>者</a:t>
            </a:r>
            <a:r>
              <a:rPr lang="en-US" altLang="zh-CN" sz="2400" i="0" dirty="0" smtClean="0"/>
              <a:t>;  </a:t>
            </a:r>
            <a:r>
              <a:rPr lang="zh-CN" altLang="en-US" sz="2400" i="0" dirty="0" smtClean="0"/>
              <a:t>探矿者</a:t>
            </a:r>
            <a:endParaRPr lang="en-US" altLang="zh-CN" sz="2400" i="0" dirty="0" smtClean="0"/>
          </a:p>
          <a:p>
            <a:r>
              <a:rPr lang="en-US" altLang="zh-CN" sz="2400" i="0" dirty="0" smtClean="0"/>
              <a:t>speculator </a:t>
            </a:r>
            <a:r>
              <a:rPr lang="zh-CN" altLang="en-US" sz="2400" i="0" dirty="0" smtClean="0"/>
              <a:t>投机商</a:t>
            </a:r>
            <a:r>
              <a:rPr lang="en-US" altLang="zh-CN" sz="2400" i="0" dirty="0" smtClean="0"/>
              <a:t>;  </a:t>
            </a:r>
            <a:r>
              <a:rPr lang="zh-CN" altLang="en-US" sz="2400" i="0" dirty="0" smtClean="0"/>
              <a:t>投机倒把者</a:t>
            </a:r>
            <a:endParaRPr lang="en-US" altLang="zh-CN" sz="2400" i="0" dirty="0" smtClean="0"/>
          </a:p>
          <a:p>
            <a:r>
              <a:rPr lang="en-US" altLang="zh-CN" sz="2400" i="0" dirty="0" smtClean="0"/>
              <a:t>scammer </a:t>
            </a:r>
            <a:r>
              <a:rPr lang="zh-CN" altLang="en-US" sz="2400" i="0" dirty="0" smtClean="0"/>
              <a:t>骗子</a:t>
            </a:r>
            <a:r>
              <a:rPr lang="en-US" altLang="zh-CN" sz="2400" i="0" dirty="0" smtClean="0"/>
              <a:t>; </a:t>
            </a:r>
            <a:r>
              <a:rPr lang="zh-CN" altLang="en-US" sz="2400" i="0" dirty="0" smtClean="0"/>
              <a:t>诈骗者</a:t>
            </a:r>
            <a:endParaRPr lang="en-US" altLang="zh-CN" sz="2400" i="0" dirty="0" smtClean="0"/>
          </a:p>
          <a:p>
            <a:r>
              <a:rPr lang="en-US" altLang="zh-CN" sz="2400" i="0" dirty="0" smtClean="0"/>
              <a:t>exploitable</a:t>
            </a:r>
            <a:r>
              <a:rPr lang="zh-CN" altLang="en-US" sz="2400" i="0" dirty="0" smtClean="0"/>
              <a:t> </a:t>
            </a:r>
            <a:r>
              <a:rPr lang="en-US" altLang="zh-CN" sz="2400" i="0" dirty="0" smtClean="0"/>
              <a:t>[</a:t>
            </a:r>
            <a:r>
              <a:rPr lang="en-US" altLang="zh-CN" sz="2400" i="0" dirty="0" err="1"/>
              <a:t>ɪksˈ</a:t>
            </a:r>
            <a:r>
              <a:rPr lang="en-US" altLang="zh-CN" sz="2400" i="0" dirty="0" err="1" smtClean="0"/>
              <a:t>plɔɪtəbl</a:t>
            </a:r>
            <a:r>
              <a:rPr lang="en-US" altLang="zh-CN" sz="2400" i="0" dirty="0" smtClean="0"/>
              <a:t> </a:t>
            </a:r>
            <a:r>
              <a:rPr lang="zh-CN" altLang="en-US" sz="2400" i="0" dirty="0" smtClean="0"/>
              <a:t>可</a:t>
            </a:r>
            <a:r>
              <a:rPr lang="zh-CN" altLang="en-US" sz="2400" i="0" dirty="0"/>
              <a:t>利用的</a:t>
            </a:r>
            <a:r>
              <a:rPr lang="en-US" altLang="zh-CN" sz="2400" i="0" dirty="0" smtClean="0"/>
              <a:t>; </a:t>
            </a:r>
            <a:r>
              <a:rPr lang="zh-CN" altLang="en-US" sz="2400" i="0" dirty="0" smtClean="0"/>
              <a:t>可</a:t>
            </a:r>
            <a:r>
              <a:rPr lang="zh-CN" altLang="en-US" sz="2400" i="0" dirty="0"/>
              <a:t>开发的</a:t>
            </a:r>
            <a:r>
              <a:rPr lang="en-US" altLang="zh-CN" sz="2400" i="0" dirty="0" smtClean="0"/>
              <a:t>; </a:t>
            </a:r>
            <a:r>
              <a:rPr lang="zh-CN" altLang="en-US" sz="2400" i="0" dirty="0" smtClean="0"/>
              <a:t>有利可图的</a:t>
            </a:r>
            <a:endParaRPr lang="en-US" altLang="zh-CN" sz="2400" i="0" dirty="0" smtClean="0"/>
          </a:p>
          <a:p>
            <a:r>
              <a:rPr lang="en-US" altLang="zh-CN" sz="2400" i="0" dirty="0" smtClean="0"/>
              <a:t>sucker </a:t>
            </a:r>
            <a:r>
              <a:rPr lang="zh-CN" altLang="en-US" sz="2400" i="0" dirty="0" smtClean="0"/>
              <a:t>容易</a:t>
            </a:r>
            <a:r>
              <a:rPr lang="zh-CN" altLang="en-US" sz="2400" i="0" dirty="0"/>
              <a:t>上当受骗的人</a:t>
            </a:r>
            <a:r>
              <a:rPr lang="en-US" altLang="zh-CN" sz="2400" i="0" dirty="0" smtClean="0"/>
              <a:t>;  </a:t>
            </a:r>
            <a:r>
              <a:rPr lang="zh-CN" altLang="en-US" sz="2400" i="0" dirty="0" smtClean="0"/>
              <a:t>没有</a:t>
            </a:r>
            <a:r>
              <a:rPr lang="zh-CN" altLang="en-US" sz="2400" i="0" dirty="0"/>
              <a:t>主见的人</a:t>
            </a:r>
            <a:r>
              <a:rPr lang="en-US" altLang="zh-CN" sz="2400" i="0" dirty="0" smtClean="0"/>
              <a:t>;  </a:t>
            </a:r>
            <a:r>
              <a:rPr lang="zh-CN" altLang="en-US" sz="2400" i="0" dirty="0" smtClean="0"/>
              <a:t>对</a:t>
            </a:r>
            <a:r>
              <a:rPr lang="en-US" altLang="zh-CN" sz="2400" i="0" dirty="0" smtClean="0"/>
              <a:t>…</a:t>
            </a:r>
            <a:r>
              <a:rPr lang="zh-CN" altLang="en-US" sz="2400" i="0" dirty="0" smtClean="0"/>
              <a:t>入迷的人</a:t>
            </a:r>
            <a:r>
              <a:rPr lang="en-US" altLang="zh-CN" sz="2400" i="0" dirty="0" smtClean="0"/>
              <a:t>, </a:t>
            </a:r>
            <a:r>
              <a:rPr lang="zh-CN" altLang="en-US" sz="2400" i="0" dirty="0" smtClean="0"/>
              <a:t>难以抗拒</a:t>
            </a:r>
            <a:r>
              <a:rPr lang="en-US" altLang="zh-CN" sz="2400" i="0" dirty="0" smtClean="0"/>
              <a:t>…</a:t>
            </a:r>
            <a:r>
              <a:rPr lang="zh-CN" altLang="en-US" sz="2400" i="0" dirty="0" smtClean="0"/>
              <a:t>的人</a:t>
            </a:r>
            <a:endParaRPr lang="en-US" altLang="zh-CN" sz="2400" i="0" dirty="0" smtClean="0"/>
          </a:p>
        </p:txBody>
      </p:sp>
    </p:spTree>
    <p:extLst>
      <p:ext uri="{BB962C8B-B14F-4D97-AF65-F5344CB8AC3E}">
        <p14:creationId xmlns:p14="http://schemas.microsoft.com/office/powerpoint/2010/main" val="39120605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3</a:t>
            </a:r>
            <a:r>
              <a:rPr lang="en-US" altLang="zh-CN" baseline="30000" dirty="0" smtClean="0">
                <a:solidFill>
                  <a:srgbClr val="FF0000"/>
                </a:solidFill>
              </a:rPr>
              <a:t>rd</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747861"/>
            <a:ext cx="8640960"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defRPr/>
            </a:pPr>
            <a:r>
              <a:rPr lang="en-US" altLang="zh-CN" sz="2400" i="0" dirty="0">
                <a:solidFill>
                  <a:srgbClr val="000000"/>
                </a:solidFill>
              </a:rPr>
              <a:t>The interesting bit about Bitcoin is that it is entirely </a:t>
            </a:r>
            <a:r>
              <a:rPr lang="en-US" altLang="zh-CN" sz="2400" b="1" i="0" dirty="0">
                <a:solidFill>
                  <a:srgbClr val="0000FF"/>
                </a:solidFill>
              </a:rPr>
              <a:t>decentralized</a:t>
            </a:r>
            <a:r>
              <a:rPr lang="en-US" altLang="zh-CN" sz="2400" i="0" dirty="0">
                <a:solidFill>
                  <a:srgbClr val="000000"/>
                </a:solidFill>
              </a:rPr>
              <a:t>; there is no central bank backing. Previous virtual currencies, such as E-Gold, </a:t>
            </a:r>
            <a:r>
              <a:rPr lang="en-US" altLang="zh-CN" sz="2400" i="0" dirty="0" err="1">
                <a:solidFill>
                  <a:srgbClr val="000000"/>
                </a:solidFill>
              </a:rPr>
              <a:t>Flooz</a:t>
            </a:r>
            <a:r>
              <a:rPr lang="en-US" altLang="zh-CN" sz="2400" i="0" dirty="0">
                <a:solidFill>
                  <a:srgbClr val="000000"/>
                </a:solidFill>
              </a:rPr>
              <a:t>, </a:t>
            </a:r>
            <a:r>
              <a:rPr lang="en-US" altLang="zh-CN" sz="2400" i="0" dirty="0" err="1">
                <a:solidFill>
                  <a:srgbClr val="000000"/>
                </a:solidFill>
              </a:rPr>
              <a:t>Beenz</a:t>
            </a:r>
            <a:r>
              <a:rPr lang="en-US" altLang="zh-CN" sz="2400" i="0" dirty="0">
                <a:solidFill>
                  <a:srgbClr val="000000"/>
                </a:solidFill>
              </a:rPr>
              <a:t>, Lindens or </a:t>
            </a:r>
            <a:r>
              <a:rPr lang="en-US" altLang="zh-CN" sz="2400" i="0" dirty="0" err="1">
                <a:solidFill>
                  <a:srgbClr val="000000"/>
                </a:solidFill>
              </a:rPr>
              <a:t>WoW</a:t>
            </a:r>
            <a:r>
              <a:rPr lang="en-US" altLang="zh-CN" sz="2400" i="0" dirty="0">
                <a:solidFill>
                  <a:srgbClr val="000000"/>
                </a:solidFill>
              </a:rPr>
              <a:t> gold, have always had an organization behind them. This lack of central bank backing means that were governments to try to do something about it, they would not have a central point of attack.</a:t>
            </a:r>
          </a:p>
        </p:txBody>
      </p:sp>
    </p:spTree>
    <p:extLst>
      <p:ext uri="{BB962C8B-B14F-4D97-AF65-F5344CB8AC3E}">
        <p14:creationId xmlns:p14="http://schemas.microsoft.com/office/powerpoint/2010/main" val="262207850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4</a:t>
            </a:r>
            <a:r>
              <a:rPr lang="en-US" altLang="zh-CN" baseline="30000" dirty="0" smtClean="0">
                <a:solidFill>
                  <a:srgbClr val="FF0000"/>
                </a:solidFill>
              </a:rPr>
              <a:t>th</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747861"/>
            <a:ext cx="8640960" cy="310854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defRPr/>
            </a:pPr>
            <a:r>
              <a:rPr lang="en-US" altLang="zh-CN" sz="2800" dirty="0">
                <a:solidFill>
                  <a:srgbClr val="000000"/>
                </a:solidFill>
              </a:rPr>
              <a:t>Bitcoins are entirely imaginary currency (i.e., they have no use-value), but </a:t>
            </a:r>
            <a:r>
              <a:rPr lang="en-US" altLang="zh-CN" sz="2800" b="1" dirty="0">
                <a:solidFill>
                  <a:srgbClr val="0000FF"/>
                </a:solidFill>
              </a:rPr>
              <a:t>not particularly more so than </a:t>
            </a:r>
            <a:r>
              <a:rPr lang="en-US" altLang="zh-CN" sz="2800" dirty="0">
                <a:solidFill>
                  <a:srgbClr val="000000"/>
                </a:solidFill>
              </a:rPr>
              <a:t>US dollars, and could be a general currency if 300 million people similarly behaved as though it was one, i.e., would do work in exchange for it</a:t>
            </a:r>
            <a:r>
              <a:rPr lang="en-US" altLang="zh-CN" sz="2800" i="0" dirty="0">
                <a:solidFill>
                  <a:srgbClr val="000000"/>
                </a:solidFill>
              </a:rPr>
              <a:t>. </a:t>
            </a:r>
            <a:r>
              <a:rPr lang="en-US" altLang="zh-CN" sz="2800" i="0" dirty="0" smtClean="0">
                <a:solidFill>
                  <a:srgbClr val="000000"/>
                </a:solidFill>
              </a:rPr>
              <a:t>Its </a:t>
            </a:r>
            <a:r>
              <a:rPr lang="en-US" altLang="zh-CN" sz="2800" i="0" dirty="0">
                <a:solidFill>
                  <a:srgbClr val="000000"/>
                </a:solidFill>
              </a:rPr>
              <a:t>biggest problem as an exchange medium is that it is not widely accepted, and that trading is thus very thin indeed.</a:t>
            </a:r>
          </a:p>
        </p:txBody>
      </p:sp>
      <p:sp>
        <p:nvSpPr>
          <p:cNvPr id="6" name="矩形 5"/>
          <p:cNvSpPr/>
          <p:nvPr/>
        </p:nvSpPr>
        <p:spPr>
          <a:xfrm>
            <a:off x="251520" y="4149080"/>
            <a:ext cx="8640960"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2400" i="0" dirty="0"/>
              <a:t>比特币是完全的虚拟</a:t>
            </a:r>
            <a:r>
              <a:rPr lang="zh-CN" altLang="en-US" sz="2400" i="0" dirty="0" smtClean="0"/>
              <a:t>货币（即</a:t>
            </a:r>
            <a:r>
              <a:rPr lang="zh-CN" altLang="en-US" sz="2400" i="0" dirty="0"/>
              <a:t>不具备</a:t>
            </a:r>
            <a:r>
              <a:rPr lang="zh-CN" altLang="en-US" sz="2400" i="0" dirty="0" smtClean="0"/>
              <a:t>使用价值）</a:t>
            </a:r>
            <a:r>
              <a:rPr lang="en-US" altLang="zh-CN" sz="2400" i="0" dirty="0" smtClean="0"/>
              <a:t> </a:t>
            </a:r>
            <a:r>
              <a:rPr lang="zh-CN" altLang="en-US" sz="2400" i="0" dirty="0" smtClean="0"/>
              <a:t>，但</a:t>
            </a:r>
            <a:r>
              <a:rPr lang="zh-CN" altLang="en-US" sz="2400" i="0" dirty="0"/>
              <a:t>如果当</a:t>
            </a:r>
            <a:r>
              <a:rPr lang="en-US" altLang="zh-CN" sz="2400" i="0" dirty="0"/>
              <a:t>3</a:t>
            </a:r>
            <a:r>
              <a:rPr lang="zh-CN" altLang="en-US" sz="2400" i="0" dirty="0"/>
              <a:t>亿用户同时认为它是真实货币</a:t>
            </a:r>
            <a:r>
              <a:rPr lang="zh-CN" altLang="en-US" sz="2400" i="0" dirty="0" smtClean="0"/>
              <a:t>时（即</a:t>
            </a:r>
            <a:r>
              <a:rPr lang="zh-CN" altLang="en-US" sz="2400" i="0" dirty="0"/>
              <a:t>可以用于</a:t>
            </a:r>
            <a:r>
              <a:rPr lang="zh-CN" altLang="en-US" sz="2400" i="0" dirty="0" smtClean="0"/>
              <a:t>交换），</a:t>
            </a:r>
            <a:r>
              <a:rPr lang="zh-CN" altLang="en-US" sz="2400" i="0" dirty="0"/>
              <a:t>它就变得和美元一样了，可以当作一般的货币使用。</a:t>
            </a:r>
            <a:endParaRPr lang="en-US" altLang="zh-CN" sz="2400" i="0" dirty="0" smtClean="0"/>
          </a:p>
        </p:txBody>
      </p:sp>
    </p:spTree>
    <p:extLst>
      <p:ext uri="{BB962C8B-B14F-4D97-AF65-F5344CB8AC3E}">
        <p14:creationId xmlns:p14="http://schemas.microsoft.com/office/powerpoint/2010/main" val="296358636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5</a:t>
            </a:r>
            <a:r>
              <a:rPr lang="en-US" altLang="zh-CN" baseline="30000" dirty="0" smtClean="0">
                <a:solidFill>
                  <a:srgbClr val="FF0000"/>
                </a:solidFill>
              </a:rPr>
              <a:t>th</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747861"/>
            <a:ext cx="8640960" cy="181588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defRPr/>
            </a:pPr>
            <a:r>
              <a:rPr lang="en-US" altLang="zh-CN" sz="2800" i="0" dirty="0">
                <a:solidFill>
                  <a:srgbClr val="000000"/>
                </a:solidFill>
              </a:rPr>
              <a:t>There is also the matter of built-in </a:t>
            </a:r>
            <a:r>
              <a:rPr lang="en-US" altLang="zh-CN" sz="2800" b="1" i="0" dirty="0" smtClean="0">
                <a:solidFill>
                  <a:srgbClr val="0000FF"/>
                </a:solidFill>
              </a:rPr>
              <a:t>deflation </a:t>
            </a:r>
            <a:r>
              <a:rPr lang="en-US" altLang="zh-CN" sz="1400" b="1" i="0" dirty="0" smtClean="0">
                <a:solidFill>
                  <a:srgbClr val="0000FF"/>
                </a:solidFill>
              </a:rPr>
              <a:t>[</a:t>
            </a:r>
            <a:r>
              <a:rPr lang="en-US" altLang="zh-CN" sz="1400" b="1" i="0" dirty="0">
                <a:solidFill>
                  <a:srgbClr val="0000FF"/>
                </a:solidFill>
              </a:rPr>
              <a:t>ˌdiːˈ</a:t>
            </a:r>
            <a:r>
              <a:rPr lang="en-US" altLang="zh-CN" sz="1400" b="1" i="0" dirty="0" err="1" smtClean="0">
                <a:solidFill>
                  <a:srgbClr val="0000FF"/>
                </a:solidFill>
              </a:rPr>
              <a:t>fleɪʃn</a:t>
            </a:r>
            <a:r>
              <a:rPr lang="en-US" altLang="zh-CN" sz="1400" b="1" i="0" dirty="0" smtClean="0">
                <a:solidFill>
                  <a:srgbClr val="0000FF"/>
                </a:solidFill>
              </a:rPr>
              <a:t>] </a:t>
            </a:r>
            <a:r>
              <a:rPr lang="zh-CN" altLang="en-US" sz="1400" b="1" i="0" dirty="0" smtClean="0">
                <a:solidFill>
                  <a:srgbClr val="0000FF"/>
                </a:solidFill>
              </a:rPr>
              <a:t>通货紧缩</a:t>
            </a:r>
            <a:r>
              <a:rPr lang="en-US" altLang="zh-CN" sz="2800" i="0" dirty="0" smtClean="0">
                <a:solidFill>
                  <a:srgbClr val="000000"/>
                </a:solidFill>
              </a:rPr>
              <a:t>. </a:t>
            </a:r>
            <a:r>
              <a:rPr lang="en-US" altLang="zh-CN" sz="2800" i="0" dirty="0">
                <a:solidFill>
                  <a:srgbClr val="000000"/>
                </a:solidFill>
              </a:rPr>
              <a:t>As more and more Bitcoins get mined, it requires more and more processing power to mine new ones. Also, if your wallet file is deleted, your Bitcoins are gone </a:t>
            </a:r>
            <a:r>
              <a:rPr lang="en-US" altLang="zh-CN" sz="2800" b="1" i="0" dirty="0">
                <a:solidFill>
                  <a:srgbClr val="FF0000"/>
                </a:solidFill>
              </a:rPr>
              <a:t>for good</a:t>
            </a:r>
            <a:r>
              <a:rPr lang="en-US" altLang="zh-CN" sz="2800" i="0" dirty="0">
                <a:solidFill>
                  <a:srgbClr val="000000"/>
                </a:solidFill>
              </a:rPr>
              <a:t>.</a:t>
            </a:r>
          </a:p>
        </p:txBody>
      </p:sp>
      <p:sp>
        <p:nvSpPr>
          <p:cNvPr id="6" name="矩形 5"/>
          <p:cNvSpPr/>
          <p:nvPr/>
        </p:nvSpPr>
        <p:spPr>
          <a:xfrm>
            <a:off x="259536" y="2843351"/>
            <a:ext cx="8632944"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800" i="0" dirty="0"/>
              <a:t>for </a:t>
            </a:r>
            <a:r>
              <a:rPr lang="en-US" altLang="zh-CN" sz="2800" i="0" dirty="0" smtClean="0"/>
              <a:t>good </a:t>
            </a:r>
            <a:r>
              <a:rPr lang="zh-CN" altLang="en-US" sz="2800" i="0" dirty="0" smtClean="0"/>
              <a:t>永远</a:t>
            </a:r>
            <a:r>
              <a:rPr lang="en-US" altLang="zh-CN" sz="2800" i="0" dirty="0" smtClean="0"/>
              <a:t>;  </a:t>
            </a:r>
            <a:r>
              <a:rPr lang="zh-CN" altLang="en-US" sz="2800" i="0" dirty="0" smtClean="0"/>
              <a:t>永久</a:t>
            </a:r>
            <a:endParaRPr lang="en-US" altLang="zh-CN" sz="2800" i="0" dirty="0" smtClean="0"/>
          </a:p>
        </p:txBody>
      </p:sp>
      <p:sp>
        <p:nvSpPr>
          <p:cNvPr id="7" name="矩形 6"/>
          <p:cNvSpPr/>
          <p:nvPr/>
        </p:nvSpPr>
        <p:spPr>
          <a:xfrm>
            <a:off x="270992" y="3630171"/>
            <a:ext cx="8632944" cy="1938992"/>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altLang="zh-CN" sz="2400" i="0" dirty="0" smtClean="0"/>
              <a:t>1. Louise </a:t>
            </a:r>
            <a:r>
              <a:rPr lang="en-US" altLang="zh-CN" sz="2400" i="0" dirty="0"/>
              <a:t>is determined to stop smoking </a:t>
            </a:r>
            <a:r>
              <a:rPr lang="en-US" altLang="zh-CN" sz="2400" i="0" dirty="0">
                <a:solidFill>
                  <a:srgbClr val="FF0000"/>
                </a:solidFill>
              </a:rPr>
              <a:t>for good and all</a:t>
            </a:r>
            <a:r>
              <a:rPr lang="en-US" altLang="zh-CN" sz="2400" i="0" dirty="0"/>
              <a:t>. </a:t>
            </a:r>
          </a:p>
          <a:p>
            <a:pPr algn="just"/>
            <a:r>
              <a:rPr lang="zh-CN" altLang="en-US" sz="2400" i="0" dirty="0"/>
              <a:t>路易斯决定永远不抽烟</a:t>
            </a:r>
            <a:r>
              <a:rPr lang="zh-CN" altLang="en-US" sz="2400" i="0" dirty="0" smtClean="0"/>
              <a:t>了。</a:t>
            </a:r>
            <a:endParaRPr lang="en-US" altLang="zh-CN" sz="2400" i="0" dirty="0" smtClean="0"/>
          </a:p>
          <a:p>
            <a:pPr algn="just"/>
            <a:endParaRPr lang="en-US" altLang="zh-CN" sz="2400" i="0" dirty="0" smtClean="0"/>
          </a:p>
          <a:p>
            <a:pPr algn="just"/>
            <a:r>
              <a:rPr lang="en-US" altLang="zh-CN" sz="2400" i="0" dirty="0" smtClean="0"/>
              <a:t>2. Once </a:t>
            </a:r>
            <a:r>
              <a:rPr lang="en-US" altLang="zh-CN" sz="2400" i="0" dirty="0"/>
              <a:t>an opportunity slips away, it has gone </a:t>
            </a:r>
            <a:r>
              <a:rPr lang="en-US" altLang="zh-CN" sz="2400" i="0" dirty="0">
                <a:solidFill>
                  <a:srgbClr val="FF0000"/>
                </a:solidFill>
              </a:rPr>
              <a:t>for good and ever</a:t>
            </a:r>
            <a:r>
              <a:rPr lang="en-US" altLang="zh-CN" sz="2400" i="0" dirty="0"/>
              <a:t>.</a:t>
            </a:r>
          </a:p>
          <a:p>
            <a:pPr algn="just"/>
            <a:r>
              <a:rPr lang="zh-CN" altLang="en-US" sz="2400" i="0" dirty="0"/>
              <a:t>机会一旦错过，永远不会再来。</a:t>
            </a:r>
            <a:endParaRPr lang="en-US" altLang="zh-CN" sz="2400" i="0" dirty="0" smtClean="0"/>
          </a:p>
        </p:txBody>
      </p:sp>
    </p:spTree>
    <p:extLst>
      <p:ext uri="{BB962C8B-B14F-4D97-AF65-F5344CB8AC3E}">
        <p14:creationId xmlns:p14="http://schemas.microsoft.com/office/powerpoint/2010/main" val="224716067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6</a:t>
            </a:r>
            <a:r>
              <a:rPr lang="en-US" altLang="zh-CN" baseline="30000" dirty="0" smtClean="0">
                <a:solidFill>
                  <a:srgbClr val="FF0000"/>
                </a:solidFill>
              </a:rPr>
              <a:t>th</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747861"/>
            <a:ext cx="8640960"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defRPr/>
            </a:pPr>
            <a:r>
              <a:rPr lang="en-US" altLang="zh-CN" sz="2400" i="0" dirty="0">
                <a:solidFill>
                  <a:srgbClr val="000000"/>
                </a:solidFill>
              </a:rPr>
              <a:t>The processing of Bitcoin transactions is secured by servers called Bitcoin miners. These servers communicate over an Internet-based network and confirm transactions by adding them to a </a:t>
            </a:r>
            <a:r>
              <a:rPr lang="en-US" altLang="zh-CN" sz="2400" b="1" i="0" dirty="0" smtClean="0">
                <a:solidFill>
                  <a:srgbClr val="0000FF"/>
                </a:solidFill>
              </a:rPr>
              <a:t>ledger </a:t>
            </a:r>
            <a:r>
              <a:rPr lang="en-US" altLang="zh-CN" i="0" dirty="0">
                <a:solidFill>
                  <a:srgbClr val="0000FF"/>
                </a:solidFill>
              </a:rPr>
              <a:t>[ˈ</a:t>
            </a:r>
            <a:r>
              <a:rPr lang="en-US" altLang="zh-CN" i="0" dirty="0" err="1">
                <a:solidFill>
                  <a:srgbClr val="0000FF"/>
                </a:solidFill>
              </a:rPr>
              <a:t>ledʒər</a:t>
            </a:r>
            <a:r>
              <a:rPr lang="en-US" altLang="zh-CN" i="0" dirty="0">
                <a:solidFill>
                  <a:srgbClr val="0000FF"/>
                </a:solidFill>
              </a:rPr>
              <a:t>] </a:t>
            </a:r>
            <a:r>
              <a:rPr lang="zh-CN" altLang="en-US" i="0" dirty="0" smtClean="0">
                <a:solidFill>
                  <a:srgbClr val="0000FF"/>
                </a:solidFill>
              </a:rPr>
              <a:t>账簿 </a:t>
            </a:r>
            <a:r>
              <a:rPr lang="en-US" altLang="zh-CN" sz="2400" i="0" dirty="0" smtClean="0">
                <a:solidFill>
                  <a:srgbClr val="000000"/>
                </a:solidFill>
              </a:rPr>
              <a:t>which </a:t>
            </a:r>
            <a:r>
              <a:rPr lang="en-US" altLang="zh-CN" sz="2400" i="0" dirty="0">
                <a:solidFill>
                  <a:srgbClr val="000000"/>
                </a:solidFill>
              </a:rPr>
              <a:t>is updated and archived periodically using </a:t>
            </a:r>
            <a:r>
              <a:rPr lang="en-US" altLang="zh-CN" sz="2400" b="1" i="0" dirty="0">
                <a:solidFill>
                  <a:srgbClr val="0000FF"/>
                </a:solidFill>
              </a:rPr>
              <a:t>peer-to-peer</a:t>
            </a:r>
            <a:r>
              <a:rPr lang="en-US" altLang="zh-CN" sz="2400" i="0" dirty="0">
                <a:solidFill>
                  <a:srgbClr val="000000"/>
                </a:solidFill>
              </a:rPr>
              <a:t> file sharing technology. In addition to archiving transactions, each new ledger update creates some newly minted Bitcoins. </a:t>
            </a:r>
            <a:r>
              <a:rPr lang="en-US" altLang="zh-CN" sz="2400" i="0" dirty="0" smtClean="0">
                <a:solidFill>
                  <a:srgbClr val="000000"/>
                </a:solidFill>
              </a:rPr>
              <a:t>… …</a:t>
            </a:r>
            <a:endParaRPr lang="en-US" altLang="zh-CN" sz="2400" i="0" dirty="0">
              <a:solidFill>
                <a:srgbClr val="000000"/>
              </a:solidFill>
            </a:endParaRPr>
          </a:p>
        </p:txBody>
      </p:sp>
      <p:sp>
        <p:nvSpPr>
          <p:cNvPr id="6" name="矩形 5"/>
          <p:cNvSpPr/>
          <p:nvPr/>
        </p:nvSpPr>
        <p:spPr>
          <a:xfrm>
            <a:off x="281288" y="3296383"/>
            <a:ext cx="6723506" cy="144655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200" i="0" dirty="0" smtClean="0"/>
              <a:t>peer-to-peer </a:t>
            </a:r>
            <a:r>
              <a:rPr lang="zh-CN" altLang="en-US" sz="2200" i="0" dirty="0" smtClean="0"/>
              <a:t>点对点 （对等的）：</a:t>
            </a:r>
            <a:r>
              <a:rPr lang="en-US" altLang="zh-CN" sz="2200" i="0" dirty="0" smtClean="0"/>
              <a:t>denoting </a:t>
            </a:r>
            <a:r>
              <a:rPr lang="en-US" altLang="zh-CN" sz="2200" i="0" dirty="0"/>
              <a:t>or relating to computer networks in which each computer can act as a server for the others, allowing shared access to files and peripherals without the need for a central server.</a:t>
            </a:r>
            <a:r>
              <a:rPr lang="zh-CN" altLang="en-US" sz="2200" i="0" dirty="0" smtClean="0"/>
              <a:t>      </a:t>
            </a:r>
            <a:endParaRPr lang="en-US" altLang="zh-CN" sz="2200" i="0" dirty="0" smtClean="0"/>
          </a:p>
        </p:txBody>
      </p:sp>
      <p:sp>
        <p:nvSpPr>
          <p:cNvPr id="7" name="矩形 6"/>
          <p:cNvSpPr/>
          <p:nvPr/>
        </p:nvSpPr>
        <p:spPr>
          <a:xfrm>
            <a:off x="281288" y="4985300"/>
            <a:ext cx="8632944" cy="1107996"/>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200" i="0" dirty="0"/>
              <a:t>end-to-end </a:t>
            </a:r>
            <a:r>
              <a:rPr lang="zh-CN" altLang="en-US" sz="2200" i="0" dirty="0"/>
              <a:t>端对</a:t>
            </a:r>
            <a:r>
              <a:rPr lang="zh-CN" altLang="en-US" sz="2200" i="0" dirty="0" smtClean="0"/>
              <a:t>端：</a:t>
            </a:r>
            <a:r>
              <a:rPr lang="en-US" altLang="zh-CN" sz="2200" i="0" dirty="0" smtClean="0"/>
              <a:t>describing </a:t>
            </a:r>
            <a:r>
              <a:rPr lang="en-US" altLang="zh-CN" sz="2200" i="0" dirty="0"/>
              <a:t>a process that takes a system or service from beginning to end and delivers a complete functional solution, usually without needing to obtain anything from a third party.</a:t>
            </a:r>
          </a:p>
        </p:txBody>
      </p:sp>
      <p:pic>
        <p:nvPicPr>
          <p:cNvPr id="2" name="图片 1"/>
          <p:cNvPicPr>
            <a:picLocks noChangeAspect="1"/>
          </p:cNvPicPr>
          <p:nvPr/>
        </p:nvPicPr>
        <p:blipFill>
          <a:blip r:embed="rId2"/>
          <a:stretch>
            <a:fillRect/>
          </a:stretch>
        </p:blipFill>
        <p:spPr>
          <a:xfrm>
            <a:off x="7136280" y="3305675"/>
            <a:ext cx="1777952" cy="1464196"/>
          </a:xfrm>
          <a:prstGeom prst="rect">
            <a:avLst/>
          </a:prstGeom>
          <a:ln>
            <a:solidFill>
              <a:schemeClr val="bg1">
                <a:lumMod val="95000"/>
              </a:schemeClr>
            </a:solidFill>
          </a:ln>
        </p:spPr>
      </p:pic>
    </p:spTree>
    <p:extLst>
      <p:ext uri="{BB962C8B-B14F-4D97-AF65-F5344CB8AC3E}">
        <p14:creationId xmlns:p14="http://schemas.microsoft.com/office/powerpoint/2010/main" val="65332516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6</a:t>
            </a:r>
            <a:r>
              <a:rPr lang="en-US" altLang="zh-CN" baseline="30000" dirty="0" smtClean="0">
                <a:solidFill>
                  <a:srgbClr val="FF0000"/>
                </a:solidFill>
              </a:rPr>
              <a:t>th</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747861"/>
            <a:ext cx="8640960" cy="19389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defRPr/>
            </a:pPr>
            <a:r>
              <a:rPr lang="en-US" altLang="zh-CN" sz="2400" i="0" dirty="0" smtClean="0">
                <a:solidFill>
                  <a:srgbClr val="000000"/>
                </a:solidFill>
              </a:rPr>
              <a:t>… … The </a:t>
            </a:r>
            <a:r>
              <a:rPr lang="en-US" altLang="zh-CN" sz="2400" i="0" dirty="0">
                <a:solidFill>
                  <a:srgbClr val="000000"/>
                </a:solidFill>
              </a:rPr>
              <a:t>number of new Bitcoins created in each update is </a:t>
            </a:r>
            <a:r>
              <a:rPr lang="en-US" altLang="zh-CN" sz="2400" b="1" i="0" dirty="0">
                <a:solidFill>
                  <a:srgbClr val="FF0000"/>
                </a:solidFill>
              </a:rPr>
              <a:t>halved</a:t>
            </a:r>
            <a:r>
              <a:rPr lang="en-US" altLang="zh-CN" sz="2400" i="0" dirty="0">
                <a:solidFill>
                  <a:srgbClr val="000000"/>
                </a:solidFill>
              </a:rPr>
              <a:t> every 4 years until the year 2140 when this number will </a:t>
            </a:r>
            <a:r>
              <a:rPr lang="en-US" altLang="zh-CN" sz="2400" b="1" i="0" dirty="0">
                <a:solidFill>
                  <a:srgbClr val="FF0000"/>
                </a:solidFill>
              </a:rPr>
              <a:t>round down </a:t>
            </a:r>
            <a:r>
              <a:rPr lang="en-US" altLang="zh-CN" sz="2400" i="0" dirty="0">
                <a:solidFill>
                  <a:srgbClr val="000000"/>
                </a:solidFill>
              </a:rPr>
              <a:t>to zero. At that time no more Bitcoins will be added into circulation and the total number of Bitcoins will have reached a maximum of 21 million Bitcoins. </a:t>
            </a:r>
            <a:r>
              <a:rPr lang="en-US" altLang="zh-CN" sz="2400" i="0" dirty="0" smtClean="0">
                <a:solidFill>
                  <a:srgbClr val="000000"/>
                </a:solidFill>
              </a:rPr>
              <a:t>… …</a:t>
            </a:r>
            <a:endParaRPr lang="en-US" altLang="zh-CN" sz="2400" i="0" dirty="0">
              <a:solidFill>
                <a:srgbClr val="000000"/>
              </a:solidFill>
            </a:endParaRPr>
          </a:p>
        </p:txBody>
      </p:sp>
      <p:sp>
        <p:nvSpPr>
          <p:cNvPr id="8" name="矩形 7"/>
          <p:cNvSpPr/>
          <p:nvPr/>
        </p:nvSpPr>
        <p:spPr>
          <a:xfrm>
            <a:off x="256192" y="3083476"/>
            <a:ext cx="3451711"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i="0" dirty="0" smtClean="0">
                <a:solidFill>
                  <a:srgbClr val="000000"/>
                </a:solidFill>
              </a:rPr>
              <a:t>halve</a:t>
            </a:r>
          </a:p>
          <a:p>
            <a:r>
              <a:rPr lang="en-US" altLang="zh-CN" sz="2400" i="0" dirty="0" smtClean="0">
                <a:solidFill>
                  <a:srgbClr val="000000"/>
                </a:solidFill>
              </a:rPr>
              <a:t>(</a:t>
            </a:r>
            <a:r>
              <a:rPr lang="zh-CN" altLang="en-US" sz="2400" i="0" dirty="0">
                <a:solidFill>
                  <a:srgbClr val="000000"/>
                </a:solidFill>
              </a:rPr>
              <a:t>使</a:t>
            </a:r>
            <a:r>
              <a:rPr lang="en-US" altLang="zh-CN" sz="2400" i="0" dirty="0" smtClean="0">
                <a:solidFill>
                  <a:srgbClr val="000000"/>
                </a:solidFill>
              </a:rPr>
              <a:t>) </a:t>
            </a:r>
            <a:r>
              <a:rPr lang="zh-CN" altLang="en-US" sz="2400" i="0" dirty="0" smtClean="0">
                <a:solidFill>
                  <a:srgbClr val="000000"/>
                </a:solidFill>
              </a:rPr>
              <a:t>减半</a:t>
            </a:r>
            <a:r>
              <a:rPr lang="en-US" altLang="zh-CN" sz="2400" i="0" dirty="0">
                <a:solidFill>
                  <a:srgbClr val="000000"/>
                </a:solidFill>
              </a:rPr>
              <a:t>;</a:t>
            </a:r>
            <a:r>
              <a:rPr lang="zh-CN" altLang="en-US" sz="2400" i="0" dirty="0">
                <a:solidFill>
                  <a:srgbClr val="000000"/>
                </a:solidFill>
              </a:rPr>
              <a:t>把</a:t>
            </a:r>
            <a:r>
              <a:rPr lang="en-US" altLang="zh-CN" sz="2400" i="0" dirty="0">
                <a:solidFill>
                  <a:srgbClr val="000000"/>
                </a:solidFill>
              </a:rPr>
              <a:t>…</a:t>
            </a:r>
            <a:r>
              <a:rPr lang="zh-CN" altLang="en-US" sz="2400" i="0" dirty="0">
                <a:solidFill>
                  <a:srgbClr val="000000"/>
                </a:solidFill>
              </a:rPr>
              <a:t>对半分</a:t>
            </a:r>
            <a:endParaRPr lang="en-US" altLang="zh-CN" sz="2400" i="0" dirty="0" smtClean="0">
              <a:solidFill>
                <a:srgbClr val="000000"/>
              </a:solidFill>
            </a:endParaRPr>
          </a:p>
        </p:txBody>
      </p:sp>
      <p:sp>
        <p:nvSpPr>
          <p:cNvPr id="9" name="矩形 8"/>
          <p:cNvSpPr/>
          <p:nvPr/>
        </p:nvSpPr>
        <p:spPr>
          <a:xfrm>
            <a:off x="3924944" y="3083476"/>
            <a:ext cx="4967536" cy="1569660"/>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altLang="zh-CN" sz="2400" i="0" dirty="0" smtClean="0">
                <a:solidFill>
                  <a:srgbClr val="000000"/>
                </a:solidFill>
              </a:rPr>
              <a:t>1. I'll </a:t>
            </a:r>
            <a:r>
              <a:rPr lang="en-US" altLang="zh-CN" sz="2400" i="0" dirty="0">
                <a:solidFill>
                  <a:srgbClr val="FF0000"/>
                </a:solidFill>
              </a:rPr>
              <a:t>halve</a:t>
            </a:r>
            <a:r>
              <a:rPr lang="en-US" altLang="zh-CN" sz="2400" i="0" dirty="0">
                <a:solidFill>
                  <a:srgbClr val="000000"/>
                </a:solidFill>
              </a:rPr>
              <a:t> expenses with you. </a:t>
            </a:r>
          </a:p>
          <a:p>
            <a:pPr algn="just"/>
            <a:r>
              <a:rPr lang="zh-CN" altLang="en-US" sz="2400" i="0" dirty="0">
                <a:solidFill>
                  <a:srgbClr val="000000"/>
                </a:solidFill>
              </a:rPr>
              <a:t>我要跟你平均分摊费用</a:t>
            </a:r>
            <a:r>
              <a:rPr lang="zh-CN" altLang="en-US" sz="2400" i="0" dirty="0" smtClean="0">
                <a:solidFill>
                  <a:srgbClr val="000000"/>
                </a:solidFill>
              </a:rPr>
              <a:t>。</a:t>
            </a:r>
            <a:endParaRPr lang="en-US" altLang="zh-CN" sz="2400" i="0" dirty="0" smtClean="0">
              <a:solidFill>
                <a:srgbClr val="000000"/>
              </a:solidFill>
            </a:endParaRPr>
          </a:p>
          <a:p>
            <a:pPr algn="just"/>
            <a:r>
              <a:rPr lang="en-US" altLang="zh-CN" sz="2400" i="0" dirty="0" smtClean="0">
                <a:solidFill>
                  <a:srgbClr val="FF0000"/>
                </a:solidFill>
              </a:rPr>
              <a:t>2. Halve</a:t>
            </a:r>
            <a:r>
              <a:rPr lang="en-US" altLang="zh-CN" sz="2400" i="0" dirty="0" smtClean="0">
                <a:solidFill>
                  <a:srgbClr val="000000"/>
                </a:solidFill>
              </a:rPr>
              <a:t> </a:t>
            </a:r>
            <a:r>
              <a:rPr lang="en-US" altLang="zh-CN" sz="2400" i="0" dirty="0">
                <a:solidFill>
                  <a:srgbClr val="000000"/>
                </a:solidFill>
              </a:rPr>
              <a:t>and deseed the peppers. </a:t>
            </a:r>
          </a:p>
          <a:p>
            <a:pPr algn="just"/>
            <a:r>
              <a:rPr lang="zh-CN" altLang="en-US" sz="2400" i="0" dirty="0">
                <a:solidFill>
                  <a:srgbClr val="000000"/>
                </a:solidFill>
              </a:rPr>
              <a:t>把辣椒切成两半并去籽。</a:t>
            </a:r>
            <a:endParaRPr lang="en-US" altLang="zh-CN" sz="2400" i="0" dirty="0" smtClean="0">
              <a:solidFill>
                <a:srgbClr val="000000"/>
              </a:solidFill>
            </a:endParaRPr>
          </a:p>
        </p:txBody>
      </p:sp>
      <p:sp>
        <p:nvSpPr>
          <p:cNvPr id="10" name="矩形 9"/>
          <p:cNvSpPr/>
          <p:nvPr/>
        </p:nvSpPr>
        <p:spPr>
          <a:xfrm>
            <a:off x="251520" y="4941168"/>
            <a:ext cx="2520280" cy="1200329"/>
          </a:xfrm>
          <a:prstGeom prst="rect">
            <a:avLst/>
          </a:prstGeom>
          <a:ln>
            <a:solidFill>
              <a:srgbClr val="FF990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i="0" dirty="0"/>
              <a:t>round </a:t>
            </a:r>
            <a:r>
              <a:rPr lang="en-US" altLang="zh-CN" sz="2400" i="0" dirty="0" smtClean="0"/>
              <a:t>down </a:t>
            </a:r>
          </a:p>
          <a:p>
            <a:r>
              <a:rPr lang="zh-CN" altLang="en-US" sz="2400" i="0" dirty="0" smtClean="0"/>
              <a:t>向下</a:t>
            </a:r>
            <a:r>
              <a:rPr lang="zh-CN" altLang="en-US" sz="2400" i="0" dirty="0"/>
              <a:t>取整</a:t>
            </a:r>
            <a:r>
              <a:rPr lang="en-US" altLang="zh-CN" sz="2400" i="0" dirty="0" smtClean="0"/>
              <a:t>;</a:t>
            </a:r>
            <a:r>
              <a:rPr lang="zh-CN" altLang="en-US" sz="2400" i="0" dirty="0" smtClean="0"/>
              <a:t> 四舍五入</a:t>
            </a:r>
            <a:endParaRPr lang="en-US" altLang="zh-CN" sz="2400" i="0" dirty="0" smtClean="0"/>
          </a:p>
        </p:txBody>
      </p:sp>
      <p:sp>
        <p:nvSpPr>
          <p:cNvPr id="11" name="矩形 10"/>
          <p:cNvSpPr/>
          <p:nvPr/>
        </p:nvSpPr>
        <p:spPr>
          <a:xfrm>
            <a:off x="2959796" y="4941168"/>
            <a:ext cx="5932684" cy="1200329"/>
          </a:xfrm>
          <a:prstGeom prst="rect">
            <a:avLst/>
          </a:prstGeom>
          <a:ln>
            <a:solidFill>
              <a:srgbClr val="FF00FF"/>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altLang="zh-CN" sz="2400" i="0" dirty="0"/>
              <a:t>We needed to do decimals to </a:t>
            </a:r>
            <a:r>
              <a:rPr lang="en-US" altLang="zh-CN" sz="2400" i="0" dirty="0">
                <a:solidFill>
                  <a:srgbClr val="FF0000"/>
                </a:solidFill>
              </a:rPr>
              <a:t>round up </a:t>
            </a:r>
            <a:r>
              <a:rPr lang="en-US" altLang="zh-CN" sz="2400" i="0" dirty="0"/>
              <a:t>and </a:t>
            </a:r>
            <a:r>
              <a:rPr lang="en-US" altLang="zh-CN" sz="2400" i="0" dirty="0">
                <a:solidFill>
                  <a:srgbClr val="FF0000"/>
                </a:solidFill>
              </a:rPr>
              <a:t>round down </a:t>
            </a:r>
            <a:r>
              <a:rPr lang="en-US" altLang="zh-CN" sz="2400" i="0" dirty="0" smtClean="0"/>
              <a:t>numbers</a:t>
            </a:r>
            <a:r>
              <a:rPr lang="en-US" altLang="zh-CN" sz="2400" i="0" dirty="0"/>
              <a:t>.</a:t>
            </a:r>
          </a:p>
          <a:p>
            <a:pPr algn="just"/>
            <a:r>
              <a:rPr lang="zh-CN" altLang="en-US" sz="2400" i="0" dirty="0"/>
              <a:t>我们得把</a:t>
            </a:r>
            <a:r>
              <a:rPr lang="zh-CN" altLang="en-US" sz="2400" i="0" dirty="0" smtClean="0"/>
              <a:t>小数向上或者向下舍入</a:t>
            </a:r>
            <a:r>
              <a:rPr lang="zh-CN" altLang="en-US" sz="2400" i="0" dirty="0"/>
              <a:t>成整数。</a:t>
            </a:r>
            <a:endParaRPr lang="en-US" altLang="zh-CN" sz="2400" i="0" dirty="0" smtClean="0"/>
          </a:p>
        </p:txBody>
      </p:sp>
    </p:spTree>
    <p:extLst>
      <p:ext uri="{BB962C8B-B14F-4D97-AF65-F5344CB8AC3E}">
        <p14:creationId xmlns:p14="http://schemas.microsoft.com/office/powerpoint/2010/main" val="228711312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6</a:t>
            </a:r>
            <a:r>
              <a:rPr lang="en-US" altLang="zh-CN" baseline="30000" dirty="0" smtClean="0">
                <a:solidFill>
                  <a:srgbClr val="FF0000"/>
                </a:solidFill>
              </a:rPr>
              <a:t>th</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747861"/>
            <a:ext cx="8640960" cy="12618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defRPr/>
            </a:pPr>
            <a:r>
              <a:rPr lang="en-US" altLang="zh-CN" sz="2400" i="0" dirty="0" smtClean="0">
                <a:solidFill>
                  <a:srgbClr val="000000"/>
                </a:solidFill>
              </a:rPr>
              <a:t>… … To </a:t>
            </a:r>
            <a:r>
              <a:rPr lang="en-US" altLang="zh-CN" sz="2800" b="1" i="0" dirty="0">
                <a:solidFill>
                  <a:srgbClr val="FF0000"/>
                </a:solidFill>
              </a:rPr>
              <a:t>accommodate</a:t>
            </a:r>
            <a:r>
              <a:rPr lang="en-US" altLang="zh-CN" sz="2400" i="0" dirty="0">
                <a:solidFill>
                  <a:srgbClr val="000000"/>
                </a:solidFill>
              </a:rPr>
              <a:t> this limit, each Bitcoin is </a:t>
            </a:r>
            <a:r>
              <a:rPr lang="en-US" altLang="zh-CN" sz="2400" i="0" dirty="0">
                <a:solidFill>
                  <a:schemeClr val="tx1">
                    <a:lumMod val="95000"/>
                    <a:lumOff val="5000"/>
                  </a:schemeClr>
                </a:solidFill>
              </a:rPr>
              <a:t>subdivided down</a:t>
            </a:r>
            <a:r>
              <a:rPr lang="en-US" altLang="zh-CN" sz="2400" i="0" dirty="0">
                <a:solidFill>
                  <a:srgbClr val="0000FF"/>
                </a:solidFill>
              </a:rPr>
              <a:t> to eight decimal places</a:t>
            </a:r>
            <a:r>
              <a:rPr lang="en-US" altLang="zh-CN" sz="2400" i="0" dirty="0">
                <a:solidFill>
                  <a:srgbClr val="000000"/>
                </a:solidFill>
              </a:rPr>
              <a:t>; forming 100 million smaller units called </a:t>
            </a:r>
            <a:r>
              <a:rPr lang="en-US" altLang="zh-CN" sz="2400" i="0" dirty="0" err="1">
                <a:solidFill>
                  <a:srgbClr val="0000FF"/>
                </a:solidFill>
              </a:rPr>
              <a:t>satoshis</a:t>
            </a:r>
            <a:r>
              <a:rPr lang="en-US" altLang="zh-CN" sz="2400" i="0" dirty="0">
                <a:solidFill>
                  <a:srgbClr val="000000"/>
                </a:solidFill>
              </a:rPr>
              <a:t>.</a:t>
            </a:r>
          </a:p>
        </p:txBody>
      </p:sp>
      <p:sp>
        <p:nvSpPr>
          <p:cNvPr id="12" name="矩形 11"/>
          <p:cNvSpPr/>
          <p:nvPr/>
        </p:nvSpPr>
        <p:spPr>
          <a:xfrm>
            <a:off x="5652120" y="1556792"/>
            <a:ext cx="309634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sz="1400" i="0" dirty="0" smtClean="0">
                <a:solidFill>
                  <a:srgbClr val="000000"/>
                </a:solidFill>
              </a:rPr>
              <a:t>比特币单位：</a:t>
            </a:r>
            <a:r>
              <a:rPr lang="en-US" altLang="zh-CN" sz="1400" i="0" dirty="0" smtClean="0">
                <a:solidFill>
                  <a:srgbClr val="000000"/>
                </a:solidFill>
              </a:rPr>
              <a:t>1 BTC=10</a:t>
            </a:r>
            <a:r>
              <a:rPr lang="en-US" altLang="zh-CN" sz="1400" i="0" baseline="30000" dirty="0" smtClean="0">
                <a:solidFill>
                  <a:srgbClr val="000000"/>
                </a:solidFill>
              </a:rPr>
              <a:t>8</a:t>
            </a:r>
            <a:r>
              <a:rPr lang="en-US" altLang="zh-CN" sz="1400" i="0" dirty="0" smtClean="0">
                <a:solidFill>
                  <a:srgbClr val="000000"/>
                </a:solidFill>
              </a:rPr>
              <a:t> </a:t>
            </a:r>
            <a:r>
              <a:rPr lang="en-US" altLang="zh-CN" sz="1400" i="0" dirty="0" err="1" smtClean="0">
                <a:solidFill>
                  <a:srgbClr val="000000"/>
                </a:solidFill>
              </a:rPr>
              <a:t>satoshis</a:t>
            </a:r>
            <a:r>
              <a:rPr lang="en-US" altLang="zh-CN" sz="1400" i="0" dirty="0" smtClean="0">
                <a:solidFill>
                  <a:srgbClr val="000000"/>
                </a:solidFill>
              </a:rPr>
              <a:t> </a:t>
            </a:r>
          </a:p>
          <a:p>
            <a:r>
              <a:rPr lang="en-US" altLang="zh-CN" sz="1400" i="0" dirty="0" err="1" smtClean="0">
                <a:solidFill>
                  <a:srgbClr val="000000"/>
                </a:solidFill>
              </a:rPr>
              <a:t>Satoshis</a:t>
            </a:r>
            <a:r>
              <a:rPr lang="en-US" altLang="zh-CN" sz="1400" i="0" dirty="0" smtClean="0">
                <a:solidFill>
                  <a:srgbClr val="000000"/>
                </a:solidFill>
              </a:rPr>
              <a:t> </a:t>
            </a:r>
            <a:r>
              <a:rPr lang="en-US" altLang="zh-CN" sz="1400" i="0" dirty="0" err="1" smtClean="0">
                <a:solidFill>
                  <a:srgbClr val="000000"/>
                </a:solidFill>
              </a:rPr>
              <a:t>Nakamoto</a:t>
            </a:r>
            <a:r>
              <a:rPr lang="zh-CN" altLang="en-US" sz="1400" i="0" dirty="0" smtClean="0">
                <a:solidFill>
                  <a:srgbClr val="000000"/>
                </a:solidFill>
              </a:rPr>
              <a:t>：中本聪</a:t>
            </a:r>
            <a:endParaRPr lang="en-US" altLang="zh-CN" sz="1400" i="0" dirty="0" smtClean="0">
              <a:solidFill>
                <a:srgbClr val="000000"/>
              </a:solidFill>
            </a:endParaRPr>
          </a:p>
        </p:txBody>
      </p:sp>
      <p:sp>
        <p:nvSpPr>
          <p:cNvPr id="13" name="矩形 12"/>
          <p:cNvSpPr/>
          <p:nvPr/>
        </p:nvSpPr>
        <p:spPr>
          <a:xfrm>
            <a:off x="251520" y="5961474"/>
            <a:ext cx="2304256" cy="707886"/>
          </a:xfrm>
          <a:prstGeom prst="rect">
            <a:avLst/>
          </a:prstGeom>
          <a:ln>
            <a:solidFill>
              <a:srgbClr val="0099FF"/>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000" i="0" dirty="0"/>
              <a:t>eight decimal </a:t>
            </a:r>
            <a:r>
              <a:rPr lang="en-US" altLang="zh-CN" sz="2000" i="0" dirty="0" smtClean="0"/>
              <a:t>places</a:t>
            </a:r>
          </a:p>
          <a:p>
            <a:r>
              <a:rPr lang="zh-CN" altLang="en-US" sz="2000" i="0" dirty="0"/>
              <a:t>小数点后八位</a:t>
            </a:r>
            <a:endParaRPr lang="en-US" altLang="zh-CN" sz="2000" i="0" dirty="0" smtClean="0"/>
          </a:p>
        </p:txBody>
      </p:sp>
      <p:sp>
        <p:nvSpPr>
          <p:cNvPr id="14" name="矩形 13"/>
          <p:cNvSpPr/>
          <p:nvPr/>
        </p:nvSpPr>
        <p:spPr>
          <a:xfrm>
            <a:off x="2771800" y="5944925"/>
            <a:ext cx="6120680" cy="70788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altLang="zh-CN" sz="2000" i="0" dirty="0"/>
              <a:t>A pocket calculator only works to </a:t>
            </a:r>
            <a:r>
              <a:rPr lang="en-US" altLang="zh-CN" sz="2000" i="0" dirty="0">
                <a:solidFill>
                  <a:srgbClr val="FF0000"/>
                </a:solidFill>
              </a:rPr>
              <a:t>eight decimal places</a:t>
            </a:r>
            <a:r>
              <a:rPr lang="en-US" altLang="zh-CN" sz="2000" i="0" dirty="0"/>
              <a:t>. </a:t>
            </a:r>
          </a:p>
          <a:p>
            <a:pPr algn="just"/>
            <a:r>
              <a:rPr lang="zh-CN" altLang="en-US" sz="2000" i="0" dirty="0"/>
              <a:t>袖珍计算器只能计算到小数点后</a:t>
            </a:r>
            <a:r>
              <a:rPr lang="en-US" altLang="zh-CN" sz="2000" i="0" dirty="0"/>
              <a:t>8</a:t>
            </a:r>
            <a:r>
              <a:rPr lang="zh-CN" altLang="en-US" sz="2000" i="0" dirty="0"/>
              <a:t>位数。</a:t>
            </a:r>
            <a:endParaRPr lang="en-US" altLang="zh-CN" sz="2000" i="0" dirty="0" smtClean="0"/>
          </a:p>
        </p:txBody>
      </p:sp>
      <p:sp>
        <p:nvSpPr>
          <p:cNvPr id="15" name="矩形 14"/>
          <p:cNvSpPr/>
          <p:nvPr/>
        </p:nvSpPr>
        <p:spPr>
          <a:xfrm>
            <a:off x="236308" y="2143460"/>
            <a:ext cx="8656172" cy="7078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000" i="0" dirty="0" smtClean="0"/>
              <a:t>accommodate    </a:t>
            </a:r>
            <a:r>
              <a:rPr lang="zh-CN" altLang="en-US" sz="2000" i="0" dirty="0" smtClean="0"/>
              <a:t>为</a:t>
            </a:r>
            <a:r>
              <a:rPr lang="en-US" altLang="zh-CN" sz="2000" i="0" dirty="0"/>
              <a:t>(</a:t>
            </a:r>
            <a:r>
              <a:rPr lang="zh-CN" altLang="en-US" sz="2000" i="0" dirty="0"/>
              <a:t>某人</a:t>
            </a:r>
            <a:r>
              <a:rPr lang="en-US" altLang="zh-CN" sz="2000" i="0" dirty="0"/>
              <a:t>)</a:t>
            </a:r>
            <a:r>
              <a:rPr lang="zh-CN" altLang="en-US" sz="2000" i="0" dirty="0"/>
              <a:t>提供住宿</a:t>
            </a:r>
            <a:r>
              <a:rPr lang="en-US" altLang="zh-CN" sz="2000" i="0" dirty="0"/>
              <a:t>(</a:t>
            </a:r>
            <a:r>
              <a:rPr lang="zh-CN" altLang="en-US" sz="2000" i="0" dirty="0"/>
              <a:t>或膳宿、座位等</a:t>
            </a:r>
            <a:r>
              <a:rPr lang="en-US" altLang="zh-CN" sz="2000" i="0" dirty="0" smtClean="0"/>
              <a:t>);</a:t>
            </a:r>
          </a:p>
          <a:p>
            <a:r>
              <a:rPr lang="zh-CN" altLang="en-US" sz="2000" i="0" dirty="0" smtClean="0"/>
              <a:t>                          容纳</a:t>
            </a:r>
            <a:r>
              <a:rPr lang="en-US" altLang="zh-CN" sz="2000" i="0" dirty="0" smtClean="0"/>
              <a:t>; </a:t>
            </a:r>
            <a:r>
              <a:rPr lang="zh-CN" altLang="en-US" sz="2000" i="0" dirty="0" smtClean="0"/>
              <a:t>为</a:t>
            </a:r>
            <a:r>
              <a:rPr lang="en-US" altLang="zh-CN" sz="2000" i="0" dirty="0"/>
              <a:t>…</a:t>
            </a:r>
            <a:r>
              <a:rPr lang="zh-CN" altLang="en-US" sz="2000" i="0" dirty="0"/>
              <a:t>提供空间</a:t>
            </a:r>
            <a:r>
              <a:rPr lang="en-US" altLang="zh-CN" sz="2000" i="0" dirty="0" smtClean="0"/>
              <a:t>; </a:t>
            </a:r>
            <a:r>
              <a:rPr lang="zh-CN" altLang="en-US" sz="2000" i="0" dirty="0" smtClean="0"/>
              <a:t>考虑</a:t>
            </a:r>
            <a:r>
              <a:rPr lang="zh-CN" altLang="en-US" sz="2000" i="0" dirty="0"/>
              <a:t>到</a:t>
            </a:r>
            <a:r>
              <a:rPr lang="en-US" altLang="zh-CN" sz="2000" i="0" dirty="0" smtClean="0"/>
              <a:t>;  </a:t>
            </a:r>
            <a:r>
              <a:rPr lang="zh-CN" altLang="en-US" sz="2000" i="0" dirty="0" smtClean="0"/>
              <a:t>顾及</a:t>
            </a:r>
            <a:r>
              <a:rPr lang="en-US" altLang="zh-CN" sz="2000" i="0" dirty="0" smtClean="0"/>
              <a:t>;  </a:t>
            </a:r>
            <a:r>
              <a:rPr lang="zh-CN" altLang="en-US" sz="2000" i="0" dirty="0" smtClean="0"/>
              <a:t>迁就</a:t>
            </a:r>
            <a:r>
              <a:rPr lang="en-US" altLang="zh-CN" sz="2000" i="0" dirty="0" smtClean="0"/>
              <a:t>, </a:t>
            </a:r>
            <a:r>
              <a:rPr lang="zh-CN" altLang="en-US" sz="2000" i="0" dirty="0" smtClean="0"/>
              <a:t>适应</a:t>
            </a:r>
            <a:endParaRPr lang="en-US" altLang="zh-CN" sz="2000" i="0" dirty="0" smtClean="0"/>
          </a:p>
        </p:txBody>
      </p:sp>
      <p:sp>
        <p:nvSpPr>
          <p:cNvPr id="16" name="矩形 15"/>
          <p:cNvSpPr/>
          <p:nvPr/>
        </p:nvSpPr>
        <p:spPr>
          <a:xfrm>
            <a:off x="236308" y="2978374"/>
            <a:ext cx="8656172" cy="2862322"/>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altLang="zh-CN" sz="2000" i="0" dirty="0" smtClean="0"/>
              <a:t>1. The </a:t>
            </a:r>
            <a:r>
              <a:rPr lang="en-US" altLang="zh-CN" sz="2000" i="0" dirty="0"/>
              <a:t>hotel can </a:t>
            </a:r>
            <a:r>
              <a:rPr lang="en-US" altLang="zh-CN" sz="2000" i="0" dirty="0">
                <a:solidFill>
                  <a:srgbClr val="FF0000"/>
                </a:solidFill>
              </a:rPr>
              <a:t>accommodate</a:t>
            </a:r>
            <a:r>
              <a:rPr lang="en-US" altLang="zh-CN" sz="2000" i="0" dirty="0"/>
              <a:t> up to 500 guests.</a:t>
            </a:r>
          </a:p>
          <a:p>
            <a:pPr algn="just"/>
            <a:r>
              <a:rPr lang="zh-CN" altLang="en-US" sz="2000" i="0" dirty="0"/>
              <a:t>这家旅馆可供</a:t>
            </a:r>
            <a:r>
              <a:rPr lang="en-US" altLang="zh-CN" sz="2000" i="0" dirty="0"/>
              <a:t>500</a:t>
            </a:r>
            <a:r>
              <a:rPr lang="zh-CN" altLang="en-US" sz="2000" i="0" dirty="0"/>
              <a:t>位旅客住宿</a:t>
            </a:r>
            <a:r>
              <a:rPr lang="zh-CN" altLang="en-US" sz="2000" i="0" dirty="0" smtClean="0"/>
              <a:t>。</a:t>
            </a:r>
            <a:endParaRPr lang="en-US" altLang="zh-CN" sz="2000" i="0" dirty="0" smtClean="0"/>
          </a:p>
          <a:p>
            <a:pPr algn="just"/>
            <a:r>
              <a:rPr lang="en-US" altLang="zh-CN" sz="2000" i="0" dirty="0" smtClean="0"/>
              <a:t>2. Over </a:t>
            </a:r>
            <a:r>
              <a:rPr lang="en-US" altLang="zh-CN" sz="2000" i="0" dirty="0"/>
              <a:t>70 minutes of music can be </a:t>
            </a:r>
            <a:r>
              <a:rPr lang="en-US" altLang="zh-CN" sz="2000" i="0" dirty="0">
                <a:solidFill>
                  <a:srgbClr val="FF0000"/>
                </a:solidFill>
              </a:rPr>
              <a:t>accommodated</a:t>
            </a:r>
            <a:r>
              <a:rPr lang="en-US" altLang="zh-CN" sz="2000" i="0" dirty="0"/>
              <a:t> on one CD.</a:t>
            </a:r>
          </a:p>
          <a:p>
            <a:pPr algn="just"/>
            <a:r>
              <a:rPr lang="zh-CN" altLang="en-US" sz="2000" i="0" dirty="0"/>
              <a:t>一张激光唱片可以容纳</a:t>
            </a:r>
            <a:r>
              <a:rPr lang="en-US" altLang="zh-CN" sz="2000" i="0" dirty="0"/>
              <a:t>70</a:t>
            </a:r>
            <a:r>
              <a:rPr lang="zh-CN" altLang="en-US" sz="2000" i="0" dirty="0"/>
              <a:t>多分钟的音乐</a:t>
            </a:r>
            <a:r>
              <a:rPr lang="zh-CN" altLang="en-US" sz="2000" i="0" dirty="0" smtClean="0"/>
              <a:t>。</a:t>
            </a:r>
            <a:endParaRPr lang="en-US" altLang="zh-CN" sz="2000" i="0" dirty="0" smtClean="0"/>
          </a:p>
          <a:p>
            <a:pPr algn="just"/>
            <a:r>
              <a:rPr lang="en-US" altLang="zh-CN" sz="2000" i="0" dirty="0" smtClean="0"/>
              <a:t>3. Our </a:t>
            </a:r>
            <a:r>
              <a:rPr lang="en-US" altLang="zh-CN" sz="2000" i="0" dirty="0"/>
              <a:t>proposal tries to </a:t>
            </a:r>
            <a:r>
              <a:rPr lang="en-US" altLang="zh-CN" sz="2000" i="0" dirty="0">
                <a:solidFill>
                  <a:srgbClr val="FF0000"/>
                </a:solidFill>
              </a:rPr>
              <a:t>accommodate</a:t>
            </a:r>
            <a:r>
              <a:rPr lang="en-US" altLang="zh-CN" sz="2000" i="0" dirty="0"/>
              <a:t> the special needs of minority groups.</a:t>
            </a:r>
          </a:p>
          <a:p>
            <a:pPr algn="just"/>
            <a:r>
              <a:rPr lang="zh-CN" altLang="en-US" sz="2000" i="0" dirty="0"/>
              <a:t>我们的提案尽量照顾到少数群体的特殊需要</a:t>
            </a:r>
            <a:r>
              <a:rPr lang="zh-CN" altLang="en-US" sz="2000" i="0" dirty="0" smtClean="0"/>
              <a:t>。</a:t>
            </a:r>
            <a:endParaRPr lang="en-US" altLang="zh-CN" sz="2000" i="0" dirty="0" smtClean="0"/>
          </a:p>
          <a:p>
            <a:pPr algn="just"/>
            <a:r>
              <a:rPr lang="en-US" altLang="zh-CN" sz="2000" i="0" dirty="0" smtClean="0"/>
              <a:t>4. Some </a:t>
            </a:r>
            <a:r>
              <a:rPr lang="en-US" altLang="zh-CN" sz="2000" i="0" dirty="0"/>
              <a:t>animal and plant species cannot </a:t>
            </a:r>
            <a:r>
              <a:rPr lang="en-US" altLang="zh-CN" sz="2000" i="0" dirty="0">
                <a:solidFill>
                  <a:srgbClr val="FF0000"/>
                </a:solidFill>
              </a:rPr>
              <a:t>accommodate to</a:t>
            </a:r>
            <a:r>
              <a:rPr lang="en-US" altLang="zh-CN" sz="2000" i="0" dirty="0"/>
              <a:t> the rapidly changing </a:t>
            </a:r>
            <a:r>
              <a:rPr lang="en-US" altLang="zh-CN" sz="2000" i="0" dirty="0" smtClean="0"/>
              <a:t>conditions.</a:t>
            </a:r>
            <a:endParaRPr lang="en-US" altLang="zh-CN" sz="2000" i="0" dirty="0"/>
          </a:p>
          <a:p>
            <a:pPr algn="just"/>
            <a:r>
              <a:rPr lang="zh-CN" altLang="en-US" sz="2000" i="0" dirty="0"/>
              <a:t>某些种类的动植物不能适应迅速变化的环境。</a:t>
            </a:r>
            <a:endParaRPr lang="en-US" altLang="zh-CN" sz="2000" i="0" dirty="0" smtClean="0"/>
          </a:p>
        </p:txBody>
      </p:sp>
    </p:spTree>
    <p:extLst>
      <p:ext uri="{BB962C8B-B14F-4D97-AF65-F5344CB8AC3E}">
        <p14:creationId xmlns:p14="http://schemas.microsoft.com/office/powerpoint/2010/main" val="203896580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en-US" altLang="zh-CN" dirty="0"/>
              <a:t>Part 1, Dialogue: </a:t>
            </a:r>
            <a:r>
              <a:rPr lang="en-US" altLang="zh-CN" dirty="0" smtClean="0"/>
              <a:t>Software Deployment</a:t>
            </a:r>
          </a:p>
          <a:p>
            <a:r>
              <a:rPr lang="en-US" altLang="zh-CN" dirty="0">
                <a:solidFill>
                  <a:schemeClr val="bg1">
                    <a:lumMod val="75000"/>
                  </a:schemeClr>
                </a:solidFill>
              </a:rPr>
              <a:t>Part 2, Translating: </a:t>
            </a:r>
            <a:r>
              <a:rPr lang="en-US" altLang="zh-CN" dirty="0" smtClean="0">
                <a:solidFill>
                  <a:schemeClr val="bg1">
                    <a:lumMod val="75000"/>
                  </a:schemeClr>
                </a:solidFill>
              </a:rPr>
              <a:t>Bitcoin</a:t>
            </a:r>
            <a:endParaRPr lang="zh-CN" altLang="en-US" dirty="0">
              <a:solidFill>
                <a:schemeClr val="bg1">
                  <a:lumMod val="75000"/>
                </a:schemeClr>
              </a:solidFill>
            </a:endParaRPr>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258091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7</a:t>
            </a:r>
            <a:r>
              <a:rPr lang="en-US" altLang="zh-CN" baseline="30000" dirty="0" smtClean="0">
                <a:solidFill>
                  <a:srgbClr val="FF0000"/>
                </a:solidFill>
              </a:rPr>
              <a:t>th</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747861"/>
            <a:ext cx="8640960" cy="246221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defRPr/>
            </a:pPr>
            <a:r>
              <a:rPr lang="en-US" altLang="zh-CN" sz="2200" i="0" dirty="0">
                <a:solidFill>
                  <a:srgbClr val="000000"/>
                </a:solidFill>
              </a:rPr>
              <a:t>“Babbage" at The Economist takes it seriously (or at least </a:t>
            </a:r>
            <a:r>
              <a:rPr lang="en-US" altLang="zh-CN" sz="2200" b="1" i="0" dirty="0">
                <a:solidFill>
                  <a:srgbClr val="FF0000"/>
                </a:solidFill>
              </a:rPr>
              <a:t>refrains from</a:t>
            </a:r>
            <a:r>
              <a:rPr lang="en-US" altLang="zh-CN" sz="2200" i="0" dirty="0">
                <a:solidFill>
                  <a:srgbClr val="000000"/>
                </a:solidFill>
              </a:rPr>
              <a:t> just </a:t>
            </a:r>
            <a:r>
              <a:rPr lang="en-US" altLang="zh-CN" sz="2200" b="1" i="0" dirty="0">
                <a:solidFill>
                  <a:srgbClr val="0000FF"/>
                </a:solidFill>
              </a:rPr>
              <a:t>poking fun at</a:t>
            </a:r>
            <a:r>
              <a:rPr lang="en-US" altLang="zh-CN" sz="2200" i="0" dirty="0">
                <a:solidFill>
                  <a:srgbClr val="000000"/>
                </a:solidFill>
              </a:rPr>
              <a:t> it) and finds it quite interesting. Other economists have criticized the idea (</a:t>
            </a:r>
            <a:r>
              <a:rPr lang="en-US" altLang="zh-CN" sz="2200" b="1" i="0" dirty="0">
                <a:solidFill>
                  <a:srgbClr val="0000FF"/>
                </a:solidFill>
              </a:rPr>
              <a:t>to the point </a:t>
            </a:r>
            <a:r>
              <a:rPr lang="en-US" altLang="zh-CN" sz="2200" i="0" dirty="0">
                <a:solidFill>
                  <a:srgbClr val="000000"/>
                </a:solidFill>
              </a:rPr>
              <a:t>of calling it a scam), citing inherent design problems. Paul Krugman refrains from making fun of it, but considers it a reimplementation of the gold standard, with the economic problems that implies. About 25% of the European Central Bank's report on “Virtual Currency Schemes" is about Bitcoin.</a:t>
            </a:r>
          </a:p>
        </p:txBody>
      </p:sp>
      <p:sp>
        <p:nvSpPr>
          <p:cNvPr id="8" name="矩形 7"/>
          <p:cNvSpPr/>
          <p:nvPr/>
        </p:nvSpPr>
        <p:spPr>
          <a:xfrm>
            <a:off x="253784" y="3332754"/>
            <a:ext cx="8638696"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000" i="0" dirty="0"/>
              <a:t>refrain </a:t>
            </a:r>
            <a:r>
              <a:rPr lang="en-US" altLang="zh-CN" sz="2000" i="0" dirty="0" smtClean="0"/>
              <a:t>from </a:t>
            </a:r>
            <a:r>
              <a:rPr lang="zh-CN" altLang="en-US" sz="2000" i="0" dirty="0" smtClean="0"/>
              <a:t>忍住；制止；戒；克制</a:t>
            </a:r>
            <a:endParaRPr lang="en-US" altLang="zh-CN" sz="2000" i="0" dirty="0" smtClean="0"/>
          </a:p>
        </p:txBody>
      </p:sp>
      <p:sp>
        <p:nvSpPr>
          <p:cNvPr id="9" name="矩形 8"/>
          <p:cNvSpPr/>
          <p:nvPr/>
        </p:nvSpPr>
        <p:spPr>
          <a:xfrm>
            <a:off x="251520" y="3816472"/>
            <a:ext cx="8640960" cy="1323439"/>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altLang="zh-CN" sz="2000" i="0" dirty="0" smtClean="0"/>
              <a:t>1. They </a:t>
            </a:r>
            <a:r>
              <a:rPr lang="en-US" altLang="zh-CN" sz="2000" i="0" dirty="0"/>
              <a:t>appealed to the protesters to </a:t>
            </a:r>
            <a:r>
              <a:rPr lang="en-US" altLang="zh-CN" sz="2000" i="0" dirty="0">
                <a:solidFill>
                  <a:srgbClr val="FF0000"/>
                </a:solidFill>
              </a:rPr>
              <a:t>refrain from </a:t>
            </a:r>
            <a:r>
              <a:rPr lang="en-US" altLang="zh-CN" sz="2000" i="0" dirty="0"/>
              <a:t>violence. </a:t>
            </a:r>
            <a:r>
              <a:rPr lang="en-US" altLang="zh-CN" sz="2000" i="0" dirty="0" smtClean="0"/>
              <a:t> </a:t>
            </a:r>
            <a:r>
              <a:rPr lang="zh-CN" altLang="en-US" sz="2000" i="0" dirty="0" smtClean="0"/>
              <a:t>他们</a:t>
            </a:r>
            <a:r>
              <a:rPr lang="zh-CN" altLang="en-US" sz="2000" i="0" dirty="0"/>
              <a:t>呼吁抗议者们不要采取暴力行动</a:t>
            </a:r>
            <a:r>
              <a:rPr lang="zh-CN" altLang="en-US" sz="2000" i="0" dirty="0" smtClean="0"/>
              <a:t>。</a:t>
            </a:r>
            <a:endParaRPr lang="en-US" altLang="zh-CN" sz="2000" i="0" dirty="0" smtClean="0"/>
          </a:p>
          <a:p>
            <a:pPr algn="just"/>
            <a:r>
              <a:rPr lang="en-US" altLang="zh-CN" sz="2000" i="0" dirty="0"/>
              <a:t> </a:t>
            </a:r>
            <a:r>
              <a:rPr lang="en-US" altLang="zh-CN" sz="2000" i="0" dirty="0" smtClean="0"/>
              <a:t>2. A bad </a:t>
            </a:r>
            <a:r>
              <a:rPr lang="en-US" altLang="zh-CN" sz="2000" i="0" dirty="0"/>
              <a:t>habit is something we consider undesirable but cannot </a:t>
            </a:r>
            <a:r>
              <a:rPr lang="en-US" altLang="zh-CN" sz="2000" i="0" dirty="0">
                <a:solidFill>
                  <a:srgbClr val="FF0000"/>
                </a:solidFill>
              </a:rPr>
              <a:t>refrain from</a:t>
            </a:r>
            <a:r>
              <a:rPr lang="en-US" altLang="zh-CN" sz="2000" i="0" dirty="0"/>
              <a:t> doing. </a:t>
            </a:r>
            <a:r>
              <a:rPr lang="en-US" altLang="zh-CN" sz="2000" i="0" dirty="0" smtClean="0"/>
              <a:t> </a:t>
            </a:r>
            <a:r>
              <a:rPr lang="zh-CN" altLang="en-US" sz="2000" i="0" dirty="0" smtClean="0"/>
              <a:t>恶习</a:t>
            </a:r>
            <a:r>
              <a:rPr lang="zh-CN" altLang="en-US" sz="2000" i="0" dirty="0"/>
              <a:t>是我们觉得讨厌却又无法忍住不做的事</a:t>
            </a:r>
            <a:endParaRPr lang="en-US" altLang="zh-CN" sz="2000" i="0" dirty="0" smtClean="0"/>
          </a:p>
        </p:txBody>
      </p:sp>
      <p:sp>
        <p:nvSpPr>
          <p:cNvPr id="12" name="矩形 11"/>
          <p:cNvSpPr/>
          <p:nvPr/>
        </p:nvSpPr>
        <p:spPr>
          <a:xfrm>
            <a:off x="251520" y="5909210"/>
            <a:ext cx="3526128" cy="400110"/>
          </a:xfrm>
          <a:prstGeom prst="rect">
            <a:avLst/>
          </a:prstGeom>
          <a:ln>
            <a:solidFill>
              <a:srgbClr val="0099FF"/>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000" i="0" dirty="0"/>
              <a:t>to the </a:t>
            </a:r>
            <a:r>
              <a:rPr lang="en-US" altLang="zh-CN" sz="2000" i="0" dirty="0" smtClean="0"/>
              <a:t>point </a:t>
            </a:r>
            <a:r>
              <a:rPr lang="zh-CN" altLang="en-US" sz="2000" i="0" dirty="0" smtClean="0"/>
              <a:t>切题</a:t>
            </a:r>
            <a:r>
              <a:rPr lang="zh-CN" altLang="en-US" sz="2000" i="0" dirty="0"/>
              <a:t>的</a:t>
            </a:r>
            <a:r>
              <a:rPr lang="en-US" altLang="zh-CN" sz="2000" i="0" dirty="0" smtClean="0"/>
              <a:t>; </a:t>
            </a:r>
            <a:r>
              <a:rPr lang="zh-CN" altLang="en-US" sz="2000" i="0" dirty="0" smtClean="0"/>
              <a:t>中肯</a:t>
            </a:r>
            <a:r>
              <a:rPr lang="en-US" altLang="zh-CN" sz="2000" i="0" dirty="0" smtClean="0"/>
              <a:t>; </a:t>
            </a:r>
            <a:r>
              <a:rPr lang="zh-CN" altLang="en-US" sz="2000" i="0" dirty="0" smtClean="0"/>
              <a:t>到达</a:t>
            </a:r>
            <a:endParaRPr lang="en-US" altLang="zh-CN" sz="2000" i="0" dirty="0" smtClean="0"/>
          </a:p>
        </p:txBody>
      </p:sp>
      <p:sp>
        <p:nvSpPr>
          <p:cNvPr id="13" name="矩形 12"/>
          <p:cNvSpPr/>
          <p:nvPr/>
        </p:nvSpPr>
        <p:spPr>
          <a:xfrm>
            <a:off x="3851920" y="5200710"/>
            <a:ext cx="5040560" cy="1631216"/>
          </a:xfrm>
          <a:prstGeom prst="rect">
            <a:avLst/>
          </a:prstGeom>
          <a:ln>
            <a:solidFill>
              <a:srgbClr val="FF99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altLang="zh-CN" sz="2000" i="0" dirty="0" smtClean="0"/>
              <a:t>1</a:t>
            </a:r>
            <a:r>
              <a:rPr lang="en-US" altLang="zh-CN" sz="2000" i="0" dirty="0"/>
              <a:t>. </a:t>
            </a:r>
            <a:r>
              <a:rPr lang="en-US" altLang="zh-CN" sz="2000" i="0" dirty="0" smtClean="0"/>
              <a:t>The </a:t>
            </a:r>
            <a:r>
              <a:rPr lang="en-US" altLang="zh-CN" sz="2000" i="0" dirty="0"/>
              <a:t>questions he raised during the discussion were all very much </a:t>
            </a:r>
            <a:r>
              <a:rPr lang="en-US" altLang="zh-CN" sz="2000" b="1" i="0" dirty="0">
                <a:solidFill>
                  <a:srgbClr val="FF0000"/>
                </a:solidFill>
              </a:rPr>
              <a:t>to the point</a:t>
            </a:r>
            <a:r>
              <a:rPr lang="en-US" altLang="zh-CN" sz="2000" i="0" dirty="0"/>
              <a:t>. </a:t>
            </a:r>
          </a:p>
          <a:p>
            <a:pPr algn="just"/>
            <a:r>
              <a:rPr lang="zh-CN" altLang="en-US" sz="2000" i="0" dirty="0" smtClean="0"/>
              <a:t>他</a:t>
            </a:r>
            <a:r>
              <a:rPr lang="zh-CN" altLang="en-US" sz="2000" i="0" dirty="0"/>
              <a:t>在讨论会上提出的几个问题都十分中肯</a:t>
            </a:r>
            <a:r>
              <a:rPr lang="zh-CN" altLang="en-US" sz="2000" i="0" dirty="0" smtClean="0"/>
              <a:t>。</a:t>
            </a:r>
            <a:endParaRPr lang="en-US" altLang="zh-CN" sz="2000" i="0" dirty="0" smtClean="0"/>
          </a:p>
          <a:p>
            <a:pPr algn="just"/>
            <a:r>
              <a:rPr lang="en-US" altLang="zh-CN" sz="2000" i="0" dirty="0"/>
              <a:t>2. He was abrupt </a:t>
            </a:r>
            <a:r>
              <a:rPr lang="en-US" altLang="zh-CN" sz="2000" b="1" i="0" dirty="0">
                <a:solidFill>
                  <a:srgbClr val="FF0000"/>
                </a:solidFill>
              </a:rPr>
              <a:t>to the point of </a:t>
            </a:r>
            <a:r>
              <a:rPr lang="en-US" altLang="zh-CN" sz="2000" i="0" dirty="0" smtClean="0"/>
              <a:t>rudeness. </a:t>
            </a:r>
            <a:endParaRPr lang="en-US" altLang="zh-CN" sz="2000" i="0" dirty="0"/>
          </a:p>
          <a:p>
            <a:pPr algn="just"/>
            <a:r>
              <a:rPr lang="zh-CN" altLang="en-US" sz="2000" i="0" dirty="0"/>
              <a:t>他的唐突已到了无礼的地步。</a:t>
            </a:r>
            <a:endParaRPr lang="en-US" altLang="zh-CN" sz="2000" i="0" dirty="0" smtClean="0"/>
          </a:p>
        </p:txBody>
      </p:sp>
    </p:spTree>
    <p:extLst>
      <p:ext uri="{BB962C8B-B14F-4D97-AF65-F5344CB8AC3E}">
        <p14:creationId xmlns:p14="http://schemas.microsoft.com/office/powerpoint/2010/main" val="338585745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8</a:t>
            </a:r>
            <a:r>
              <a:rPr lang="en-US" altLang="zh-CN" baseline="30000" dirty="0" smtClean="0">
                <a:solidFill>
                  <a:srgbClr val="FF0000"/>
                </a:solidFill>
              </a:rPr>
              <a:t>th</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747861"/>
            <a:ext cx="8640960" cy="310854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defRPr/>
            </a:pPr>
            <a:r>
              <a:rPr lang="en-US" altLang="zh-CN" sz="2800" i="0" dirty="0">
                <a:solidFill>
                  <a:srgbClr val="000000"/>
                </a:solidFill>
              </a:rPr>
              <a:t>You can buy actual stuff with Bitcoins! Mostly Internet services, </a:t>
            </a:r>
            <a:r>
              <a:rPr lang="en-US" altLang="zh-CN" sz="2800" b="1" i="0" dirty="0" smtClean="0">
                <a:solidFill>
                  <a:srgbClr val="0000FF"/>
                </a:solidFill>
              </a:rPr>
              <a:t>geek </a:t>
            </a:r>
            <a:r>
              <a:rPr lang="zh-CN" altLang="en-US" b="1" i="0" dirty="0" smtClean="0">
                <a:solidFill>
                  <a:srgbClr val="0000FF"/>
                </a:solidFill>
              </a:rPr>
              <a:t>极客</a:t>
            </a:r>
            <a:r>
              <a:rPr lang="en-US" altLang="zh-CN" sz="2800" i="0" dirty="0" smtClean="0">
                <a:solidFill>
                  <a:srgbClr val="000000"/>
                </a:solidFill>
              </a:rPr>
              <a:t> </a:t>
            </a:r>
            <a:r>
              <a:rPr lang="en-US" altLang="zh-CN" sz="2800" i="0" dirty="0">
                <a:solidFill>
                  <a:srgbClr val="000000"/>
                </a:solidFill>
              </a:rPr>
              <a:t>toys, illegal drugs, and, of course, Bitcoin mining hardware. And actually useful things like beer. To allow payment with a high </a:t>
            </a:r>
            <a:r>
              <a:rPr lang="en-US" altLang="zh-CN" sz="2800" b="1" i="0" dirty="0">
                <a:solidFill>
                  <a:srgbClr val="FF0000"/>
                </a:solidFill>
              </a:rPr>
              <a:t>volatility</a:t>
            </a:r>
            <a:r>
              <a:rPr lang="en-US" altLang="zh-CN" sz="2800" i="0" dirty="0">
                <a:solidFill>
                  <a:srgbClr val="000000"/>
                </a:solidFill>
              </a:rPr>
              <a:t> currency like Bitcoin, it is common for merchants to price their goods in fit currency, but receive payment via Bitcoin converted at current market rates.</a:t>
            </a:r>
          </a:p>
        </p:txBody>
      </p:sp>
      <p:sp>
        <p:nvSpPr>
          <p:cNvPr id="8" name="矩形 7"/>
          <p:cNvSpPr/>
          <p:nvPr/>
        </p:nvSpPr>
        <p:spPr>
          <a:xfrm>
            <a:off x="251520" y="4060355"/>
            <a:ext cx="8640960"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i="0" dirty="0" smtClean="0"/>
              <a:t>volatility</a:t>
            </a:r>
            <a:r>
              <a:rPr lang="zh-CN" altLang="en-US" sz="2400" i="0" dirty="0" smtClean="0"/>
              <a:t> </a:t>
            </a:r>
            <a:r>
              <a:rPr lang="en-US" altLang="zh-CN" sz="2400" i="0" dirty="0" smtClean="0"/>
              <a:t>[</a:t>
            </a:r>
            <a:r>
              <a:rPr lang="en-US" altLang="zh-CN" sz="2400" i="0" dirty="0"/>
              <a:t>ˌ</a:t>
            </a:r>
            <a:r>
              <a:rPr lang="en-US" altLang="zh-CN" sz="2400" i="0" dirty="0" err="1"/>
              <a:t>vɑləˈtɪləti</a:t>
            </a:r>
            <a:r>
              <a:rPr lang="en-US" altLang="zh-CN" sz="2400" i="0" dirty="0"/>
              <a:t>]  </a:t>
            </a:r>
            <a:r>
              <a:rPr lang="zh-CN" altLang="en-US" sz="2400" i="0" dirty="0" smtClean="0"/>
              <a:t>不稳定性</a:t>
            </a:r>
            <a:r>
              <a:rPr lang="en-US" altLang="zh-CN" sz="2400" i="0" dirty="0" smtClean="0"/>
              <a:t>, </a:t>
            </a:r>
            <a:r>
              <a:rPr lang="zh-CN" altLang="en-US" sz="2400" i="0" dirty="0" smtClean="0"/>
              <a:t>暂时性</a:t>
            </a:r>
            <a:r>
              <a:rPr lang="en-US" altLang="zh-CN" sz="2400" i="0" dirty="0" smtClean="0"/>
              <a:t>;  </a:t>
            </a:r>
            <a:r>
              <a:rPr lang="zh-CN" altLang="en-US" sz="2400" i="0" dirty="0" smtClean="0"/>
              <a:t>挥发性</a:t>
            </a:r>
            <a:r>
              <a:rPr lang="zh-CN" altLang="en-US" sz="2400" i="0" dirty="0"/>
              <a:t>（度</a:t>
            </a:r>
            <a:r>
              <a:rPr lang="zh-CN" altLang="en-US" sz="2400" i="0" dirty="0" smtClean="0"/>
              <a:t>）</a:t>
            </a:r>
            <a:endParaRPr lang="en-US" altLang="zh-CN" sz="2400" i="0" dirty="0" smtClean="0"/>
          </a:p>
          <a:p>
            <a:r>
              <a:rPr lang="en-US" altLang="zh-CN" sz="2400" i="0" dirty="0" smtClean="0"/>
              <a:t>volatile</a:t>
            </a:r>
            <a:r>
              <a:rPr lang="zh-CN" altLang="en-US" sz="2400" i="0" dirty="0" smtClean="0"/>
              <a:t> </a:t>
            </a:r>
            <a:r>
              <a:rPr lang="en-US" altLang="zh-CN" sz="2400" i="0" dirty="0" smtClean="0"/>
              <a:t>[</a:t>
            </a:r>
            <a:r>
              <a:rPr lang="en-US" altLang="zh-CN" sz="2400" i="0" dirty="0"/>
              <a:t>ˈ</a:t>
            </a:r>
            <a:r>
              <a:rPr lang="en-US" altLang="zh-CN" sz="2400" i="0" dirty="0" err="1" smtClean="0"/>
              <a:t>vɒlətaɪl</a:t>
            </a:r>
            <a:r>
              <a:rPr lang="en-US" altLang="zh-CN" sz="2400" i="0" dirty="0" smtClean="0"/>
              <a:t>] </a:t>
            </a:r>
            <a:r>
              <a:rPr lang="zh-CN" altLang="en-US" sz="2400" i="0" dirty="0" smtClean="0"/>
              <a:t>易变</a:t>
            </a:r>
            <a:r>
              <a:rPr lang="zh-CN" altLang="en-US" sz="2400" i="0" dirty="0"/>
              <a:t>的</a:t>
            </a:r>
            <a:r>
              <a:rPr lang="en-US" altLang="zh-CN" sz="2400" i="0" dirty="0" smtClean="0"/>
              <a:t>; </a:t>
            </a:r>
            <a:r>
              <a:rPr lang="zh-CN" altLang="en-US" sz="2400" i="0" dirty="0" smtClean="0"/>
              <a:t>无定</a:t>
            </a:r>
            <a:r>
              <a:rPr lang="zh-CN" altLang="en-US" sz="2400" i="0" dirty="0"/>
              <a:t>性的</a:t>
            </a:r>
            <a:r>
              <a:rPr lang="en-US" altLang="zh-CN" sz="2400" i="0" dirty="0" smtClean="0"/>
              <a:t>; </a:t>
            </a:r>
            <a:r>
              <a:rPr lang="zh-CN" altLang="en-US" sz="2400" i="0" dirty="0" smtClean="0"/>
              <a:t>易</a:t>
            </a:r>
            <a:r>
              <a:rPr lang="zh-CN" altLang="en-US" sz="2400" i="0" dirty="0"/>
              <a:t>挥发</a:t>
            </a:r>
            <a:r>
              <a:rPr lang="zh-CN" altLang="en-US" sz="2400" i="0" dirty="0" smtClean="0"/>
              <a:t>的</a:t>
            </a:r>
            <a:endParaRPr lang="en-US" altLang="zh-CN" sz="2400" i="0" dirty="0" smtClean="0"/>
          </a:p>
        </p:txBody>
      </p:sp>
      <p:sp>
        <p:nvSpPr>
          <p:cNvPr id="9" name="矩形 8"/>
          <p:cNvSpPr/>
          <p:nvPr/>
        </p:nvSpPr>
        <p:spPr>
          <a:xfrm>
            <a:off x="274320" y="5108991"/>
            <a:ext cx="8618160" cy="1200329"/>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altLang="zh-CN" sz="2400" i="0" dirty="0" smtClean="0"/>
              <a:t>Returns</a:t>
            </a:r>
            <a:r>
              <a:rPr lang="en-US" altLang="zh-CN" sz="2400" i="0" dirty="0"/>
              <a:t>, risk, and </a:t>
            </a:r>
            <a:r>
              <a:rPr lang="en-US" altLang="zh-CN" sz="2400" i="0" dirty="0">
                <a:solidFill>
                  <a:srgbClr val="FF0000"/>
                </a:solidFill>
              </a:rPr>
              <a:t>volatility</a:t>
            </a:r>
            <a:r>
              <a:rPr lang="en-US" altLang="zh-CN" sz="2400" i="0" dirty="0"/>
              <a:t> can be controlled by the mix of underlying strategies and funds. </a:t>
            </a:r>
          </a:p>
          <a:p>
            <a:pPr algn="just"/>
            <a:r>
              <a:rPr lang="zh-CN" altLang="en-US" sz="2400" i="0" dirty="0" smtClean="0"/>
              <a:t>可以通过混合基本</a:t>
            </a:r>
            <a:r>
              <a:rPr lang="zh-CN" altLang="en-US" sz="2400" i="0" dirty="0"/>
              <a:t>策略和</a:t>
            </a:r>
            <a:r>
              <a:rPr lang="zh-CN" altLang="en-US" sz="2400" i="0" dirty="0" smtClean="0"/>
              <a:t>基金来控制回报、风险</a:t>
            </a:r>
            <a:r>
              <a:rPr lang="zh-CN" altLang="en-US" sz="2400" i="0" dirty="0"/>
              <a:t>和</a:t>
            </a:r>
            <a:r>
              <a:rPr lang="zh-CN" altLang="en-US" sz="2400" i="0" dirty="0" smtClean="0"/>
              <a:t>波动性。</a:t>
            </a:r>
            <a:endParaRPr lang="en-US" altLang="zh-CN" sz="2400" i="0" dirty="0" smtClean="0"/>
          </a:p>
        </p:txBody>
      </p:sp>
    </p:spTree>
    <p:extLst>
      <p:ext uri="{BB962C8B-B14F-4D97-AF65-F5344CB8AC3E}">
        <p14:creationId xmlns:p14="http://schemas.microsoft.com/office/powerpoint/2010/main" val="170643957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Part 1, Dialogue: Software Deployment</a:t>
            </a:r>
            <a:endParaRPr lang="zh-CN" altLang="en-US" sz="3200" dirty="0"/>
          </a:p>
        </p:txBody>
      </p:sp>
      <p:sp>
        <p:nvSpPr>
          <p:cNvPr id="3" name="内容占位符 2"/>
          <p:cNvSpPr>
            <a:spLocks noGrp="1"/>
          </p:cNvSpPr>
          <p:nvPr>
            <p:ph idx="1"/>
          </p:nvPr>
        </p:nvSpPr>
        <p:spPr/>
        <p:txBody>
          <a:bodyPr/>
          <a:lstStyle/>
          <a:p>
            <a:r>
              <a:rPr lang="en-US" altLang="zh-CN" dirty="0" smtClean="0"/>
              <a:t>Main content</a:t>
            </a:r>
          </a:p>
          <a:p>
            <a:pPr lvl="1"/>
            <a:r>
              <a:rPr lang="zh-CN" altLang="en-US" dirty="0" smtClean="0"/>
              <a:t>主要软件部署方面的事宜</a:t>
            </a:r>
            <a:endParaRPr lang="en-US" altLang="zh-CN" dirty="0" smtClean="0"/>
          </a:p>
          <a:p>
            <a:pPr lvl="1"/>
            <a:r>
              <a:rPr lang="en-US" altLang="zh-CN" dirty="0" smtClean="0"/>
              <a:t>1</a:t>
            </a:r>
            <a:r>
              <a:rPr lang="zh-CN" altLang="en-US" dirty="0" smtClean="0"/>
              <a:t>）交付软件</a:t>
            </a:r>
            <a:endParaRPr lang="en-US" altLang="zh-CN" dirty="0" smtClean="0"/>
          </a:p>
          <a:p>
            <a:pPr lvl="2"/>
            <a:r>
              <a:rPr lang="en-US" altLang="zh-CN" dirty="0" smtClean="0"/>
              <a:t>tested program files, data files, and other documents</a:t>
            </a:r>
          </a:p>
          <a:p>
            <a:pPr lvl="1"/>
            <a:r>
              <a:rPr lang="en-US" altLang="zh-CN" dirty="0" smtClean="0"/>
              <a:t>2</a:t>
            </a:r>
            <a:r>
              <a:rPr lang="zh-CN" altLang="en-US" dirty="0" smtClean="0"/>
              <a:t>）在小范围内试用软件</a:t>
            </a:r>
            <a:endParaRPr lang="en-US" altLang="zh-CN" dirty="0" smtClean="0"/>
          </a:p>
          <a:p>
            <a:pPr lvl="2"/>
            <a:r>
              <a:rPr lang="en-US" altLang="zh-CN" dirty="0" smtClean="0"/>
              <a:t>information desks</a:t>
            </a:r>
          </a:p>
          <a:p>
            <a:pPr lvl="1"/>
            <a:r>
              <a:rPr lang="en-US" altLang="zh-CN" dirty="0" smtClean="0"/>
              <a:t>3</a:t>
            </a:r>
            <a:r>
              <a:rPr lang="zh-CN" altLang="en-US" dirty="0" smtClean="0"/>
              <a:t>）建立问题记录和反馈机制</a:t>
            </a:r>
            <a:endParaRPr lang="en-US" altLang="zh-CN" dirty="0" smtClean="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2514727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98344"/>
            <a:ext cx="8640960" cy="138499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800" b="1" i="0" dirty="0">
                <a:solidFill>
                  <a:srgbClr val="000000"/>
                </a:solidFill>
              </a:rPr>
              <a:t>Mr. White: </a:t>
            </a:r>
            <a:r>
              <a:rPr lang="en-US" altLang="zh-CN" sz="2800" i="0" dirty="0">
                <a:solidFill>
                  <a:srgbClr val="000000"/>
                </a:solidFill>
              </a:rPr>
              <a:t>Welcome to our hotel! I really </a:t>
            </a:r>
            <a:r>
              <a:rPr lang="en-US" altLang="zh-CN" sz="2800" b="1" i="0" dirty="0">
                <a:solidFill>
                  <a:srgbClr val="FF0000"/>
                </a:solidFill>
              </a:rPr>
              <a:t>appreciate</a:t>
            </a:r>
            <a:r>
              <a:rPr lang="en-US" altLang="zh-CN" sz="2800" i="0" dirty="0">
                <a:solidFill>
                  <a:srgbClr val="000000"/>
                </a:solidFill>
              </a:rPr>
              <a:t> your efforts for our Four Seasons Hotel Management Information System</a:t>
            </a:r>
            <a:r>
              <a:rPr lang="en-US" altLang="zh-CN" sz="2800" i="0" dirty="0" smtClean="0">
                <a:solidFill>
                  <a:srgbClr val="000000"/>
                </a:solidFill>
              </a:rPr>
              <a:t>.</a:t>
            </a:r>
            <a:endParaRPr lang="en-US" altLang="zh-CN" sz="2800" i="0" dirty="0">
              <a:solidFill>
                <a:srgbClr val="000000"/>
              </a:solidFill>
            </a:endParaRPr>
          </a:p>
        </p:txBody>
      </p:sp>
      <p:sp>
        <p:nvSpPr>
          <p:cNvPr id="7" name="矩形 6"/>
          <p:cNvSpPr/>
          <p:nvPr/>
        </p:nvSpPr>
        <p:spPr>
          <a:xfrm>
            <a:off x="251520" y="1836113"/>
            <a:ext cx="8614680" cy="58477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3200" i="0" dirty="0" smtClean="0"/>
              <a:t>appreciate  </a:t>
            </a:r>
            <a:r>
              <a:rPr lang="zh-CN" altLang="en-US" sz="3200" i="0" dirty="0" smtClean="0"/>
              <a:t>欣赏</a:t>
            </a:r>
            <a:r>
              <a:rPr lang="en-US" altLang="zh-CN" sz="3200" i="0" dirty="0"/>
              <a:t>, </a:t>
            </a:r>
            <a:r>
              <a:rPr lang="zh-CN" altLang="en-US" sz="3200" i="0" dirty="0"/>
              <a:t>赏识</a:t>
            </a:r>
            <a:r>
              <a:rPr lang="en-US" altLang="zh-CN" sz="3200" i="0" dirty="0"/>
              <a:t>; </a:t>
            </a:r>
            <a:r>
              <a:rPr lang="en-US" altLang="zh-CN" sz="3200" i="0" dirty="0" smtClean="0"/>
              <a:t> </a:t>
            </a:r>
            <a:r>
              <a:rPr lang="zh-CN" altLang="en-US" sz="3200" i="0" dirty="0" smtClean="0"/>
              <a:t>感激</a:t>
            </a:r>
            <a:r>
              <a:rPr lang="en-US" altLang="zh-CN" sz="3200" i="0" dirty="0"/>
              <a:t>, </a:t>
            </a:r>
            <a:r>
              <a:rPr lang="zh-CN" altLang="en-US" sz="3200" i="0" dirty="0"/>
              <a:t>感谢</a:t>
            </a:r>
            <a:r>
              <a:rPr lang="en-US" altLang="zh-CN" sz="3200" i="0" dirty="0" smtClean="0"/>
              <a:t>;  </a:t>
            </a:r>
            <a:r>
              <a:rPr lang="zh-CN" altLang="en-US" sz="3200" i="0" dirty="0"/>
              <a:t>理解</a:t>
            </a:r>
            <a:r>
              <a:rPr lang="en-US" altLang="zh-CN" sz="3200" i="0" dirty="0"/>
              <a:t>, </a:t>
            </a:r>
            <a:r>
              <a:rPr lang="zh-CN" altLang="en-US" sz="3200" i="0" dirty="0"/>
              <a:t>领会</a:t>
            </a:r>
          </a:p>
        </p:txBody>
      </p:sp>
      <p:sp>
        <p:nvSpPr>
          <p:cNvPr id="9" name="矩形 8"/>
          <p:cNvSpPr/>
          <p:nvPr/>
        </p:nvSpPr>
        <p:spPr>
          <a:xfrm>
            <a:off x="264660" y="2780928"/>
            <a:ext cx="8614680" cy="353943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800" i="0" dirty="0" smtClean="0"/>
              <a:t>1. His </a:t>
            </a:r>
            <a:r>
              <a:rPr lang="en-US" altLang="zh-CN" sz="2800" i="0" dirty="0"/>
              <a:t>talents are not fully </a:t>
            </a:r>
            <a:r>
              <a:rPr lang="en-US" altLang="zh-CN" sz="2800" i="0" dirty="0">
                <a:solidFill>
                  <a:srgbClr val="FF0000"/>
                </a:solidFill>
              </a:rPr>
              <a:t>appreciated</a:t>
            </a:r>
            <a:r>
              <a:rPr lang="en-US" altLang="zh-CN" sz="2800" i="0" dirty="0"/>
              <a:t> in that company.</a:t>
            </a:r>
          </a:p>
          <a:p>
            <a:r>
              <a:rPr lang="zh-CN" altLang="en-US" sz="2800" i="0" dirty="0"/>
              <a:t>他的才干在那家公司未受到充分赏识</a:t>
            </a:r>
            <a:r>
              <a:rPr lang="zh-CN" altLang="en-US" sz="2800" i="0" dirty="0" smtClean="0"/>
              <a:t>。</a:t>
            </a:r>
            <a:endParaRPr lang="en-US" altLang="zh-CN" sz="2800" i="0" dirty="0" smtClean="0"/>
          </a:p>
          <a:p>
            <a:endParaRPr lang="zh-CN" altLang="en-US" sz="2800" i="0" dirty="0"/>
          </a:p>
          <a:p>
            <a:pPr algn="just"/>
            <a:r>
              <a:rPr lang="en-US" altLang="zh-CN" sz="2800" i="0" dirty="0" smtClean="0"/>
              <a:t>2. Your </a:t>
            </a:r>
            <a:r>
              <a:rPr lang="en-US" altLang="zh-CN" sz="2800" i="0" dirty="0"/>
              <a:t>support is greatly </a:t>
            </a:r>
            <a:r>
              <a:rPr lang="en-US" altLang="zh-CN" sz="2800" i="0" dirty="0">
                <a:solidFill>
                  <a:srgbClr val="FF0000"/>
                </a:solidFill>
              </a:rPr>
              <a:t>appreciated</a:t>
            </a:r>
            <a:r>
              <a:rPr lang="en-US" altLang="zh-CN" sz="2800" i="0" dirty="0"/>
              <a:t>.</a:t>
            </a:r>
          </a:p>
          <a:p>
            <a:pPr algn="just"/>
            <a:r>
              <a:rPr lang="zh-CN" altLang="en-US" sz="2800" i="0" dirty="0"/>
              <a:t>十分感谢你的支持</a:t>
            </a:r>
            <a:r>
              <a:rPr lang="zh-CN" altLang="en-US" sz="2800" i="0" dirty="0" smtClean="0"/>
              <a:t>。</a:t>
            </a:r>
            <a:endParaRPr lang="en-US" altLang="zh-CN" sz="2800" i="0" dirty="0" smtClean="0"/>
          </a:p>
          <a:p>
            <a:pPr algn="just"/>
            <a:endParaRPr lang="en-US" altLang="zh-CN" sz="2800" i="0" dirty="0"/>
          </a:p>
          <a:p>
            <a:pPr algn="just"/>
            <a:r>
              <a:rPr lang="en-US" altLang="zh-CN" sz="2800" i="0" dirty="0" smtClean="0"/>
              <a:t>3. I </a:t>
            </a:r>
            <a:r>
              <a:rPr lang="en-US" altLang="zh-CN" sz="2800" i="0" dirty="0"/>
              <a:t>don't think you </a:t>
            </a:r>
            <a:r>
              <a:rPr lang="en-US" altLang="zh-CN" sz="2800" i="0" dirty="0">
                <a:solidFill>
                  <a:srgbClr val="FF0000"/>
                </a:solidFill>
              </a:rPr>
              <a:t>appreciate</a:t>
            </a:r>
            <a:r>
              <a:rPr lang="en-US" altLang="zh-CN" sz="2800" i="0" dirty="0"/>
              <a:t> how expensive it will be.</a:t>
            </a:r>
          </a:p>
          <a:p>
            <a:pPr algn="just"/>
            <a:r>
              <a:rPr lang="zh-CN" altLang="en-US" sz="2800" i="0" dirty="0"/>
              <a:t>我想你不了解它会有多昂贵</a:t>
            </a:r>
            <a:endParaRPr lang="en-US" altLang="zh-CN" sz="2800" i="0" dirty="0"/>
          </a:p>
        </p:txBody>
      </p:sp>
    </p:spTree>
    <p:extLst>
      <p:ext uri="{BB962C8B-B14F-4D97-AF65-F5344CB8AC3E}">
        <p14:creationId xmlns:p14="http://schemas.microsoft.com/office/powerpoint/2010/main" val="117571211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98344"/>
            <a:ext cx="8640960" cy="224676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800" b="1" i="0" dirty="0">
                <a:solidFill>
                  <a:srgbClr val="000000"/>
                </a:solidFill>
              </a:rPr>
              <a:t>Kevin: </a:t>
            </a:r>
            <a:r>
              <a:rPr lang="en-US" altLang="zh-CN" sz="2800" i="0" dirty="0" smtClean="0">
                <a:solidFill>
                  <a:srgbClr val="000000"/>
                </a:solidFill>
              </a:rPr>
              <a:t>It's </a:t>
            </a:r>
            <a:r>
              <a:rPr lang="en-US" altLang="zh-CN" sz="2800" i="0" dirty="0">
                <a:solidFill>
                  <a:srgbClr val="000000"/>
                </a:solidFill>
              </a:rPr>
              <a:t>our pleasure. Today, we'll deliver the software to you, including all tested program files, data files and additional documentation for user, such as a user guide and an operator manual. We have also added hypertext "help" files and a </a:t>
            </a:r>
            <a:r>
              <a:rPr lang="en-US" altLang="zh-CN" sz="2800" b="1" i="0" dirty="0">
                <a:solidFill>
                  <a:srgbClr val="FF0000"/>
                </a:solidFill>
              </a:rPr>
              <a:t>troubleshooting</a:t>
            </a:r>
            <a:r>
              <a:rPr lang="en-US" altLang="zh-CN" sz="2800" i="0" dirty="0">
                <a:solidFill>
                  <a:srgbClr val="000000"/>
                </a:solidFill>
              </a:rPr>
              <a:t> guide in our software.</a:t>
            </a:r>
          </a:p>
        </p:txBody>
      </p:sp>
      <p:sp>
        <p:nvSpPr>
          <p:cNvPr id="7" name="矩形 6"/>
          <p:cNvSpPr/>
          <p:nvPr/>
        </p:nvSpPr>
        <p:spPr>
          <a:xfrm>
            <a:off x="277800" y="2484185"/>
            <a:ext cx="8614680" cy="58477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3200" i="0" dirty="0" smtClean="0"/>
              <a:t>troubleshooting  </a:t>
            </a:r>
            <a:r>
              <a:rPr lang="zh-CN" altLang="en-US" sz="3200" i="0" dirty="0" smtClean="0"/>
              <a:t>处理</a:t>
            </a:r>
            <a:r>
              <a:rPr lang="zh-CN" altLang="en-US" sz="3200" i="0" dirty="0"/>
              <a:t>重大问题</a:t>
            </a:r>
            <a:r>
              <a:rPr lang="en-US" altLang="zh-CN" sz="3200" i="0" dirty="0"/>
              <a:t>; </a:t>
            </a:r>
            <a:r>
              <a:rPr lang="en-US" altLang="zh-CN" sz="3200" i="0" dirty="0" smtClean="0"/>
              <a:t> </a:t>
            </a:r>
            <a:r>
              <a:rPr lang="zh-CN" altLang="en-US" sz="3200" i="0" dirty="0" smtClean="0"/>
              <a:t>解决</a:t>
            </a:r>
            <a:r>
              <a:rPr lang="zh-CN" altLang="en-US" sz="3200" i="0" dirty="0"/>
              <a:t>难题</a:t>
            </a:r>
          </a:p>
        </p:txBody>
      </p:sp>
      <p:sp>
        <p:nvSpPr>
          <p:cNvPr id="9" name="矩形 8"/>
          <p:cNvSpPr/>
          <p:nvPr/>
        </p:nvSpPr>
        <p:spPr>
          <a:xfrm>
            <a:off x="277800" y="3201938"/>
            <a:ext cx="8614680" cy="353943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800" i="0" dirty="0" smtClean="0"/>
              <a:t>1. This </a:t>
            </a:r>
            <a:r>
              <a:rPr lang="en-US" altLang="zh-CN" sz="2800" i="0" dirty="0"/>
              <a:t>can be useful for performance analysis, error checking, and </a:t>
            </a:r>
            <a:r>
              <a:rPr lang="en-US" altLang="zh-CN" sz="2800" i="0" dirty="0">
                <a:solidFill>
                  <a:srgbClr val="FF0000"/>
                </a:solidFill>
              </a:rPr>
              <a:t>troubleshooting</a:t>
            </a:r>
            <a:r>
              <a:rPr lang="en-US" altLang="zh-CN" sz="2800" i="0" dirty="0"/>
              <a:t>. </a:t>
            </a:r>
          </a:p>
          <a:p>
            <a:r>
              <a:rPr lang="zh-CN" altLang="en-US" sz="2800" i="0" dirty="0"/>
              <a:t>这对于性能分析、错误检查和故障检修很有用</a:t>
            </a:r>
            <a:r>
              <a:rPr lang="zh-CN" altLang="en-US" sz="2800" i="0" dirty="0" smtClean="0"/>
              <a:t>。</a:t>
            </a:r>
            <a:endParaRPr lang="en-US" altLang="zh-CN" sz="2800" i="0" dirty="0" smtClean="0"/>
          </a:p>
          <a:p>
            <a:endParaRPr lang="en-US" altLang="zh-CN" sz="2800" i="0" dirty="0"/>
          </a:p>
          <a:p>
            <a:r>
              <a:rPr lang="en-US" altLang="zh-CN" sz="2800" i="0" dirty="0" smtClean="0"/>
              <a:t>2. The </a:t>
            </a:r>
            <a:r>
              <a:rPr lang="en-US" altLang="zh-CN" sz="2800" i="0" dirty="0"/>
              <a:t>article focuses on </a:t>
            </a:r>
            <a:r>
              <a:rPr lang="en-US" altLang="zh-CN" sz="2800" i="0" dirty="0">
                <a:solidFill>
                  <a:srgbClr val="FF0000"/>
                </a:solidFill>
              </a:rPr>
              <a:t>troubleshooting</a:t>
            </a:r>
            <a:r>
              <a:rPr lang="en-US" altLang="zh-CN" sz="2800" i="0" dirty="0"/>
              <a:t> different types of problems while configuring the LDAP server and client. </a:t>
            </a:r>
          </a:p>
          <a:p>
            <a:r>
              <a:rPr lang="zh-CN" altLang="en-US" sz="2800" i="0" dirty="0"/>
              <a:t>本文重点关注在配置</a:t>
            </a:r>
            <a:r>
              <a:rPr lang="en-US" altLang="zh-CN" sz="2800" i="0" dirty="0"/>
              <a:t>LDAP</a:t>
            </a:r>
            <a:r>
              <a:rPr lang="zh-CN" altLang="en-US" sz="2800" i="0" dirty="0"/>
              <a:t>服务器和客户端的过程中，如何对不同类型问题进行故障排除</a:t>
            </a:r>
            <a:endParaRPr lang="en-US" altLang="zh-CN" sz="2800" i="0" dirty="0"/>
          </a:p>
        </p:txBody>
      </p:sp>
    </p:spTree>
    <p:extLst>
      <p:ext uri="{BB962C8B-B14F-4D97-AF65-F5344CB8AC3E}">
        <p14:creationId xmlns:p14="http://schemas.microsoft.com/office/powerpoint/2010/main" val="70889328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98344"/>
            <a:ext cx="8640960" cy="489364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400" b="1" i="0" dirty="0">
                <a:solidFill>
                  <a:srgbClr val="000000"/>
                </a:solidFill>
              </a:rPr>
              <a:t>Mr. White: </a:t>
            </a:r>
            <a:r>
              <a:rPr lang="en-US" altLang="zh-CN" sz="2400" i="0" dirty="0">
                <a:solidFill>
                  <a:srgbClr val="000000"/>
                </a:solidFill>
              </a:rPr>
              <a:t>It sounds wonderful! So can we run the system after deployment right away? </a:t>
            </a:r>
            <a:endParaRPr lang="en-US" altLang="zh-CN" sz="2400" i="0" dirty="0" smtClean="0">
              <a:solidFill>
                <a:srgbClr val="000000"/>
              </a:solidFill>
            </a:endParaRPr>
          </a:p>
          <a:p>
            <a:pPr lvl="0" algn="just"/>
            <a:endParaRPr lang="en-US" altLang="zh-CN" sz="2400" i="0" dirty="0">
              <a:solidFill>
                <a:srgbClr val="000000"/>
              </a:solidFill>
            </a:endParaRPr>
          </a:p>
          <a:p>
            <a:pPr lvl="0" algn="just"/>
            <a:r>
              <a:rPr lang="en-US" altLang="zh-CN" sz="2400" b="1" i="0" dirty="0">
                <a:solidFill>
                  <a:srgbClr val="000000"/>
                </a:solidFill>
              </a:rPr>
              <a:t>Kevin: </a:t>
            </a:r>
            <a:r>
              <a:rPr lang="en-US" altLang="zh-CN" sz="2400" i="0" dirty="0">
                <a:solidFill>
                  <a:srgbClr val="000000"/>
                </a:solidFill>
              </a:rPr>
              <a:t>No problem. But I suggest we test the software </a:t>
            </a:r>
            <a:r>
              <a:rPr lang="en-US" altLang="zh-CN" sz="2400" i="0" dirty="0" smtClean="0">
                <a:solidFill>
                  <a:srgbClr val="000000"/>
                </a:solidFill>
              </a:rPr>
              <a:t>in </a:t>
            </a:r>
            <a:r>
              <a:rPr lang="en-US" altLang="zh-CN" sz="2400" i="0" dirty="0">
                <a:solidFill>
                  <a:srgbClr val="000000"/>
                </a:solidFill>
              </a:rPr>
              <a:t>a small group of representative users first. After ensuring it runs normally, we can deploy the system in the whole hotel. In this way, those users can first run the software and find problems in practice and the impact will </a:t>
            </a:r>
            <a:r>
              <a:rPr lang="en-US" altLang="zh-CN" sz="2400" b="1" i="0" dirty="0">
                <a:solidFill>
                  <a:srgbClr val="0000FF"/>
                </a:solidFill>
              </a:rPr>
              <a:t>be controlled to a smaller scope </a:t>
            </a:r>
            <a:r>
              <a:rPr lang="en-US" altLang="zh-CN" sz="2400" i="0" dirty="0">
                <a:solidFill>
                  <a:srgbClr val="000000"/>
                </a:solidFill>
              </a:rPr>
              <a:t>and the problems can be solved in time. This is also a common way in software deployment</a:t>
            </a:r>
            <a:r>
              <a:rPr lang="en-US" altLang="zh-CN" sz="2400" i="0" dirty="0" smtClean="0">
                <a:solidFill>
                  <a:srgbClr val="000000"/>
                </a:solidFill>
              </a:rPr>
              <a:t>.</a:t>
            </a:r>
          </a:p>
          <a:p>
            <a:pPr lvl="0" algn="just"/>
            <a:endParaRPr lang="en-US" altLang="zh-CN" sz="2400" i="0" dirty="0">
              <a:solidFill>
                <a:srgbClr val="000000"/>
              </a:solidFill>
            </a:endParaRPr>
          </a:p>
          <a:p>
            <a:pPr lvl="0" algn="just"/>
            <a:r>
              <a:rPr lang="en-US" altLang="zh-CN" sz="2400" b="1" i="0" dirty="0">
                <a:solidFill>
                  <a:srgbClr val="000000"/>
                </a:solidFill>
              </a:rPr>
              <a:t>Mr. White: </a:t>
            </a:r>
            <a:r>
              <a:rPr lang="en-US" altLang="zh-CN" sz="2400" i="0" dirty="0">
                <a:solidFill>
                  <a:srgbClr val="000000"/>
                </a:solidFill>
              </a:rPr>
              <a:t>Really? Well, I think it is a good idea. But how much of the scope does it fit? We have 100 staffs and 20 computers in total. </a:t>
            </a:r>
          </a:p>
        </p:txBody>
      </p:sp>
    </p:spTree>
    <p:extLst>
      <p:ext uri="{BB962C8B-B14F-4D97-AF65-F5344CB8AC3E}">
        <p14:creationId xmlns:p14="http://schemas.microsoft.com/office/powerpoint/2010/main" val="169521178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98344"/>
            <a:ext cx="8640960" cy="224676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000" b="1" i="0" dirty="0">
                <a:solidFill>
                  <a:srgbClr val="000000"/>
                </a:solidFill>
              </a:rPr>
              <a:t>Sharon: </a:t>
            </a:r>
            <a:r>
              <a:rPr lang="en-US" altLang="zh-CN" sz="2000" i="0" dirty="0">
                <a:solidFill>
                  <a:srgbClr val="000000"/>
                </a:solidFill>
              </a:rPr>
              <a:t>Maybe one third of the information desk in your hotel is ok. In my opinion, information desks deal with most </a:t>
            </a:r>
            <a:r>
              <a:rPr lang="en-US" altLang="zh-CN" sz="2000" i="0" dirty="0" smtClean="0">
                <a:solidFill>
                  <a:srgbClr val="000000"/>
                </a:solidFill>
              </a:rPr>
              <a:t>of </a:t>
            </a:r>
            <a:r>
              <a:rPr lang="en-US" altLang="zh-CN" sz="2000" i="0" dirty="0">
                <a:solidFill>
                  <a:srgbClr val="000000"/>
                </a:solidFill>
              </a:rPr>
              <a:t>hotel daily business, and can expose potential problems effectively and efficiently. </a:t>
            </a:r>
            <a:endParaRPr lang="en-US" altLang="zh-CN" sz="2000" i="0" dirty="0" smtClean="0">
              <a:solidFill>
                <a:srgbClr val="000000"/>
              </a:solidFill>
            </a:endParaRPr>
          </a:p>
          <a:p>
            <a:pPr lvl="0" algn="just"/>
            <a:endParaRPr lang="en-US" altLang="zh-CN" sz="2000" i="0" dirty="0">
              <a:solidFill>
                <a:srgbClr val="000000"/>
              </a:solidFill>
            </a:endParaRPr>
          </a:p>
          <a:p>
            <a:pPr lvl="0" algn="just"/>
            <a:r>
              <a:rPr lang="en-US" altLang="zh-CN" sz="2000" b="1" i="0" dirty="0">
                <a:solidFill>
                  <a:srgbClr val="000000"/>
                </a:solidFill>
              </a:rPr>
              <a:t>Mr. White: </a:t>
            </a:r>
            <a:r>
              <a:rPr lang="en-US" altLang="zh-CN" sz="2000" i="0" dirty="0">
                <a:solidFill>
                  <a:srgbClr val="000000"/>
                </a:solidFill>
              </a:rPr>
              <a:t>Ok, I completely </a:t>
            </a:r>
            <a:r>
              <a:rPr lang="en-US" altLang="zh-CN" sz="2000" b="1" i="0" dirty="0">
                <a:solidFill>
                  <a:srgbClr val="FF0000"/>
                </a:solidFill>
              </a:rPr>
              <a:t>agree to </a:t>
            </a:r>
            <a:r>
              <a:rPr lang="en-US" altLang="zh-CN" sz="2000" i="0" dirty="0">
                <a:solidFill>
                  <a:srgbClr val="000000"/>
                </a:solidFill>
              </a:rPr>
              <a:t>this suggestion, and will arrange the equipment and personnel as soon as possible. In addition, I am afraid we would need some timely support from you if some problems are discovered.</a:t>
            </a:r>
          </a:p>
        </p:txBody>
      </p:sp>
      <p:sp>
        <p:nvSpPr>
          <p:cNvPr id="6" name="矩形 5"/>
          <p:cNvSpPr/>
          <p:nvPr/>
        </p:nvSpPr>
        <p:spPr>
          <a:xfrm>
            <a:off x="257224" y="2498097"/>
            <a:ext cx="8635256" cy="101566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000" i="0" dirty="0" smtClean="0"/>
              <a:t>agree with </a:t>
            </a:r>
            <a:r>
              <a:rPr lang="en-US" altLang="zh-CN" sz="2000" i="0" dirty="0" err="1" smtClean="0"/>
              <a:t>sth</a:t>
            </a:r>
            <a:r>
              <a:rPr lang="en-US" altLang="zh-CN" sz="2000" i="0" dirty="0" smtClean="0"/>
              <a:t>  </a:t>
            </a:r>
            <a:r>
              <a:rPr lang="zh-CN" altLang="en-US" sz="2000" i="0" dirty="0" smtClean="0"/>
              <a:t>同意；与</a:t>
            </a:r>
            <a:r>
              <a:rPr lang="en-US" altLang="zh-CN" sz="2000" i="0" dirty="0" smtClean="0"/>
              <a:t>…</a:t>
            </a:r>
            <a:r>
              <a:rPr lang="zh-CN" altLang="en-US" sz="2000" i="0" dirty="0" smtClean="0"/>
              <a:t>相符，与</a:t>
            </a:r>
            <a:r>
              <a:rPr lang="en-US" altLang="zh-CN" sz="2000" i="0" dirty="0" smtClean="0"/>
              <a:t>…</a:t>
            </a:r>
            <a:r>
              <a:rPr lang="zh-CN" altLang="en-US" sz="2000" i="0" dirty="0" smtClean="0"/>
              <a:t>一致</a:t>
            </a:r>
            <a:endParaRPr lang="en-US" altLang="zh-CN" sz="2000" i="0" dirty="0" smtClean="0"/>
          </a:p>
          <a:p>
            <a:r>
              <a:rPr lang="en-US" altLang="zh-CN" sz="2000" i="0" dirty="0"/>
              <a:t>agree with </a:t>
            </a:r>
            <a:r>
              <a:rPr lang="en-US" altLang="zh-CN" sz="2000" i="0" dirty="0" err="1"/>
              <a:t>sb</a:t>
            </a:r>
            <a:r>
              <a:rPr lang="en-US" altLang="zh-CN" sz="2000" i="0" dirty="0"/>
              <a:t> about/on </a:t>
            </a:r>
            <a:r>
              <a:rPr lang="en-US" altLang="zh-CN" sz="2000" i="0" dirty="0" err="1"/>
              <a:t>sth</a:t>
            </a:r>
            <a:endParaRPr lang="en-US" altLang="zh-CN" sz="2000" i="0" dirty="0"/>
          </a:p>
          <a:p>
            <a:r>
              <a:rPr lang="en-US" altLang="zh-CN" sz="2000" i="0" dirty="0" smtClean="0"/>
              <a:t>be </a:t>
            </a:r>
            <a:r>
              <a:rPr lang="en-US" altLang="zh-CN" sz="2000" i="0" dirty="0"/>
              <a:t>agreed </a:t>
            </a:r>
            <a:r>
              <a:rPr lang="en-US" altLang="zh-CN" sz="2000" i="0" dirty="0" smtClean="0"/>
              <a:t>on/about </a:t>
            </a:r>
            <a:r>
              <a:rPr lang="en-US" altLang="zh-CN" sz="2000" i="0" dirty="0" err="1" smtClean="0"/>
              <a:t>sth</a:t>
            </a:r>
            <a:endParaRPr lang="en-US" altLang="zh-CN" sz="2000" i="0" dirty="0" smtClean="0"/>
          </a:p>
        </p:txBody>
      </p:sp>
      <p:sp>
        <p:nvSpPr>
          <p:cNvPr id="7" name="矩形 6"/>
          <p:cNvSpPr/>
          <p:nvPr/>
        </p:nvSpPr>
        <p:spPr>
          <a:xfrm>
            <a:off x="251520" y="3645024"/>
            <a:ext cx="8640960" cy="3139321"/>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200" i="0" dirty="0" smtClean="0"/>
              <a:t>1. He </a:t>
            </a:r>
            <a:r>
              <a:rPr lang="en-US" altLang="zh-CN" sz="2200" i="0" dirty="0">
                <a:solidFill>
                  <a:srgbClr val="FF0000"/>
                </a:solidFill>
              </a:rPr>
              <a:t>agreed with </a:t>
            </a:r>
            <a:r>
              <a:rPr lang="en-US" altLang="zh-CN" sz="2200" i="0" dirty="0"/>
              <a:t>them about the need for change</a:t>
            </a:r>
            <a:r>
              <a:rPr lang="en-US" altLang="zh-CN" sz="2200" i="0" dirty="0" smtClean="0"/>
              <a:t>. </a:t>
            </a:r>
            <a:r>
              <a:rPr lang="zh-CN" altLang="en-US" sz="2200" i="0" dirty="0" smtClean="0"/>
              <a:t>他</a:t>
            </a:r>
            <a:r>
              <a:rPr lang="zh-CN" altLang="en-US" sz="2200" i="0" dirty="0"/>
              <a:t>同意他们需要变革的</a:t>
            </a:r>
            <a:r>
              <a:rPr lang="zh-CN" altLang="en-US" sz="2200" i="0" dirty="0" smtClean="0"/>
              <a:t>意见。</a:t>
            </a:r>
            <a:endParaRPr lang="en-US" altLang="zh-CN" sz="2200" i="0" dirty="0" smtClean="0"/>
          </a:p>
          <a:p>
            <a:r>
              <a:rPr lang="en-US" altLang="zh-CN" sz="2200" i="0" dirty="0" smtClean="0"/>
              <a:t>2. Are </a:t>
            </a:r>
            <a:r>
              <a:rPr lang="en-US" altLang="zh-CN" sz="2200" i="0" dirty="0"/>
              <a:t>we all </a:t>
            </a:r>
            <a:r>
              <a:rPr lang="en-US" altLang="zh-CN" sz="2200" i="0" dirty="0">
                <a:solidFill>
                  <a:srgbClr val="FF0000"/>
                </a:solidFill>
              </a:rPr>
              <a:t>agreed on </a:t>
            </a:r>
            <a:r>
              <a:rPr lang="en-US" altLang="zh-CN" sz="2200" i="0" dirty="0"/>
              <a:t>this</a:t>
            </a:r>
            <a:r>
              <a:rPr lang="en-US" altLang="zh-CN" sz="2200" i="0" dirty="0" smtClean="0"/>
              <a:t>? </a:t>
            </a:r>
            <a:r>
              <a:rPr lang="zh-CN" altLang="en-US" sz="2200" i="0" dirty="0" smtClean="0"/>
              <a:t>我们</a:t>
            </a:r>
            <a:r>
              <a:rPr lang="zh-CN" altLang="en-US" sz="2200" i="0" dirty="0"/>
              <a:t>在这个问题上是不是全体意见一致</a:t>
            </a:r>
            <a:r>
              <a:rPr lang="zh-CN" altLang="en-US" sz="2200" i="0" dirty="0" smtClean="0"/>
              <a:t>？</a:t>
            </a:r>
            <a:endParaRPr lang="en-US" altLang="zh-CN" sz="2200" i="0" dirty="0" smtClean="0"/>
          </a:p>
          <a:p>
            <a:r>
              <a:rPr lang="en-US" altLang="zh-CN" sz="2200" i="0" dirty="0" smtClean="0"/>
              <a:t>3. Do </a:t>
            </a:r>
            <a:r>
              <a:rPr lang="en-US" altLang="zh-CN" sz="2200" i="0" dirty="0"/>
              <a:t>you think he'll </a:t>
            </a:r>
            <a:r>
              <a:rPr lang="en-US" altLang="zh-CN" sz="2200" i="0" dirty="0">
                <a:solidFill>
                  <a:srgbClr val="FF0000"/>
                </a:solidFill>
              </a:rPr>
              <a:t>agree to </a:t>
            </a:r>
            <a:r>
              <a:rPr lang="en-US" altLang="zh-CN" sz="2200" i="0" dirty="0"/>
              <a:t>their proposal</a:t>
            </a:r>
            <a:r>
              <a:rPr lang="en-US" altLang="zh-CN" sz="2200" i="0" dirty="0" smtClean="0"/>
              <a:t>? </a:t>
            </a:r>
            <a:r>
              <a:rPr lang="zh-CN" altLang="en-US" sz="2200" i="0" dirty="0" smtClean="0"/>
              <a:t>你</a:t>
            </a:r>
            <a:r>
              <a:rPr lang="zh-CN" altLang="en-US" sz="2200" i="0" dirty="0"/>
              <a:t>认为他会同意他们的建议吗</a:t>
            </a:r>
            <a:r>
              <a:rPr lang="zh-CN" altLang="en-US" sz="2200" i="0" dirty="0" smtClean="0"/>
              <a:t>？</a:t>
            </a:r>
            <a:endParaRPr lang="en-US" altLang="zh-CN" sz="2200" i="0" dirty="0" smtClean="0"/>
          </a:p>
          <a:p>
            <a:r>
              <a:rPr lang="en-US" altLang="zh-CN" sz="2200" i="0" dirty="0" smtClean="0"/>
              <a:t>4. Can </a:t>
            </a:r>
            <a:r>
              <a:rPr lang="en-US" altLang="zh-CN" sz="2200" i="0" dirty="0"/>
              <a:t>we </a:t>
            </a:r>
            <a:r>
              <a:rPr lang="en-US" altLang="zh-CN" sz="2200" i="0" dirty="0">
                <a:solidFill>
                  <a:srgbClr val="FF0000"/>
                </a:solidFill>
              </a:rPr>
              <a:t>agree</a:t>
            </a:r>
            <a:r>
              <a:rPr lang="en-US" altLang="zh-CN" sz="2200" i="0" dirty="0"/>
              <a:t> a price</a:t>
            </a:r>
            <a:r>
              <a:rPr lang="en-US" altLang="zh-CN" sz="2200" i="0" dirty="0" smtClean="0"/>
              <a:t>? </a:t>
            </a:r>
            <a:r>
              <a:rPr lang="zh-CN" altLang="en-US" sz="2200" i="0" dirty="0" smtClean="0"/>
              <a:t>我们</a:t>
            </a:r>
            <a:r>
              <a:rPr lang="zh-CN" altLang="en-US" sz="2200" i="0" dirty="0"/>
              <a:t>可不可以商定一个价格</a:t>
            </a:r>
            <a:r>
              <a:rPr lang="zh-CN" altLang="en-US" sz="2200" i="0" dirty="0" smtClean="0"/>
              <a:t>？</a:t>
            </a:r>
            <a:endParaRPr lang="en-US" altLang="zh-CN" sz="2200" i="0" dirty="0" smtClean="0"/>
          </a:p>
          <a:p>
            <a:r>
              <a:rPr lang="en-US" altLang="zh-CN" sz="2200" i="0" dirty="0" smtClean="0"/>
              <a:t>5. Next </a:t>
            </a:r>
            <a:r>
              <a:rPr lang="en-US" altLang="zh-CN" sz="2200" i="0" dirty="0"/>
              <a:t>year's budget has been </a:t>
            </a:r>
            <a:r>
              <a:rPr lang="en-US" altLang="zh-CN" sz="2200" i="0" dirty="0">
                <a:solidFill>
                  <a:srgbClr val="FF0000"/>
                </a:solidFill>
              </a:rPr>
              <a:t>agreed</a:t>
            </a:r>
            <a:r>
              <a:rPr lang="en-US" altLang="zh-CN" sz="2200" i="0" dirty="0" smtClean="0"/>
              <a:t>. </a:t>
            </a:r>
            <a:r>
              <a:rPr lang="zh-CN" altLang="en-US" sz="2200" i="0" dirty="0" smtClean="0"/>
              <a:t>明年</a:t>
            </a:r>
            <a:r>
              <a:rPr lang="zh-CN" altLang="en-US" sz="2200" i="0" dirty="0"/>
              <a:t>的预算已获批准</a:t>
            </a:r>
            <a:r>
              <a:rPr lang="zh-CN" altLang="en-US" sz="2200" i="0" dirty="0" smtClean="0"/>
              <a:t>。</a:t>
            </a:r>
            <a:endParaRPr lang="en-US" altLang="zh-CN" sz="2200" i="0" dirty="0" smtClean="0"/>
          </a:p>
          <a:p>
            <a:r>
              <a:rPr lang="en-US" altLang="zh-CN" sz="2200" i="0" dirty="0" smtClean="0"/>
              <a:t>6. Your </a:t>
            </a:r>
            <a:r>
              <a:rPr lang="en-US" altLang="zh-CN" sz="2200" i="0" dirty="0"/>
              <a:t>account of the accident does not </a:t>
            </a:r>
            <a:r>
              <a:rPr lang="en-US" altLang="zh-CN" sz="2200" i="0" dirty="0">
                <a:solidFill>
                  <a:srgbClr val="FF0000"/>
                </a:solidFill>
              </a:rPr>
              <a:t>agree with </a:t>
            </a:r>
            <a:r>
              <a:rPr lang="en-US" altLang="zh-CN" sz="2200" i="0" dirty="0"/>
              <a:t>hers</a:t>
            </a:r>
            <a:r>
              <a:rPr lang="en-US" altLang="zh-CN" sz="2200" i="0" dirty="0" smtClean="0"/>
              <a:t>. </a:t>
            </a:r>
            <a:r>
              <a:rPr lang="zh-CN" altLang="en-US" sz="2200" i="0" dirty="0" smtClean="0"/>
              <a:t>你</a:t>
            </a:r>
            <a:r>
              <a:rPr lang="zh-CN" altLang="en-US" sz="2200" i="0" dirty="0"/>
              <a:t>对事故的叙述与她的叙述不一致。</a:t>
            </a:r>
          </a:p>
        </p:txBody>
      </p:sp>
    </p:spTree>
    <p:extLst>
      <p:ext uri="{BB962C8B-B14F-4D97-AF65-F5344CB8AC3E}">
        <p14:creationId xmlns:p14="http://schemas.microsoft.com/office/powerpoint/2010/main" val="308103619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98344"/>
            <a:ext cx="8640960" cy="38164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200" b="1" i="0" dirty="0">
                <a:solidFill>
                  <a:srgbClr val="000000"/>
                </a:solidFill>
              </a:rPr>
              <a:t>Kevin: </a:t>
            </a:r>
            <a:r>
              <a:rPr lang="en-US" altLang="zh-CN" sz="2200" i="0" dirty="0">
                <a:solidFill>
                  <a:srgbClr val="000000"/>
                </a:solidFill>
              </a:rPr>
              <a:t>Don't worry about it. We will provide installation and start-up assistance, and as a support group, we will ensure troubleshooting assistance for you until the system runs normally for half a year</a:t>
            </a:r>
            <a:r>
              <a:rPr lang="en-US" altLang="zh-CN" sz="2200" i="0" dirty="0" smtClean="0">
                <a:solidFill>
                  <a:srgbClr val="000000"/>
                </a:solidFill>
              </a:rPr>
              <a:t>.</a:t>
            </a:r>
          </a:p>
          <a:p>
            <a:pPr lvl="0" algn="just"/>
            <a:endParaRPr lang="en-US" altLang="zh-CN" sz="2200" i="0" dirty="0">
              <a:solidFill>
                <a:srgbClr val="000000"/>
              </a:solidFill>
            </a:endParaRPr>
          </a:p>
          <a:p>
            <a:pPr lvl="0" algn="just"/>
            <a:r>
              <a:rPr lang="en-US" altLang="zh-CN" sz="2200" b="1" i="0" dirty="0">
                <a:solidFill>
                  <a:srgbClr val="000000"/>
                </a:solidFill>
              </a:rPr>
              <a:t>Jason: </a:t>
            </a:r>
            <a:r>
              <a:rPr lang="en-US" altLang="zh-CN" sz="2200" i="0" dirty="0">
                <a:solidFill>
                  <a:srgbClr val="000000"/>
                </a:solidFill>
              </a:rPr>
              <a:t>Here is our contact list with the phone numbers and E-mail addresses. And we need some contact information of your </a:t>
            </a:r>
            <a:r>
              <a:rPr lang="en-US" altLang="zh-CN" sz="2200" b="1" i="0" dirty="0">
                <a:solidFill>
                  <a:srgbClr val="FF0000"/>
                </a:solidFill>
              </a:rPr>
              <a:t>personnel</a:t>
            </a:r>
            <a:r>
              <a:rPr lang="en-US" altLang="zh-CN" sz="2200" i="0" dirty="0">
                <a:solidFill>
                  <a:srgbClr val="000000"/>
                </a:solidFill>
              </a:rPr>
              <a:t> who are in charge of the system in your hotel as well, so as to communicate in a timely manner</a:t>
            </a:r>
            <a:r>
              <a:rPr lang="en-US" altLang="zh-CN" sz="2200" i="0" dirty="0" smtClean="0">
                <a:solidFill>
                  <a:srgbClr val="000000"/>
                </a:solidFill>
              </a:rPr>
              <a:t>.</a:t>
            </a:r>
          </a:p>
          <a:p>
            <a:pPr lvl="0" algn="just"/>
            <a:endParaRPr lang="en-US" altLang="zh-CN" sz="2200" i="0" dirty="0">
              <a:solidFill>
                <a:srgbClr val="000000"/>
              </a:solidFill>
            </a:endParaRPr>
          </a:p>
          <a:p>
            <a:pPr lvl="0" algn="just"/>
            <a:r>
              <a:rPr lang="en-US" altLang="zh-CN" sz="2200" b="1" i="0" dirty="0">
                <a:solidFill>
                  <a:srgbClr val="000000"/>
                </a:solidFill>
              </a:rPr>
              <a:t>Mr. White: </a:t>
            </a:r>
            <a:r>
              <a:rPr lang="en-US" altLang="zh-CN" sz="2200" i="0" dirty="0">
                <a:solidFill>
                  <a:srgbClr val="000000"/>
                </a:solidFill>
              </a:rPr>
              <a:t>No problem. I will send you an E-mail listing our contact information within 2 days.</a:t>
            </a:r>
          </a:p>
        </p:txBody>
      </p:sp>
      <p:sp>
        <p:nvSpPr>
          <p:cNvPr id="6" name="矩形 5"/>
          <p:cNvSpPr/>
          <p:nvPr/>
        </p:nvSpPr>
        <p:spPr>
          <a:xfrm>
            <a:off x="269832" y="4109010"/>
            <a:ext cx="8635256"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000" i="0" dirty="0" smtClean="0"/>
              <a:t>personnel </a:t>
            </a:r>
            <a:r>
              <a:rPr lang="zh-CN" altLang="en-US" sz="2000" i="0" dirty="0" smtClean="0"/>
              <a:t>人员</a:t>
            </a:r>
            <a:r>
              <a:rPr lang="zh-CN" altLang="en-US" sz="2000" i="0" dirty="0"/>
              <a:t>，职员</a:t>
            </a:r>
            <a:r>
              <a:rPr lang="en-US" altLang="zh-CN" sz="2000" i="0" dirty="0"/>
              <a:t>;</a:t>
            </a:r>
            <a:r>
              <a:rPr lang="zh-CN" altLang="en-US" sz="2000" i="0" dirty="0"/>
              <a:t>人事部门</a:t>
            </a:r>
          </a:p>
        </p:txBody>
      </p:sp>
      <p:sp>
        <p:nvSpPr>
          <p:cNvPr id="7" name="矩形 6"/>
          <p:cNvSpPr/>
          <p:nvPr/>
        </p:nvSpPr>
        <p:spPr>
          <a:xfrm>
            <a:off x="251520" y="4658360"/>
            <a:ext cx="8640960" cy="1938992"/>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000" i="0" dirty="0" smtClean="0"/>
              <a:t>1. Her </a:t>
            </a:r>
            <a:r>
              <a:rPr lang="en-US" altLang="zh-CN" sz="2000" i="0" dirty="0"/>
              <a:t>first job was </a:t>
            </a:r>
            <a:r>
              <a:rPr lang="en-US" altLang="zh-CN" sz="2000" i="0" dirty="0">
                <a:solidFill>
                  <a:srgbClr val="FF0000"/>
                </a:solidFill>
              </a:rPr>
              <a:t>in personnel</a:t>
            </a:r>
            <a:r>
              <a:rPr lang="en-US" altLang="zh-CN" sz="2000" i="0" dirty="0"/>
              <a:t>. </a:t>
            </a:r>
          </a:p>
          <a:p>
            <a:r>
              <a:rPr lang="zh-CN" altLang="en-US" sz="2000" i="0" dirty="0"/>
              <a:t>她的第一份工作是人事方面的。</a:t>
            </a:r>
            <a:endParaRPr lang="en-US" altLang="zh-CN" sz="2000" i="0" dirty="0"/>
          </a:p>
          <a:p>
            <a:r>
              <a:rPr lang="en-US" altLang="zh-CN" sz="2000" i="0" dirty="0" smtClean="0"/>
              <a:t>2. If </a:t>
            </a:r>
            <a:r>
              <a:rPr lang="en-US" altLang="zh-CN" sz="2000" i="0" dirty="0"/>
              <a:t>you need help at work, your </a:t>
            </a:r>
            <a:r>
              <a:rPr lang="en-US" altLang="zh-CN" sz="2000" i="0" dirty="0">
                <a:solidFill>
                  <a:srgbClr val="FF0000"/>
                </a:solidFill>
              </a:rPr>
              <a:t>Personnel Manager</a:t>
            </a:r>
            <a:r>
              <a:rPr lang="en-US" altLang="zh-CN" sz="2000" i="0" dirty="0"/>
              <a:t> should be able to help. </a:t>
            </a:r>
          </a:p>
          <a:p>
            <a:r>
              <a:rPr lang="zh-CN" altLang="en-US" sz="2000" i="0" dirty="0"/>
              <a:t>如果你工作中需要帮助，人事经理应该能帮上忙。</a:t>
            </a:r>
            <a:endParaRPr lang="en-US" altLang="zh-CN" sz="2000" i="0" dirty="0"/>
          </a:p>
          <a:p>
            <a:r>
              <a:rPr lang="en-US" altLang="zh-CN" sz="2000" i="0" dirty="0" smtClean="0"/>
              <a:t>3. I </a:t>
            </a:r>
            <a:r>
              <a:rPr lang="en-US" altLang="zh-CN" sz="2000" i="0" dirty="0"/>
              <a:t>looked your address up in </a:t>
            </a:r>
            <a:r>
              <a:rPr lang="en-US" altLang="zh-CN" sz="2000" i="0" dirty="0">
                <a:solidFill>
                  <a:srgbClr val="FF0000"/>
                </a:solidFill>
              </a:rPr>
              <a:t>the personnel file </a:t>
            </a:r>
            <a:r>
              <a:rPr lang="en-US" altLang="zh-CN" sz="2000" i="0" dirty="0"/>
              <a:t>.</a:t>
            </a:r>
          </a:p>
          <a:p>
            <a:r>
              <a:rPr lang="zh-CN" altLang="en-US" sz="2000" i="0" dirty="0"/>
              <a:t>我在人事档案里找到了你的地址。</a:t>
            </a:r>
            <a:endParaRPr lang="en-US" altLang="zh-CN" sz="2000" i="0" dirty="0"/>
          </a:p>
        </p:txBody>
      </p:sp>
    </p:spTree>
    <p:extLst>
      <p:ext uri="{BB962C8B-B14F-4D97-AF65-F5344CB8AC3E}">
        <p14:creationId xmlns:p14="http://schemas.microsoft.com/office/powerpoint/2010/main" val="262198254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98344"/>
            <a:ext cx="8640960" cy="255454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000" b="1" i="0" dirty="0">
                <a:solidFill>
                  <a:srgbClr val="000000"/>
                </a:solidFill>
              </a:rPr>
              <a:t>Kevin: </a:t>
            </a:r>
            <a:r>
              <a:rPr lang="en-US" altLang="zh-CN" sz="2000" b="1" i="0" dirty="0">
                <a:solidFill>
                  <a:srgbClr val="FF0000"/>
                </a:solidFill>
              </a:rPr>
              <a:t>On this aspect</a:t>
            </a:r>
            <a:r>
              <a:rPr lang="en-US" altLang="zh-CN" sz="2000" i="0" dirty="0">
                <a:solidFill>
                  <a:srgbClr val="000000"/>
                </a:solidFill>
              </a:rPr>
              <a:t>, furthermore, I think we had better formally establish </a:t>
            </a:r>
            <a:r>
              <a:rPr lang="en-US" altLang="zh-CN" sz="2000" b="1" i="0" dirty="0">
                <a:solidFill>
                  <a:srgbClr val="0000FF"/>
                </a:solidFill>
              </a:rPr>
              <a:t>problem-logging</a:t>
            </a:r>
            <a:r>
              <a:rPr lang="en-US" altLang="zh-CN" sz="2000" i="0" dirty="0">
                <a:solidFill>
                  <a:srgbClr val="000000"/>
                </a:solidFill>
              </a:rPr>
              <a:t> and feedback mechanism, which includes what the feedback process is, how you </a:t>
            </a:r>
            <a:r>
              <a:rPr lang="en-US" altLang="zh-CN" sz="2000" b="1" i="0" dirty="0">
                <a:solidFill>
                  <a:srgbClr val="FF0000"/>
                </a:solidFill>
              </a:rPr>
              <a:t>log</a:t>
            </a:r>
            <a:r>
              <a:rPr lang="en-US" altLang="zh-CN" sz="2000" i="0" dirty="0">
                <a:solidFill>
                  <a:srgbClr val="000000"/>
                </a:solidFill>
              </a:rPr>
              <a:t> problems and report them to us, and which form to use, paper and/or electronic, and so on. In this way, we can collect and log </a:t>
            </a:r>
            <a:r>
              <a:rPr lang="en-US" altLang="zh-CN" sz="2000" i="0" dirty="0" smtClean="0">
                <a:solidFill>
                  <a:srgbClr val="000000"/>
                </a:solidFill>
              </a:rPr>
              <a:t>your feedback, </a:t>
            </a:r>
            <a:r>
              <a:rPr lang="en-US" altLang="zh-CN" sz="2000" i="0" dirty="0">
                <a:solidFill>
                  <a:srgbClr val="000000"/>
                </a:solidFill>
              </a:rPr>
              <a:t>communicate and assess it with you to determine the modification plan together</a:t>
            </a:r>
            <a:r>
              <a:rPr lang="en-US" altLang="zh-CN" sz="2000" i="0" dirty="0" smtClean="0">
                <a:solidFill>
                  <a:srgbClr val="000000"/>
                </a:solidFill>
              </a:rPr>
              <a:t>.</a:t>
            </a:r>
          </a:p>
          <a:p>
            <a:pPr lvl="0" algn="just"/>
            <a:endParaRPr lang="en-US" altLang="zh-CN" sz="2000" i="0" dirty="0">
              <a:solidFill>
                <a:srgbClr val="000000"/>
              </a:solidFill>
            </a:endParaRPr>
          </a:p>
          <a:p>
            <a:pPr lvl="0" algn="just"/>
            <a:r>
              <a:rPr lang="en-US" altLang="zh-CN" sz="2000" b="1" i="0" dirty="0">
                <a:solidFill>
                  <a:srgbClr val="000000"/>
                </a:solidFill>
              </a:rPr>
              <a:t>Mr. White: </a:t>
            </a:r>
            <a:r>
              <a:rPr lang="en-US" altLang="zh-CN" sz="2000" i="0" dirty="0">
                <a:solidFill>
                  <a:srgbClr val="000000"/>
                </a:solidFill>
              </a:rPr>
              <a:t>That's right. Let’s go on please.</a:t>
            </a:r>
          </a:p>
        </p:txBody>
      </p:sp>
      <p:sp>
        <p:nvSpPr>
          <p:cNvPr id="8" name="矩形 7"/>
          <p:cNvSpPr/>
          <p:nvPr/>
        </p:nvSpPr>
        <p:spPr>
          <a:xfrm>
            <a:off x="251520" y="2858012"/>
            <a:ext cx="1656184" cy="101566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000" i="0" dirty="0" smtClean="0"/>
              <a:t>on this aspect </a:t>
            </a:r>
            <a:r>
              <a:rPr lang="zh-CN" altLang="en-US" sz="2000" i="0" dirty="0" smtClean="0"/>
              <a:t>关于这个方面</a:t>
            </a:r>
            <a:endParaRPr lang="en-US" altLang="zh-CN" sz="2000" i="0" dirty="0" smtClean="0"/>
          </a:p>
        </p:txBody>
      </p:sp>
      <p:sp>
        <p:nvSpPr>
          <p:cNvPr id="9" name="矩形 8"/>
          <p:cNvSpPr/>
          <p:nvPr/>
        </p:nvSpPr>
        <p:spPr>
          <a:xfrm>
            <a:off x="2051720" y="2702826"/>
            <a:ext cx="6840760" cy="1323439"/>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000" i="0" dirty="0" smtClean="0"/>
              <a:t>Of </a:t>
            </a:r>
            <a:r>
              <a:rPr lang="en-US" altLang="zh-CN" sz="2000" i="0" dirty="0"/>
              <a:t>course, methodology and theories </a:t>
            </a:r>
            <a:r>
              <a:rPr lang="en-US" altLang="zh-CN" sz="2000" i="0" dirty="0">
                <a:solidFill>
                  <a:srgbClr val="FF0000"/>
                </a:solidFill>
              </a:rPr>
              <a:t>on this aspect </a:t>
            </a:r>
            <a:r>
              <a:rPr lang="en-US" altLang="zh-CN" sz="2000" i="0" dirty="0"/>
              <a:t>are generally immature, and related information is even less. </a:t>
            </a:r>
          </a:p>
          <a:p>
            <a:r>
              <a:rPr lang="zh-CN" altLang="en-US" sz="2000" i="0" dirty="0"/>
              <a:t>当然，在方法和理念上都不成熟，甚至这方面的资讯也是较少。</a:t>
            </a:r>
            <a:endParaRPr lang="en-US" altLang="zh-CN" sz="2000" i="0" dirty="0" smtClean="0"/>
          </a:p>
        </p:txBody>
      </p:sp>
      <p:sp>
        <p:nvSpPr>
          <p:cNvPr id="10" name="矩形 9"/>
          <p:cNvSpPr/>
          <p:nvPr/>
        </p:nvSpPr>
        <p:spPr>
          <a:xfrm>
            <a:off x="251520" y="4089266"/>
            <a:ext cx="8640960" cy="707886"/>
          </a:xfrm>
          <a:prstGeom prst="rect">
            <a:avLst/>
          </a:prstGeom>
          <a:ln>
            <a:solidFill>
              <a:srgbClr val="99FFCC"/>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000" i="0" dirty="0" smtClean="0"/>
              <a:t>log  </a:t>
            </a:r>
            <a:r>
              <a:rPr lang="zh-CN" altLang="en-US" sz="2000" i="0" dirty="0" smtClean="0"/>
              <a:t>记载</a:t>
            </a:r>
            <a:r>
              <a:rPr lang="zh-CN" altLang="en-US" sz="2000" i="0" dirty="0"/>
              <a:t>，</a:t>
            </a:r>
            <a:r>
              <a:rPr lang="zh-CN" altLang="en-US" sz="2000" i="0" dirty="0" smtClean="0"/>
              <a:t>记录   </a:t>
            </a:r>
            <a:r>
              <a:rPr lang="en-US" altLang="zh-CN" sz="2000" i="0" dirty="0" smtClean="0"/>
              <a:t>log in/into </a:t>
            </a:r>
            <a:r>
              <a:rPr lang="zh-CN" altLang="en-US" sz="2000" i="0" dirty="0" smtClean="0"/>
              <a:t>登录</a:t>
            </a:r>
            <a:r>
              <a:rPr lang="zh-CN" altLang="en-US" sz="2000" i="0" dirty="0"/>
              <a:t>，登入（计算机系统</a:t>
            </a:r>
            <a:r>
              <a:rPr lang="zh-CN" altLang="en-US" sz="2000" i="0" dirty="0" smtClean="0"/>
              <a:t>）</a:t>
            </a:r>
            <a:endParaRPr lang="en-US" altLang="zh-CN" sz="2000" i="0" dirty="0" smtClean="0"/>
          </a:p>
          <a:p>
            <a:r>
              <a:rPr lang="en-US" altLang="zh-CN" sz="2000" i="0" dirty="0" smtClean="0"/>
              <a:t>log out/off </a:t>
            </a:r>
            <a:r>
              <a:rPr lang="zh-CN" altLang="en-US" sz="2000" i="0" dirty="0" smtClean="0"/>
              <a:t>注销，退出</a:t>
            </a:r>
            <a:r>
              <a:rPr lang="zh-CN" altLang="en-US" sz="2000" i="0" dirty="0"/>
              <a:t>，离开（计算机系统）</a:t>
            </a:r>
            <a:endParaRPr lang="en-US" altLang="zh-CN" sz="2000" i="0" dirty="0" smtClean="0"/>
          </a:p>
        </p:txBody>
      </p:sp>
      <p:sp>
        <p:nvSpPr>
          <p:cNvPr id="11" name="矩形 10"/>
          <p:cNvSpPr/>
          <p:nvPr/>
        </p:nvSpPr>
        <p:spPr>
          <a:xfrm>
            <a:off x="251520" y="4869160"/>
            <a:ext cx="8640960" cy="1938992"/>
          </a:xfrm>
          <a:prstGeom prst="rect">
            <a:avLst/>
          </a:prstGeom>
          <a:ln>
            <a:solidFill>
              <a:srgbClr val="FF00FF"/>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000" i="0" dirty="0" smtClean="0"/>
              <a:t>1. Details </a:t>
            </a:r>
            <a:r>
              <a:rPr lang="en-US" altLang="zh-CN" sz="2000" i="0" dirty="0"/>
              <a:t>of the crime are then </a:t>
            </a:r>
            <a:r>
              <a:rPr lang="en-US" altLang="zh-CN" sz="2000" i="0" dirty="0">
                <a:solidFill>
                  <a:srgbClr val="FF0000"/>
                </a:solidFill>
              </a:rPr>
              <a:t>logged in </a:t>
            </a:r>
            <a:r>
              <a:rPr lang="en-US" altLang="zh-CN" sz="2000" i="0" dirty="0"/>
              <a:t>the computer. </a:t>
            </a:r>
          </a:p>
          <a:p>
            <a:r>
              <a:rPr lang="zh-CN" altLang="en-US" sz="2000" i="0" dirty="0"/>
              <a:t>随后会将罪案的详细情况录入到计算机里</a:t>
            </a:r>
            <a:r>
              <a:rPr lang="zh-CN" altLang="en-US" sz="2000" i="0" dirty="0" smtClean="0"/>
              <a:t>。</a:t>
            </a:r>
            <a:endParaRPr lang="en-US" altLang="zh-CN" sz="2000" i="0" dirty="0" smtClean="0"/>
          </a:p>
          <a:p>
            <a:r>
              <a:rPr lang="en-US" altLang="zh-CN" sz="2000" i="0" dirty="0">
                <a:solidFill>
                  <a:srgbClr val="FF0000"/>
                </a:solidFill>
              </a:rPr>
              <a:t>Log in</a:t>
            </a:r>
            <a:r>
              <a:rPr lang="en-US" altLang="zh-CN" sz="2000" i="0" dirty="0"/>
              <a:t> using the default user name of system, and manager for the password. </a:t>
            </a:r>
          </a:p>
          <a:p>
            <a:r>
              <a:rPr lang="zh-CN" altLang="en-US" sz="2000" i="0" dirty="0"/>
              <a:t>使用缺省用户名</a:t>
            </a:r>
            <a:r>
              <a:rPr lang="en-US" altLang="zh-CN" sz="2000" i="0" dirty="0"/>
              <a:t>system</a:t>
            </a:r>
            <a:r>
              <a:rPr lang="zh-CN" altLang="en-US" sz="2000" i="0" dirty="0"/>
              <a:t>，和密码</a:t>
            </a:r>
            <a:r>
              <a:rPr lang="en-US" altLang="zh-CN" sz="2000" i="0" dirty="0"/>
              <a:t>manager</a:t>
            </a:r>
            <a:r>
              <a:rPr lang="zh-CN" altLang="en-US" sz="2000" i="0" dirty="0"/>
              <a:t>登录</a:t>
            </a:r>
            <a:r>
              <a:rPr lang="zh-CN" altLang="en-US" sz="2000" i="0" dirty="0" smtClean="0"/>
              <a:t>。</a:t>
            </a:r>
            <a:endParaRPr lang="en-US" altLang="zh-CN" sz="2000" i="0" dirty="0" smtClean="0"/>
          </a:p>
          <a:p>
            <a:r>
              <a:rPr lang="en-US" altLang="zh-CN" sz="2000" i="0" dirty="0">
                <a:solidFill>
                  <a:srgbClr val="FF0000"/>
                </a:solidFill>
              </a:rPr>
              <a:t>Log out of </a:t>
            </a:r>
            <a:r>
              <a:rPr lang="en-US" altLang="zh-CN" sz="2000" i="0" dirty="0"/>
              <a:t>the console and close it. </a:t>
            </a:r>
          </a:p>
          <a:p>
            <a:r>
              <a:rPr lang="zh-CN" altLang="en-US" sz="2000" i="0" dirty="0"/>
              <a:t>从控制台注销，并将其关闭。</a:t>
            </a:r>
            <a:endParaRPr lang="en-US" altLang="zh-CN" sz="2000" i="0" dirty="0" smtClean="0"/>
          </a:p>
        </p:txBody>
      </p:sp>
    </p:spTree>
    <p:extLst>
      <p:ext uri="{BB962C8B-B14F-4D97-AF65-F5344CB8AC3E}">
        <p14:creationId xmlns:p14="http://schemas.microsoft.com/office/powerpoint/2010/main" val="333271737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课件模板-温剑丰">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200" b="0" i="1"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200" b="0" i="1"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演示文稿1" id="{73F7342D-7294-4A7E-8611-3188C6A457D4}" vid="{80AF26E9-873D-4631-9720-1C305F014A05}"/>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课件模板-温剑丰</Template>
  <TotalTime>5130</TotalTime>
  <Words>2793</Words>
  <Application>Microsoft Office PowerPoint</Application>
  <PresentationFormat>全屏显示(4:3)</PresentationFormat>
  <Paragraphs>192</Paragraphs>
  <Slides>21</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黑体</vt:lpstr>
      <vt:lpstr>华文行楷</vt:lpstr>
      <vt:lpstr>华文隶书</vt:lpstr>
      <vt:lpstr>宋体</vt:lpstr>
      <vt:lpstr>微软雅黑</vt:lpstr>
      <vt:lpstr>Arial</vt:lpstr>
      <vt:lpstr>Times New Roman</vt:lpstr>
      <vt:lpstr>Wingdings</vt:lpstr>
      <vt:lpstr>课件模板-温剑丰</vt:lpstr>
      <vt:lpstr>软件工程专业英语</vt:lpstr>
      <vt:lpstr>Outline</vt:lpstr>
      <vt:lpstr>Part 1, Dialogue: Software Deployment</vt:lpstr>
      <vt:lpstr>PowerPoint 演示文稿</vt:lpstr>
      <vt:lpstr>PowerPoint 演示文稿</vt:lpstr>
      <vt:lpstr>PowerPoint 演示文稿</vt:lpstr>
      <vt:lpstr>PowerPoint 演示文稿</vt:lpstr>
      <vt:lpstr>PowerPoint 演示文稿</vt:lpstr>
      <vt:lpstr>PowerPoint 演示文稿</vt:lpstr>
      <vt:lpstr>古人关于“函数调用” 的论述</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软件工程专业英语</dc:title>
  <dc:creator>lenovo</dc:creator>
  <cp:lastModifiedBy>lenovo</cp:lastModifiedBy>
  <cp:revision>193</cp:revision>
  <dcterms:created xsi:type="dcterms:W3CDTF">2017-12-29T02:31:48Z</dcterms:created>
  <dcterms:modified xsi:type="dcterms:W3CDTF">2020-04-28T08:53:48Z</dcterms:modified>
</cp:coreProperties>
</file>