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4224000" cy="201041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20" userDrawn="1">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2A3B943-74AA-8BAA-8207-AF247FA14F9B}" name="Joubert, Bonnie (NIH/NIEHS) [E]" initials="JB([" userId="S::joubertbr@nih.gov::ce0ea46b-c09a-48ff-b817-886ce77c8e9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F5971D"/>
    <a:srgbClr val="469743"/>
    <a:srgbClr val="FFFFFF"/>
    <a:srgbClr val="00A2BA"/>
    <a:srgbClr val="009AB7"/>
    <a:srgbClr val="005F82"/>
    <a:srgbClr val="00A7E6"/>
    <a:srgbClr val="0090D0"/>
    <a:srgbClr val="004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 d="100"/>
          <a:sy n="20" d="100"/>
        </p:scale>
        <p:origin x="2308" y="80"/>
      </p:cViewPr>
      <p:guideLst>
        <p:guide orient="horz" pos="54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8/10/relationships/authors" Target="authors.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Parker" userId="19165e5f-e0a1-47d4-a6ad-d22b76848249" providerId="ADAL" clId="{12C47303-A76D-4F71-8EFB-1AD50A09A459}"/>
    <pc:docChg chg="modSld">
      <pc:chgData name="Craig Parker" userId="19165e5f-e0a1-47d4-a6ad-d22b76848249" providerId="ADAL" clId="{12C47303-A76D-4F71-8EFB-1AD50A09A459}" dt="2022-11-15T07:10:52.801" v="29" actId="1076"/>
      <pc:docMkLst>
        <pc:docMk/>
      </pc:docMkLst>
      <pc:sldChg chg="modSp mod">
        <pc:chgData name="Craig Parker" userId="19165e5f-e0a1-47d4-a6ad-d22b76848249" providerId="ADAL" clId="{12C47303-A76D-4F71-8EFB-1AD50A09A459}" dt="2022-11-15T07:10:52.801" v="29" actId="1076"/>
        <pc:sldMkLst>
          <pc:docMk/>
          <pc:sldMk cId="0" sldId="256"/>
        </pc:sldMkLst>
        <pc:spChg chg="mod">
          <ac:chgData name="Craig Parker" userId="19165e5f-e0a1-47d4-a6ad-d22b76848249" providerId="ADAL" clId="{12C47303-A76D-4F71-8EFB-1AD50A09A459}" dt="2022-10-27T06:39:14.876" v="28" actId="20577"/>
          <ac:spMkLst>
            <pc:docMk/>
            <pc:sldMk cId="0" sldId="256"/>
            <ac:spMk id="198" creationId="{00000000-0000-0000-0000-000000000000}"/>
          </ac:spMkLst>
        </pc:spChg>
        <pc:picChg chg="mod">
          <ac:chgData name="Craig Parker" userId="19165e5f-e0a1-47d4-a6ad-d22b76848249" providerId="ADAL" clId="{12C47303-A76D-4F71-8EFB-1AD50A09A459}" dt="2022-11-15T07:10:52.801" v="29" actId="1076"/>
          <ac:picMkLst>
            <pc:docMk/>
            <pc:sldMk cId="0" sldId="256"/>
            <ac:picMk id="6" creationId="{E061275C-CFDE-B73A-8603-C4C52F7B744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6800" y="6232271"/>
            <a:ext cx="12090400"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33600" y="11258296"/>
            <a:ext cx="9956800"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1" u="heavy">
                <a:solidFill>
                  <a:srgbClr val="004B7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1" u="heavy">
                <a:solidFill>
                  <a:srgbClr val="004B7C"/>
                </a:solidFill>
                <a:latin typeface="Arial"/>
                <a:cs typeface="Arial"/>
              </a:defRPr>
            </a:lvl1pPr>
          </a:lstStyle>
          <a:p>
            <a:endParaRPr/>
          </a:p>
        </p:txBody>
      </p:sp>
      <p:sp>
        <p:nvSpPr>
          <p:cNvPr id="3" name="Holder 3"/>
          <p:cNvSpPr>
            <a:spLocks noGrp="1"/>
          </p:cNvSpPr>
          <p:nvPr>
            <p:ph sz="half" idx="2"/>
          </p:nvPr>
        </p:nvSpPr>
        <p:spPr>
          <a:xfrm>
            <a:off x="711200" y="4623943"/>
            <a:ext cx="618744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25360" y="4623943"/>
            <a:ext cx="6187440"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1" u="heavy">
                <a:solidFill>
                  <a:srgbClr val="004B7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19134" y="527050"/>
            <a:ext cx="10385732" cy="889000"/>
          </a:xfrm>
          <a:prstGeom prst="rect">
            <a:avLst/>
          </a:prstGeom>
        </p:spPr>
        <p:txBody>
          <a:bodyPr wrap="square" lIns="0" tIns="0" rIns="0" bIns="0">
            <a:spAutoFit/>
          </a:bodyPr>
          <a:lstStyle>
            <a:lvl1pPr>
              <a:defRPr sz="5600" b="1" i="1" u="heavy">
                <a:solidFill>
                  <a:srgbClr val="004B7C"/>
                </a:solidFill>
                <a:latin typeface="Arial"/>
                <a:cs typeface="Arial"/>
              </a:defRPr>
            </a:lvl1pPr>
          </a:lstStyle>
          <a:p>
            <a:endParaRPr dirty="0"/>
          </a:p>
        </p:txBody>
      </p:sp>
      <p:sp>
        <p:nvSpPr>
          <p:cNvPr id="3" name="Holder 3"/>
          <p:cNvSpPr>
            <a:spLocks noGrp="1"/>
          </p:cNvSpPr>
          <p:nvPr>
            <p:ph type="body" idx="1"/>
          </p:nvPr>
        </p:nvSpPr>
        <p:spPr>
          <a:xfrm>
            <a:off x="711200" y="4623943"/>
            <a:ext cx="1280160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36160" y="18696814"/>
            <a:ext cx="4551680" cy="100520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711200" y="18696814"/>
            <a:ext cx="3271520"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11/15/2022</a:t>
            </a:fld>
            <a:endParaRPr lang="en-US" dirty="0"/>
          </a:p>
        </p:txBody>
      </p:sp>
      <p:sp>
        <p:nvSpPr>
          <p:cNvPr id="6" name="Holder 6"/>
          <p:cNvSpPr>
            <a:spLocks noGrp="1"/>
          </p:cNvSpPr>
          <p:nvPr>
            <p:ph type="sldNum" sz="quarter" idx="7"/>
          </p:nvPr>
        </p:nvSpPr>
        <p:spPr>
          <a:xfrm>
            <a:off x="10241280" y="18696814"/>
            <a:ext cx="3271520"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19625209"/>
            <a:ext cx="14220190" cy="485241"/>
          </a:xfrm>
          <a:custGeom>
            <a:avLst/>
            <a:gdLst/>
            <a:ahLst/>
            <a:cxnLst/>
            <a:rect l="l" t="t" r="r" b="b"/>
            <a:pathLst>
              <a:path w="14220190" h="591819">
                <a:moveTo>
                  <a:pt x="0" y="591797"/>
                </a:moveTo>
                <a:lnTo>
                  <a:pt x="14219995" y="591797"/>
                </a:lnTo>
                <a:lnTo>
                  <a:pt x="14219995" y="0"/>
                </a:lnTo>
                <a:lnTo>
                  <a:pt x="0" y="0"/>
                </a:lnTo>
                <a:lnTo>
                  <a:pt x="0" y="591797"/>
                </a:lnTo>
                <a:close/>
              </a:path>
            </a:pathLst>
          </a:custGeom>
          <a:solidFill>
            <a:srgbClr val="E2F0D9"/>
          </a:solidFill>
        </p:spPr>
        <p:txBody>
          <a:bodyPr wrap="square" lIns="0" tIns="0" rIns="0" bIns="0" rtlCol="0"/>
          <a:lstStyle/>
          <a:p>
            <a:endParaRPr dirty="0"/>
          </a:p>
        </p:txBody>
      </p:sp>
      <p:sp>
        <p:nvSpPr>
          <p:cNvPr id="194" name="object 34"/>
          <p:cNvSpPr txBox="1"/>
          <p:nvPr/>
        </p:nvSpPr>
        <p:spPr>
          <a:xfrm>
            <a:off x="7601170" y="11231480"/>
            <a:ext cx="6438119" cy="430887"/>
          </a:xfrm>
          <a:prstGeom prst="rect">
            <a:avLst/>
          </a:prstGeom>
        </p:spPr>
        <p:txBody>
          <a:bodyPr vert="horz" wrap="square" lIns="0" tIns="0" rIns="0" bIns="0" rtlCol="0">
            <a:spAutoFit/>
          </a:bodyPr>
          <a:lstStyle/>
          <a:p>
            <a:pPr marL="12700">
              <a:lnSpc>
                <a:spcPct val="100000"/>
              </a:lnSpc>
            </a:pPr>
            <a:r>
              <a:rPr lang="it-IT" sz="1400" spc="-60" dirty="0">
                <a:solidFill>
                  <a:srgbClr val="808181"/>
                </a:solidFill>
                <a:latin typeface="Arial"/>
                <a:cs typeface="Arial"/>
              </a:rPr>
              <a:t>Methodology to create a spatially and demographically stratified heat-health outcome forecast model</a:t>
            </a:r>
            <a:r>
              <a:rPr lang="it-IT" sz="1400" spc="-65" dirty="0">
                <a:solidFill>
                  <a:srgbClr val="808181"/>
                </a:solidFill>
                <a:latin typeface="Arial"/>
                <a:cs typeface="Arial"/>
              </a:rPr>
              <a:t> </a:t>
            </a:r>
            <a:endParaRPr sz="14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96" name="object 10"/>
          <p:cNvSpPr/>
          <p:nvPr/>
        </p:nvSpPr>
        <p:spPr>
          <a:xfrm>
            <a:off x="2663268" y="1533352"/>
            <a:ext cx="8717280" cy="0"/>
          </a:xfrm>
          <a:custGeom>
            <a:avLst/>
            <a:gdLst/>
            <a:ahLst/>
            <a:cxnLst/>
            <a:rect l="l" t="t" r="r" b="b"/>
            <a:pathLst>
              <a:path w="8717280">
                <a:moveTo>
                  <a:pt x="0" y="0"/>
                </a:moveTo>
                <a:lnTo>
                  <a:pt x="8716934" y="0"/>
                </a:lnTo>
              </a:path>
            </a:pathLst>
          </a:custGeom>
          <a:ln w="71579">
            <a:solidFill>
              <a:srgbClr val="F5971D"/>
            </a:solidFill>
          </a:ln>
        </p:spPr>
        <p:txBody>
          <a:bodyPr wrap="square" lIns="0" tIns="0" rIns="0" bIns="0" rtlCol="0"/>
          <a:lstStyle/>
          <a:p>
            <a:endParaRPr dirty="0">
              <a:highlight>
                <a:srgbClr val="F5971D"/>
              </a:highlight>
            </a:endParaRPr>
          </a:p>
        </p:txBody>
      </p:sp>
      <p:sp>
        <p:nvSpPr>
          <p:cNvPr id="197" name="object 11"/>
          <p:cNvSpPr txBox="1">
            <a:spLocks noGrp="1"/>
          </p:cNvSpPr>
          <p:nvPr>
            <p:ph type="title"/>
          </p:nvPr>
        </p:nvSpPr>
        <p:spPr>
          <a:xfrm>
            <a:off x="-1395813" y="257919"/>
            <a:ext cx="13513666" cy="1107996"/>
          </a:xfrm>
          <a:prstGeom prst="rect">
            <a:avLst/>
          </a:prstGeom>
        </p:spPr>
        <p:txBody>
          <a:bodyPr vert="horz" wrap="square" lIns="0" tIns="0" rIns="0" bIns="0" rtlCol="0">
            <a:spAutoFit/>
          </a:bodyPr>
          <a:lstStyle/>
          <a:p>
            <a:pPr marL="3957320" algn="ctr">
              <a:lnSpc>
                <a:spcPct val="100000"/>
              </a:lnSpc>
            </a:pPr>
            <a:r>
              <a:rPr lang="en-ZA" sz="2400" i="0" u="none" spc="-150" dirty="0">
                <a:solidFill>
                  <a:srgbClr val="469743"/>
                </a:solidFill>
              </a:rPr>
              <a:t>Innovative machine learning and multi-source data analysis toward the development of an urban heat-health Early Warning System in two African cities</a:t>
            </a:r>
            <a:endParaRPr sz="2400" i="0" u="none" spc="-150" dirty="0">
              <a:solidFill>
                <a:srgbClr val="469743"/>
              </a:solidFill>
            </a:endParaRPr>
          </a:p>
        </p:txBody>
      </p:sp>
      <p:sp>
        <p:nvSpPr>
          <p:cNvPr id="198" name="object 12"/>
          <p:cNvSpPr txBox="1"/>
          <p:nvPr/>
        </p:nvSpPr>
        <p:spPr>
          <a:xfrm>
            <a:off x="1416049" y="1670050"/>
            <a:ext cx="12440398" cy="2062103"/>
          </a:xfrm>
          <a:prstGeom prst="rect">
            <a:avLst/>
          </a:prstGeom>
        </p:spPr>
        <p:txBody>
          <a:bodyPr vert="horz" wrap="square" lIns="0" tIns="0" rIns="0" bIns="0" rtlCol="0">
            <a:spAutoFit/>
          </a:bodyPr>
          <a:lstStyle/>
          <a:p>
            <a:pPr marL="12700" marR="473075" algn="ctr"/>
            <a:r>
              <a:rPr lang="en-ZA" sz="1800" b="1" kern="0" cap="all"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en-ZA" sz="3600" kern="0" cap="all" spc="-60" dirty="0">
                <a:solidFill>
                  <a:srgbClr val="469743"/>
                </a:solidFill>
                <a:effectLst/>
                <a:latin typeface="Arial"/>
                <a:ea typeface="Times New Roman" panose="02020603050405020304" pitchFamily="18" charset="0"/>
                <a:cs typeface="Arial"/>
              </a:rPr>
              <a:t>A </a:t>
            </a:r>
            <a:r>
              <a:rPr lang="en-ZA" sz="3600" spc="-60" dirty="0">
                <a:solidFill>
                  <a:srgbClr val="469743"/>
                </a:solidFill>
                <a:latin typeface="Arial"/>
                <a:cs typeface="Arial"/>
              </a:rPr>
              <a:t>protocol of a multi-source secondary data analysis</a:t>
            </a:r>
          </a:p>
          <a:p>
            <a:pPr marL="12700" marR="473075" algn="ctr"/>
            <a:endParaRPr lang="en-ZA" sz="1600" i="1" spc="-40" dirty="0">
              <a:solidFill>
                <a:srgbClr val="808181"/>
              </a:solidFill>
              <a:latin typeface="Arial"/>
              <a:cs typeface="Arial"/>
            </a:endParaRPr>
          </a:p>
          <a:p>
            <a:pPr marL="12700" marR="473075"/>
            <a:r>
              <a:rPr lang="en-ZA" sz="1600" spc="-15" dirty="0">
                <a:solidFill>
                  <a:srgbClr val="808181"/>
                </a:solidFill>
                <a:latin typeface="Arial"/>
                <a:cs typeface="Arial"/>
              </a:rPr>
              <a:t>Authors: Chris Jack</a:t>
            </a:r>
            <a:r>
              <a:rPr lang="en-ZA" sz="1600" spc="-15" baseline="30000" dirty="0">
                <a:solidFill>
                  <a:srgbClr val="808181"/>
                </a:solidFill>
                <a:latin typeface="Arial"/>
                <a:cs typeface="Arial"/>
              </a:rPr>
              <a:t>1*</a:t>
            </a:r>
            <a:r>
              <a:rPr lang="en-ZA" sz="1600" spc="-15" dirty="0">
                <a:solidFill>
                  <a:srgbClr val="808181"/>
                </a:solidFill>
                <a:latin typeface="Arial"/>
                <a:cs typeface="Arial"/>
              </a:rPr>
              <a:t>, Craig Parker</a:t>
            </a:r>
            <a:r>
              <a:rPr lang="en-ZA" sz="1600" spc="-15" baseline="30000" dirty="0">
                <a:solidFill>
                  <a:srgbClr val="808181"/>
                </a:solidFill>
                <a:latin typeface="Arial"/>
                <a:cs typeface="Arial"/>
              </a:rPr>
              <a:t>2*</a:t>
            </a:r>
            <a:r>
              <a:rPr lang="en-ZA" sz="1600" spc="-15" dirty="0">
                <a:solidFill>
                  <a:srgbClr val="808181"/>
                </a:solidFill>
                <a:latin typeface="Arial"/>
                <a:cs typeface="Arial"/>
              </a:rPr>
              <a:t>, Yao Etienne Kouakou</a:t>
            </a:r>
            <a:r>
              <a:rPr lang="en-ZA" sz="1600" spc="-15" baseline="30000" dirty="0">
                <a:solidFill>
                  <a:srgbClr val="808181"/>
                </a:solidFill>
                <a:latin typeface="Arial"/>
                <a:cs typeface="Arial"/>
              </a:rPr>
              <a:t>3</a:t>
            </a:r>
            <a:r>
              <a:rPr lang="en-ZA" sz="1600" spc="-15" dirty="0">
                <a:solidFill>
                  <a:srgbClr val="808181"/>
                </a:solidFill>
                <a:latin typeface="Arial"/>
                <a:cs typeface="Arial"/>
              </a:rPr>
              <a:t>, Bonnie Joubert</a:t>
            </a:r>
            <a:r>
              <a:rPr lang="en-ZA" sz="1600" spc="-15" baseline="30000" dirty="0">
                <a:solidFill>
                  <a:srgbClr val="808181"/>
                </a:solidFill>
                <a:latin typeface="Arial"/>
                <a:cs typeface="Arial"/>
              </a:rPr>
              <a:t>4</a:t>
            </a:r>
            <a:r>
              <a:rPr lang="en-ZA" sz="1600" spc="-15" dirty="0">
                <a:solidFill>
                  <a:srgbClr val="808181"/>
                </a:solidFill>
                <a:latin typeface="Arial"/>
                <a:cs typeface="Arial"/>
              </a:rPr>
              <a:t>, Kimberly McAllister</a:t>
            </a:r>
            <a:r>
              <a:rPr lang="en-ZA" sz="1600" spc="-15" baseline="30000" dirty="0">
                <a:solidFill>
                  <a:srgbClr val="808181"/>
                </a:solidFill>
                <a:latin typeface="Arial"/>
                <a:cs typeface="Arial"/>
              </a:rPr>
              <a:t>4</a:t>
            </a:r>
            <a:r>
              <a:rPr lang="en-ZA" sz="1600" spc="-15" dirty="0">
                <a:solidFill>
                  <a:srgbClr val="808181"/>
                </a:solidFill>
                <a:latin typeface="Arial"/>
                <a:cs typeface="Arial"/>
              </a:rPr>
              <a:t>,  Maliha Ilias</a:t>
            </a:r>
            <a:r>
              <a:rPr lang="en-ZA" sz="1600" spc="-15" baseline="30000" dirty="0">
                <a:solidFill>
                  <a:srgbClr val="808181"/>
                </a:solidFill>
                <a:latin typeface="Arial"/>
                <a:cs typeface="Arial"/>
              </a:rPr>
              <a:t>5</a:t>
            </a:r>
            <a:r>
              <a:rPr lang="en-ZA" sz="1600" spc="-15" dirty="0">
                <a:solidFill>
                  <a:srgbClr val="808181"/>
                </a:solidFill>
                <a:latin typeface="Arial"/>
                <a:cs typeface="Arial"/>
              </a:rPr>
              <a:t>, Matthew Chersich</a:t>
            </a:r>
            <a:r>
              <a:rPr lang="en-ZA" sz="1600" spc="-15" baseline="30000" dirty="0">
                <a:solidFill>
                  <a:srgbClr val="808181"/>
                </a:solidFill>
                <a:latin typeface="Arial"/>
                <a:cs typeface="Arial"/>
              </a:rPr>
              <a:t>2</a:t>
            </a:r>
            <a:r>
              <a:rPr lang="en-ZA" sz="1600" spc="-15" dirty="0">
                <a:solidFill>
                  <a:srgbClr val="808181"/>
                </a:solidFill>
                <a:latin typeface="Arial"/>
                <a:cs typeface="Arial"/>
              </a:rPr>
              <a:t>, Gloria </a:t>
            </a:r>
            <a:r>
              <a:rPr lang="en-ZA" sz="1600" spc="-15">
                <a:solidFill>
                  <a:srgbClr val="808181"/>
                </a:solidFill>
                <a:latin typeface="Arial"/>
                <a:cs typeface="Arial"/>
              </a:rPr>
              <a:t>Maimela</a:t>
            </a:r>
            <a:r>
              <a:rPr lang="en-ZA" sz="1600" spc="-15" baseline="30000">
                <a:solidFill>
                  <a:srgbClr val="808181"/>
                </a:solidFill>
                <a:latin typeface="Arial"/>
                <a:cs typeface="Arial"/>
              </a:rPr>
              <a:t>2  </a:t>
            </a:r>
            <a:r>
              <a:rPr lang="en-ZA" sz="1600" spc="-15">
                <a:solidFill>
                  <a:srgbClr val="808181"/>
                </a:solidFill>
                <a:latin typeface="Arial"/>
                <a:cs typeface="Arial"/>
              </a:rPr>
              <a:t>Sibusisiwe </a:t>
            </a:r>
            <a:r>
              <a:rPr lang="en-ZA" sz="1600" spc="-15" dirty="0">
                <a:solidFill>
                  <a:srgbClr val="808181"/>
                </a:solidFill>
                <a:latin typeface="Arial"/>
                <a:cs typeface="Arial"/>
              </a:rPr>
              <a:t>Makhanya</a:t>
            </a:r>
            <a:r>
              <a:rPr lang="en-ZA" sz="1600" spc="-15" baseline="30000" dirty="0">
                <a:solidFill>
                  <a:srgbClr val="808181"/>
                </a:solidFill>
                <a:latin typeface="Arial"/>
                <a:cs typeface="Arial"/>
              </a:rPr>
              <a:t>6</a:t>
            </a:r>
            <a:r>
              <a:rPr lang="en-ZA" sz="1600" spc="-15" dirty="0">
                <a:solidFill>
                  <a:srgbClr val="808181"/>
                </a:solidFill>
                <a:latin typeface="Arial"/>
                <a:cs typeface="Arial"/>
              </a:rPr>
              <a:t>, Stanley Luchters</a:t>
            </a:r>
            <a:r>
              <a:rPr lang="en-ZA" sz="1600" spc="-15" baseline="30000" dirty="0">
                <a:solidFill>
                  <a:srgbClr val="808181"/>
                </a:solidFill>
                <a:latin typeface="Arial"/>
                <a:cs typeface="Arial"/>
              </a:rPr>
              <a:t>7</a:t>
            </a:r>
            <a:r>
              <a:rPr lang="en-ZA" sz="1600" spc="-15" dirty="0">
                <a:solidFill>
                  <a:srgbClr val="808181"/>
                </a:solidFill>
                <a:latin typeface="Arial"/>
                <a:cs typeface="Arial"/>
              </a:rPr>
              <a:t>, Etienne Vos</a:t>
            </a:r>
            <a:r>
              <a:rPr lang="en-ZA" sz="1600" spc="-15" baseline="30000" dirty="0">
                <a:solidFill>
                  <a:srgbClr val="808181"/>
                </a:solidFill>
                <a:latin typeface="Arial"/>
                <a:cs typeface="Arial"/>
              </a:rPr>
              <a:t>6</a:t>
            </a:r>
            <a:r>
              <a:rPr lang="en-ZA" sz="1600" spc="-15" dirty="0">
                <a:solidFill>
                  <a:srgbClr val="808181"/>
                </a:solidFill>
                <a:latin typeface="Arial"/>
                <a:cs typeface="Arial"/>
              </a:rPr>
              <a:t> Kristie Ebi</a:t>
            </a:r>
            <a:r>
              <a:rPr lang="en-ZA" sz="1600" spc="-15" baseline="30000" dirty="0">
                <a:solidFill>
                  <a:srgbClr val="808181"/>
                </a:solidFill>
                <a:latin typeface="Arial"/>
                <a:cs typeface="Arial"/>
              </a:rPr>
              <a:t>8</a:t>
            </a:r>
            <a:r>
              <a:rPr lang="en-ZA" sz="1600" spc="-15" dirty="0">
                <a:solidFill>
                  <a:srgbClr val="808181"/>
                </a:solidFill>
                <a:latin typeface="Arial"/>
                <a:cs typeface="Arial"/>
              </a:rPr>
              <a:t>, </a:t>
            </a:r>
            <a:r>
              <a:rPr lang="en-ZA" sz="1600" spc="-15" dirty="0" err="1">
                <a:solidFill>
                  <a:srgbClr val="808181"/>
                </a:solidFill>
                <a:latin typeface="Arial"/>
                <a:cs typeface="Arial"/>
              </a:rPr>
              <a:t>Gueladio</a:t>
            </a:r>
            <a:r>
              <a:rPr lang="en-ZA" sz="1600" spc="-15" dirty="0">
                <a:solidFill>
                  <a:srgbClr val="808181"/>
                </a:solidFill>
                <a:latin typeface="Arial"/>
                <a:cs typeface="Arial"/>
              </a:rPr>
              <a:t> Cisse</a:t>
            </a:r>
            <a:r>
              <a:rPr lang="en-ZA" sz="1600" spc="-15" baseline="30000" dirty="0">
                <a:solidFill>
                  <a:srgbClr val="808181"/>
                </a:solidFill>
                <a:latin typeface="Arial"/>
                <a:cs typeface="Arial"/>
              </a:rPr>
              <a:t>3 </a:t>
            </a:r>
            <a:r>
              <a:rPr lang="en-GB" sz="1600" spc="-15" dirty="0">
                <a:solidFill>
                  <a:srgbClr val="808181"/>
                </a:solidFill>
                <a:latin typeface="Arial"/>
                <a:cs typeface="Arial"/>
              </a:rPr>
              <a:t>on behalf of the HE</a:t>
            </a:r>
            <a:r>
              <a:rPr lang="en-ZA" sz="1600" spc="-15" baseline="30000" dirty="0">
                <a:solidFill>
                  <a:srgbClr val="808181"/>
                </a:solidFill>
                <a:latin typeface="Arial"/>
                <a:cs typeface="Arial"/>
              </a:rPr>
              <a:t>2</a:t>
            </a:r>
            <a:r>
              <a:rPr lang="en-GB" sz="1600" spc="-15" dirty="0">
                <a:solidFill>
                  <a:srgbClr val="808181"/>
                </a:solidFill>
                <a:latin typeface="Arial"/>
                <a:cs typeface="Arial"/>
              </a:rPr>
              <a:t>AT Center</a:t>
            </a:r>
            <a:br>
              <a:rPr lang="en-GB" sz="1600" spc="-15" dirty="0">
                <a:solidFill>
                  <a:srgbClr val="808181"/>
                </a:solidFill>
                <a:latin typeface="Arial"/>
                <a:cs typeface="Arial"/>
              </a:rPr>
            </a:br>
            <a:r>
              <a:rPr lang="en-GB" sz="1400" spc="-15" dirty="0">
                <a:solidFill>
                  <a:srgbClr val="808181"/>
                </a:solidFill>
                <a:latin typeface="Arial"/>
                <a:cs typeface="Arial"/>
              </a:rPr>
              <a:t>*Equal first authors </a:t>
            </a:r>
            <a:endParaRPr lang="en-ZA" sz="1400" spc="-15" dirty="0">
              <a:solidFill>
                <a:srgbClr val="808181"/>
              </a:solidFill>
              <a:latin typeface="Arial"/>
              <a:cs typeface="Arial"/>
            </a:endParaRPr>
          </a:p>
          <a:p>
            <a:pPr marL="12700" marR="473075" algn="ctr">
              <a:lnSpc>
                <a:spcPct val="100000"/>
              </a:lnSpc>
            </a:pPr>
            <a:endParaRPr lang="en-GB" sz="1600" i="1" spc="-30" dirty="0">
              <a:solidFill>
                <a:srgbClr val="808181"/>
              </a:solidFill>
              <a:latin typeface="Arial"/>
              <a:cs typeface="Arial"/>
            </a:endParaRPr>
          </a:p>
          <a:p>
            <a:pPr marL="12700" marR="473075" algn="ctr">
              <a:lnSpc>
                <a:spcPct val="100000"/>
              </a:lnSpc>
            </a:pPr>
            <a:endParaRPr lang="en-ZA" i="1" spc="-15" dirty="0">
              <a:solidFill>
                <a:srgbClr val="808181"/>
              </a:solidFill>
              <a:latin typeface="Arial" panose="020B0604020202020204" pitchFamily="34" charset="0"/>
              <a:cs typeface="Arial" panose="020B0604020202020204" pitchFamily="34" charset="0"/>
            </a:endParaRPr>
          </a:p>
        </p:txBody>
      </p:sp>
      <p:sp>
        <p:nvSpPr>
          <p:cNvPr id="199" name="object 13"/>
          <p:cNvSpPr txBox="1"/>
          <p:nvPr/>
        </p:nvSpPr>
        <p:spPr>
          <a:xfrm>
            <a:off x="1011765" y="3863636"/>
            <a:ext cx="6074382" cy="1661993"/>
          </a:xfrm>
          <a:prstGeom prst="rect">
            <a:avLst/>
          </a:prstGeom>
        </p:spPr>
        <p:txBody>
          <a:bodyPr vert="horz" wrap="square" lIns="0" tIns="0" rIns="0" bIns="0" rtlCol="0">
            <a:spAutoFit/>
          </a:bodyPr>
          <a:lstStyle/>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r>
              <a:rPr lang="en-ZA" sz="1200" spc="-40" dirty="0">
                <a:solidFill>
                  <a:srgbClr val="808181"/>
                </a:solidFill>
                <a:latin typeface="Arial"/>
                <a:cs typeface="Arial"/>
              </a:rPr>
              <a:t> </a:t>
            </a:r>
            <a:endParaRPr sz="1200" dirty="0">
              <a:latin typeface="Arial"/>
              <a:cs typeface="Arial"/>
            </a:endParaRPr>
          </a:p>
        </p:txBody>
      </p:sp>
      <p:grpSp>
        <p:nvGrpSpPr>
          <p:cNvPr id="202" name="Group 201"/>
          <p:cNvGrpSpPr/>
          <p:nvPr/>
        </p:nvGrpSpPr>
        <p:grpSpPr>
          <a:xfrm>
            <a:off x="1008403" y="3651609"/>
            <a:ext cx="6124886" cy="377435"/>
            <a:chOff x="7408120" y="14228630"/>
            <a:chExt cx="5797586" cy="377435"/>
          </a:xfrm>
          <a:noFill/>
        </p:grpSpPr>
        <p:sp>
          <p:nvSpPr>
            <p:cNvPr id="203" name="object 26"/>
            <p:cNvSpPr/>
            <p:nvPr/>
          </p:nvSpPr>
          <p:spPr>
            <a:xfrm>
              <a:off x="7448161" y="14606065"/>
              <a:ext cx="5757545" cy="0"/>
            </a:xfrm>
            <a:custGeom>
              <a:avLst/>
              <a:gdLst/>
              <a:ahLst/>
              <a:cxnLst/>
              <a:rect l="l" t="t" r="r" b="b"/>
              <a:pathLst>
                <a:path w="5757544">
                  <a:moveTo>
                    <a:pt x="0" y="0"/>
                  </a:moveTo>
                  <a:lnTo>
                    <a:pt x="5757321" y="0"/>
                  </a:lnTo>
                </a:path>
              </a:pathLst>
            </a:custGeom>
            <a:grpFill/>
            <a:ln w="40561">
              <a:solidFill>
                <a:srgbClr val="F5971D"/>
              </a:solidFill>
            </a:ln>
          </p:spPr>
          <p:txBody>
            <a:bodyPr wrap="square" lIns="0" tIns="0" rIns="0" bIns="0" rtlCol="0"/>
            <a:lstStyle/>
            <a:p>
              <a:endParaRPr dirty="0">
                <a:solidFill>
                  <a:srgbClr val="469743"/>
                </a:solidFill>
                <a:latin typeface="Arial" panose="020B0604020202020204" pitchFamily="34" charset="0"/>
                <a:cs typeface="Arial" panose="020B0604020202020204" pitchFamily="34" charset="0"/>
              </a:endParaRPr>
            </a:p>
          </p:txBody>
        </p:sp>
        <p:sp>
          <p:nvSpPr>
            <p:cNvPr id="204" name="object 34"/>
            <p:cNvSpPr txBox="1"/>
            <p:nvPr/>
          </p:nvSpPr>
          <p:spPr>
            <a:xfrm>
              <a:off x="7408120" y="14228630"/>
              <a:ext cx="3577590" cy="361637"/>
            </a:xfrm>
            <a:prstGeom prst="rect">
              <a:avLst/>
            </a:prstGeom>
            <a:grpFill/>
          </p:spPr>
          <p:txBody>
            <a:bodyPr vert="horz" wrap="square" lIns="0" tIns="0" rIns="0" bIns="0" rtlCol="0">
              <a:spAutoFit/>
            </a:bodyPr>
            <a:lstStyle/>
            <a:p>
              <a:pPr marL="12700">
                <a:lnSpc>
                  <a:spcPct val="100000"/>
                </a:lnSpc>
              </a:pPr>
              <a:r>
                <a:rPr lang="en-ZA" sz="2350" b="1" spc="-80" dirty="0">
                  <a:solidFill>
                    <a:srgbClr val="469743"/>
                  </a:solidFill>
                  <a:latin typeface="Arial" panose="020B0604020202020204" pitchFamily="34" charset="0"/>
                  <a:cs typeface="Arial" panose="020B0604020202020204" pitchFamily="34" charset="0"/>
                </a:rPr>
                <a:t>Background</a:t>
              </a:r>
              <a:endParaRPr sz="2350" dirty="0">
                <a:solidFill>
                  <a:srgbClr val="469743"/>
                </a:solidFill>
                <a:latin typeface="Arial" panose="020B0604020202020204" pitchFamily="34" charset="0"/>
                <a:cs typeface="Arial" panose="020B0604020202020204" pitchFamily="34" charset="0"/>
              </a:endParaRPr>
            </a:p>
          </p:txBody>
        </p:sp>
      </p:grpSp>
      <p:sp>
        <p:nvSpPr>
          <p:cNvPr id="207" name="object 26"/>
          <p:cNvSpPr/>
          <p:nvPr/>
        </p:nvSpPr>
        <p:spPr>
          <a:xfrm>
            <a:off x="1003563" y="10381493"/>
            <a:ext cx="6082584" cy="0"/>
          </a:xfrm>
          <a:custGeom>
            <a:avLst/>
            <a:gdLst/>
            <a:ahLst/>
            <a:cxnLst/>
            <a:rect l="l" t="t" r="r" b="b"/>
            <a:pathLst>
              <a:path w="5757544">
                <a:moveTo>
                  <a:pt x="0" y="0"/>
                </a:moveTo>
                <a:lnTo>
                  <a:pt x="5757321" y="0"/>
                </a:lnTo>
              </a:path>
            </a:pathLst>
          </a:custGeom>
          <a:ln w="40561">
            <a:solidFill>
              <a:srgbClr val="F5971D"/>
            </a:solidFill>
          </a:ln>
        </p:spPr>
        <p:txBody>
          <a:bodyPr wrap="square" lIns="0" tIns="0" rIns="0" bIns="0" rtlCol="0"/>
          <a:lstStyle/>
          <a:p>
            <a:endParaRPr dirty="0">
              <a:solidFill>
                <a:srgbClr val="469743"/>
              </a:solidFill>
              <a:latin typeface="Arial" panose="020B0604020202020204" pitchFamily="34" charset="0"/>
              <a:cs typeface="Arial" panose="020B0604020202020204" pitchFamily="34" charset="0"/>
            </a:endParaRPr>
          </a:p>
        </p:txBody>
      </p:sp>
      <p:sp>
        <p:nvSpPr>
          <p:cNvPr id="209" name="object 13"/>
          <p:cNvSpPr txBox="1"/>
          <p:nvPr/>
        </p:nvSpPr>
        <p:spPr>
          <a:xfrm>
            <a:off x="913992" y="10484565"/>
            <a:ext cx="6074382" cy="2108269"/>
          </a:xfrm>
          <a:prstGeom prst="rect">
            <a:avLst/>
          </a:prstGeom>
        </p:spPr>
        <p:txBody>
          <a:bodyPr vert="horz" wrap="square" lIns="0" tIns="0" rIns="0" bIns="0" rtlCol="0">
            <a:spAutoFit/>
          </a:bodyPr>
          <a:lstStyle/>
          <a:p>
            <a:pPr marL="186690" indent="-171450">
              <a:buFont typeface="Arial" panose="020B0604020202020204" pitchFamily="34" charset="0"/>
              <a:buChar char="•"/>
            </a:pPr>
            <a:r>
              <a:rPr lang="en-US" sz="1400" spc="-40" dirty="0">
                <a:solidFill>
                  <a:srgbClr val="808181"/>
                </a:solidFill>
                <a:latin typeface="Arial"/>
                <a:cs typeface="Arial"/>
              </a:rPr>
              <a:t>To create an index of African cities’ intra-urban socio-economic and environmental vulnerability. </a:t>
            </a:r>
          </a:p>
          <a:p>
            <a:pPr marL="186690" indent="-171450">
              <a:buFont typeface="Arial" panose="020B0604020202020204" pitchFamily="34" charset="0"/>
              <a:buChar char="•"/>
            </a:pPr>
            <a:r>
              <a:rPr lang="en-US" sz="1400" spc="-40" dirty="0">
                <a:solidFill>
                  <a:srgbClr val="808181"/>
                </a:solidFill>
                <a:latin typeface="Arial"/>
                <a:cs typeface="Arial"/>
              </a:rPr>
              <a:t>To construct a spatially and demographically explicit heat-health outcome model that allows researchers to predict the likelihood of adverse health outcomes days or weeks prior to extreme weather events.</a:t>
            </a:r>
            <a:endParaRPr lang="en-ZA" sz="1400" spc="-40" dirty="0">
              <a:solidFill>
                <a:srgbClr val="808181"/>
              </a:solidFill>
              <a:latin typeface="Arial"/>
              <a:cs typeface="Arial"/>
            </a:endParaRPr>
          </a:p>
          <a:p>
            <a:pPr marL="186690" indent="-171450">
              <a:buFont typeface="Arial" panose="020B0604020202020204" pitchFamily="34" charset="0"/>
              <a:buChar char="•"/>
            </a:pPr>
            <a:r>
              <a:rPr lang="en-US" sz="1400" spc="-40" dirty="0">
                <a:solidFill>
                  <a:srgbClr val="808181"/>
                </a:solidFill>
                <a:latin typeface="Arial"/>
                <a:cs typeface="Arial"/>
              </a:rPr>
              <a:t>To develop an Early Warning System based on the heat-health outcome forecast model.</a:t>
            </a:r>
            <a:endParaRPr lang="en-ZA" sz="1400" spc="-40" dirty="0">
              <a:solidFill>
                <a:srgbClr val="808181"/>
              </a:solidFill>
              <a:latin typeface="Arial"/>
              <a:cs typeface="Arial"/>
            </a:endParaRPr>
          </a:p>
          <a:p>
            <a:pPr marL="186690" indent="-171450">
              <a:buFont typeface="Arial" panose="020B0604020202020204" pitchFamily="34" charset="0"/>
              <a:buChar char="•"/>
            </a:pPr>
            <a:endParaRPr lang="en-US" sz="1300" spc="-40" dirty="0">
              <a:solidFill>
                <a:srgbClr val="808181"/>
              </a:solidFill>
              <a:latin typeface="Arial"/>
              <a:cs typeface="Arial"/>
            </a:endParaRPr>
          </a:p>
          <a:p>
            <a:pPr marL="186690" indent="-171450">
              <a:buFont typeface="Arial" panose="020B0604020202020204" pitchFamily="34" charset="0"/>
              <a:buChar char="•"/>
            </a:pPr>
            <a:endParaRPr lang="en-US" sz="1300" spc="-40" dirty="0">
              <a:solidFill>
                <a:srgbClr val="808181"/>
              </a:solidFill>
              <a:latin typeface="Arial"/>
              <a:cs typeface="Arial"/>
            </a:endParaRPr>
          </a:p>
          <a:p>
            <a:pPr marL="15240"/>
            <a:r>
              <a:rPr lang="en-US" sz="1300" spc="-40" dirty="0">
                <a:solidFill>
                  <a:srgbClr val="808181"/>
                </a:solidFill>
                <a:latin typeface="Arial"/>
                <a:cs typeface="Arial"/>
              </a:rPr>
              <a:t>.</a:t>
            </a:r>
          </a:p>
        </p:txBody>
      </p:sp>
      <p:sp>
        <p:nvSpPr>
          <p:cNvPr id="217" name="object 34"/>
          <p:cNvSpPr txBox="1"/>
          <p:nvPr/>
        </p:nvSpPr>
        <p:spPr>
          <a:xfrm>
            <a:off x="1008402" y="10019856"/>
            <a:ext cx="3779561" cy="361637"/>
          </a:xfrm>
          <a:prstGeom prst="rect">
            <a:avLst/>
          </a:prstGeom>
        </p:spPr>
        <p:txBody>
          <a:bodyPr vert="horz" wrap="square" lIns="0" tIns="0" rIns="0" bIns="0" rtlCol="0">
            <a:spAutoFit/>
          </a:bodyPr>
          <a:lstStyle/>
          <a:p>
            <a:pPr marL="12700">
              <a:lnSpc>
                <a:spcPct val="100000"/>
              </a:lnSpc>
            </a:pPr>
            <a:r>
              <a:rPr lang="en-ZA" sz="2350" b="1" spc="-80" dirty="0">
                <a:solidFill>
                  <a:srgbClr val="469743"/>
                </a:solidFill>
                <a:latin typeface="Arial" panose="020B0604020202020204" pitchFamily="34" charset="0"/>
                <a:cs typeface="Arial" panose="020B0604020202020204" pitchFamily="34" charset="0"/>
              </a:rPr>
              <a:t>Aims</a:t>
            </a:r>
            <a:endParaRPr sz="2350" dirty="0">
              <a:solidFill>
                <a:srgbClr val="469743"/>
              </a:solidFill>
              <a:latin typeface="Arial" panose="020B0604020202020204" pitchFamily="34" charset="0"/>
              <a:cs typeface="Arial" panose="020B0604020202020204" pitchFamily="34" charset="0"/>
            </a:endParaRPr>
          </a:p>
        </p:txBody>
      </p:sp>
      <p:grpSp>
        <p:nvGrpSpPr>
          <p:cNvPr id="218" name="Group 217"/>
          <p:cNvGrpSpPr/>
          <p:nvPr/>
        </p:nvGrpSpPr>
        <p:grpSpPr>
          <a:xfrm>
            <a:off x="7428761" y="3670613"/>
            <a:ext cx="6096001" cy="361637"/>
            <a:chOff x="7435461" y="14520352"/>
            <a:chExt cx="5770245" cy="361637"/>
          </a:xfrm>
        </p:grpSpPr>
        <p:sp>
          <p:nvSpPr>
            <p:cNvPr id="219" name="object 26"/>
            <p:cNvSpPr/>
            <p:nvPr/>
          </p:nvSpPr>
          <p:spPr>
            <a:xfrm>
              <a:off x="7448161" y="14855234"/>
              <a:ext cx="5757545" cy="0"/>
            </a:xfrm>
            <a:custGeom>
              <a:avLst/>
              <a:gdLst/>
              <a:ahLst/>
              <a:cxnLst/>
              <a:rect l="l" t="t" r="r" b="b"/>
              <a:pathLst>
                <a:path w="5757544">
                  <a:moveTo>
                    <a:pt x="0" y="0"/>
                  </a:moveTo>
                  <a:lnTo>
                    <a:pt x="5757321" y="0"/>
                  </a:lnTo>
                </a:path>
              </a:pathLst>
            </a:custGeom>
            <a:ln w="40561">
              <a:solidFill>
                <a:srgbClr val="F5971D"/>
              </a:solidFill>
            </a:ln>
          </p:spPr>
          <p:txBody>
            <a:bodyPr wrap="square" lIns="0" tIns="0" rIns="0" bIns="0" rtlCol="0"/>
            <a:lstStyle/>
            <a:p>
              <a:endParaRPr dirty="0">
                <a:solidFill>
                  <a:srgbClr val="469743"/>
                </a:solidFill>
                <a:latin typeface="Arial" panose="020B0604020202020204" pitchFamily="34" charset="0"/>
                <a:cs typeface="Arial" panose="020B0604020202020204" pitchFamily="34" charset="0"/>
              </a:endParaRPr>
            </a:p>
          </p:txBody>
        </p:sp>
        <p:sp>
          <p:nvSpPr>
            <p:cNvPr id="220" name="object 34"/>
            <p:cNvSpPr txBox="1"/>
            <p:nvPr/>
          </p:nvSpPr>
          <p:spPr>
            <a:xfrm>
              <a:off x="7435461" y="14520352"/>
              <a:ext cx="3577590" cy="361637"/>
            </a:xfrm>
            <a:prstGeom prst="rect">
              <a:avLst/>
            </a:prstGeom>
          </p:spPr>
          <p:txBody>
            <a:bodyPr vert="horz" wrap="square" lIns="0" tIns="0" rIns="0" bIns="0" rtlCol="0">
              <a:spAutoFit/>
            </a:bodyPr>
            <a:lstStyle/>
            <a:p>
              <a:pPr marL="12700">
                <a:lnSpc>
                  <a:spcPct val="100000"/>
                </a:lnSpc>
              </a:pPr>
              <a:r>
                <a:rPr lang="en-ZA" sz="2350" b="1" spc="-80" dirty="0">
                  <a:solidFill>
                    <a:srgbClr val="469743"/>
                  </a:solidFill>
                  <a:latin typeface="Arial" panose="020B0604020202020204" pitchFamily="34" charset="0"/>
                  <a:cs typeface="Arial" panose="020B0604020202020204" pitchFamily="34" charset="0"/>
                </a:rPr>
                <a:t>Methods and analysis</a:t>
              </a:r>
              <a:endParaRPr sz="2350" dirty="0">
                <a:solidFill>
                  <a:srgbClr val="469743"/>
                </a:solidFill>
                <a:latin typeface="Arial" panose="020B0604020202020204" pitchFamily="34" charset="0"/>
                <a:cs typeface="Arial" panose="020B0604020202020204" pitchFamily="34" charset="0"/>
              </a:endParaRPr>
            </a:p>
          </p:txBody>
        </p:sp>
      </p:grpSp>
      <p:sp>
        <p:nvSpPr>
          <p:cNvPr id="223" name="object 34"/>
          <p:cNvSpPr txBox="1"/>
          <p:nvPr/>
        </p:nvSpPr>
        <p:spPr>
          <a:xfrm>
            <a:off x="10506794" y="17811202"/>
            <a:ext cx="3222118" cy="553998"/>
          </a:xfrm>
          <a:prstGeom prst="rect">
            <a:avLst/>
          </a:prstGeom>
        </p:spPr>
        <p:txBody>
          <a:bodyPr vert="horz" wrap="square" lIns="0" tIns="0" rIns="0" bIns="0" rtlCol="0">
            <a:spAutoFit/>
          </a:bodyPr>
          <a:lstStyle/>
          <a:p>
            <a:pPr marL="12700">
              <a:lnSpc>
                <a:spcPct val="100000"/>
              </a:lnSpc>
            </a:pPr>
            <a:r>
              <a:rPr lang="en-ZA" sz="1200" b="1" dirty="0">
                <a:solidFill>
                  <a:schemeClr val="tx1">
                    <a:lumMod val="65000"/>
                    <a:lumOff val="35000"/>
                  </a:schemeClr>
                </a:solidFill>
                <a:latin typeface="Arial" panose="020B0604020202020204" pitchFamily="34" charset="0"/>
                <a:cs typeface="Arial" panose="020B0604020202020204" pitchFamily="34" charset="0"/>
              </a:rPr>
              <a:t>Corresponding Author:</a:t>
            </a:r>
          </a:p>
          <a:p>
            <a:pPr marL="12700">
              <a:lnSpc>
                <a:spcPct val="100000"/>
              </a:lnSpc>
            </a:pPr>
            <a:r>
              <a:rPr lang="en-ZA" sz="1200" dirty="0" err="1">
                <a:solidFill>
                  <a:schemeClr val="tx1">
                    <a:lumMod val="50000"/>
                    <a:lumOff val="50000"/>
                  </a:schemeClr>
                </a:solidFill>
                <a:latin typeface="Arial" panose="020B0604020202020204" pitchFamily="34" charset="0"/>
                <a:cs typeface="Arial" panose="020B0604020202020204" pitchFamily="34" charset="0"/>
              </a:rPr>
              <a:t>Dr.</a:t>
            </a:r>
            <a:r>
              <a:rPr lang="en-ZA" sz="1200" dirty="0">
                <a:solidFill>
                  <a:schemeClr val="tx1">
                    <a:lumMod val="50000"/>
                    <a:lumOff val="50000"/>
                  </a:schemeClr>
                </a:solidFill>
                <a:latin typeface="Arial" panose="020B0604020202020204" pitchFamily="34" charset="0"/>
                <a:cs typeface="Arial" panose="020B0604020202020204" pitchFamily="34" charset="0"/>
              </a:rPr>
              <a:t> Chris Jack </a:t>
            </a:r>
            <a:r>
              <a:rPr lang="en-ZA" sz="1200" b="1" dirty="0">
                <a:solidFill>
                  <a:schemeClr val="tx1">
                    <a:lumMod val="65000"/>
                    <a:lumOff val="35000"/>
                  </a:schemeClr>
                </a:solidFill>
                <a:latin typeface="Arial" panose="020B0604020202020204" pitchFamily="34" charset="0"/>
                <a:cs typeface="Arial" panose="020B0604020202020204" pitchFamily="34" charset="0"/>
              </a:rPr>
              <a:t>Email:</a:t>
            </a:r>
            <a:r>
              <a:rPr lang="en-ZA" sz="1200" b="1" dirty="0">
                <a:solidFill>
                  <a:schemeClr val="tx1">
                    <a:lumMod val="50000"/>
                    <a:lumOff val="50000"/>
                  </a:schemeClr>
                </a:solidFill>
                <a:latin typeface="Arial" panose="020B0604020202020204" pitchFamily="34" charset="0"/>
                <a:cs typeface="Arial" panose="020B0604020202020204" pitchFamily="34" charset="0"/>
              </a:rPr>
              <a:t> cjack@csag.uct.ac.za</a:t>
            </a:r>
            <a:endParaRPr lang="en-ZA" sz="1200" dirty="0">
              <a:solidFill>
                <a:schemeClr val="tx1">
                  <a:lumMod val="50000"/>
                  <a:lumOff val="50000"/>
                </a:schemeClr>
              </a:solidFill>
              <a:latin typeface="Arial" panose="020B0604020202020204" pitchFamily="34" charset="0"/>
              <a:cs typeface="Arial" panose="020B0604020202020204" pitchFamily="34" charset="0"/>
            </a:endParaRPr>
          </a:p>
          <a:p>
            <a:pPr marL="12700">
              <a:lnSpc>
                <a:spcPct val="100000"/>
              </a:lnSpc>
            </a:pPr>
            <a:r>
              <a:rPr lang="en-ZA" sz="1200" b="1" dirty="0">
                <a:solidFill>
                  <a:schemeClr val="tx1">
                    <a:lumMod val="65000"/>
                    <a:lumOff val="35000"/>
                  </a:schemeClr>
                </a:solidFill>
                <a:latin typeface="Arial" panose="020B0604020202020204" pitchFamily="34" charset="0"/>
                <a:cs typeface="Arial" panose="020B0604020202020204" pitchFamily="34" charset="0"/>
              </a:rPr>
              <a:t>Website: </a:t>
            </a:r>
            <a:r>
              <a:rPr lang="en-ZA" sz="1200" b="1" u="sng" dirty="0">
                <a:solidFill>
                  <a:schemeClr val="tx1">
                    <a:lumMod val="65000"/>
                    <a:lumOff val="35000"/>
                  </a:schemeClr>
                </a:solidFill>
                <a:latin typeface="Arial" panose="020B0604020202020204" pitchFamily="34" charset="0"/>
                <a:cs typeface="Arial" panose="020B0604020202020204" pitchFamily="34" charset="0"/>
              </a:rPr>
              <a:t>https://heatcenter.wrhi.ac.za</a:t>
            </a:r>
            <a:endParaRPr lang="en-GB" sz="1200" u="sng" dirty="0">
              <a:solidFill>
                <a:schemeClr val="tx1">
                  <a:lumMod val="50000"/>
                  <a:lumOff val="50000"/>
                </a:schemeClr>
              </a:solidFill>
            </a:endParaRPr>
          </a:p>
        </p:txBody>
      </p:sp>
      <p:sp>
        <p:nvSpPr>
          <p:cNvPr id="224" name="Rectangle 223"/>
          <p:cNvSpPr/>
          <p:nvPr/>
        </p:nvSpPr>
        <p:spPr>
          <a:xfrm>
            <a:off x="683722" y="16462568"/>
            <a:ext cx="6726577" cy="1940852"/>
          </a:xfrm>
          <a:prstGeom prst="rect">
            <a:avLst/>
          </a:prstGeom>
        </p:spPr>
        <p:txBody>
          <a:bodyPr wrap="square">
            <a:spAutoFit/>
          </a:bodyPr>
          <a:lstStyle/>
          <a:p>
            <a:pPr marL="12700" marR="5080">
              <a:lnSpc>
                <a:spcPct val="100600"/>
              </a:lnSpc>
            </a:pPr>
            <a:r>
              <a:rPr lang="en-ZA" sz="1200" b="1" spc="-30" dirty="0">
                <a:solidFill>
                  <a:srgbClr val="808181"/>
                </a:solidFill>
                <a:latin typeface="Arial" panose="020B0604020202020204" pitchFamily="34" charset="0"/>
                <a:cs typeface="Arial" panose="020B0604020202020204" pitchFamily="34" charset="0"/>
              </a:rPr>
              <a:t>Author Affiliations</a:t>
            </a:r>
          </a:p>
          <a:p>
            <a:pPr marL="12700" marR="473075"/>
            <a:r>
              <a:rPr lang="en-ZA" sz="1200" spc="-30" dirty="0">
                <a:solidFill>
                  <a:srgbClr val="808181"/>
                </a:solidFill>
                <a:latin typeface="Arial" panose="020B0604020202020204" pitchFamily="34" charset="0"/>
                <a:cs typeface="Arial" panose="020B0604020202020204" pitchFamily="34" charset="0"/>
              </a:rPr>
              <a:t>1.</a:t>
            </a:r>
            <a:r>
              <a:rPr lang="en-ZA" sz="1200" spc="-15" dirty="0">
                <a:solidFill>
                  <a:srgbClr val="808181"/>
                </a:solidFill>
                <a:latin typeface="Arial" panose="020B0604020202020204" pitchFamily="34" charset="0"/>
                <a:cs typeface="Arial" panose="020B0604020202020204" pitchFamily="34" charset="0"/>
              </a:rPr>
              <a:t> </a:t>
            </a:r>
            <a:r>
              <a:rPr lang="en-US" sz="1200" spc="-15" dirty="0">
                <a:solidFill>
                  <a:srgbClr val="808181"/>
                </a:solidFill>
                <a:latin typeface="Arial" panose="020B0604020202020204" pitchFamily="34" charset="0"/>
                <a:cs typeface="Arial" panose="020B0604020202020204" pitchFamily="34" charset="0"/>
              </a:rPr>
              <a:t>Climate System Analysis Group, the University of Cape Town, Cape Town, South Africa</a:t>
            </a:r>
          </a:p>
          <a:p>
            <a:pPr marL="12700" marR="473075"/>
            <a:r>
              <a:rPr lang="en-US" sz="1200" spc="-15" dirty="0">
                <a:solidFill>
                  <a:srgbClr val="808181"/>
                </a:solidFill>
                <a:latin typeface="Arial" panose="020B0604020202020204" pitchFamily="34" charset="0"/>
                <a:cs typeface="Arial" panose="020B0604020202020204" pitchFamily="34" charset="0"/>
              </a:rPr>
              <a:t>2. </a:t>
            </a:r>
            <a:r>
              <a:rPr lang="en-ZA" sz="1200" spc="-15" dirty="0">
                <a:solidFill>
                  <a:srgbClr val="808181"/>
                </a:solidFill>
                <a:latin typeface="Arial" panose="020B0604020202020204" pitchFamily="34" charset="0"/>
                <a:cs typeface="Arial" panose="020B0604020202020204" pitchFamily="34" charset="0"/>
              </a:rPr>
              <a:t>Wits Reproductive Health and HIV Institute (Wits RHI), University of the Witwatersrand, Johannesburg, South Africa</a:t>
            </a:r>
          </a:p>
          <a:p>
            <a:pPr marL="12700" marR="473075"/>
            <a:r>
              <a:rPr lang="en-ZA" sz="1200" spc="-15" dirty="0">
                <a:solidFill>
                  <a:srgbClr val="808181"/>
                </a:solidFill>
                <a:latin typeface="Arial" panose="020B0604020202020204" pitchFamily="34" charset="0"/>
                <a:cs typeface="Arial" panose="020B0604020202020204" pitchFamily="34" charset="0"/>
              </a:rPr>
              <a:t>3. University </a:t>
            </a:r>
            <a:r>
              <a:rPr lang="en-ZA" sz="1200" spc="-15" dirty="0" err="1">
                <a:solidFill>
                  <a:srgbClr val="808181"/>
                </a:solidFill>
                <a:latin typeface="Arial" panose="020B0604020202020204" pitchFamily="34" charset="0"/>
                <a:cs typeface="Arial" panose="020B0604020202020204" pitchFamily="34" charset="0"/>
              </a:rPr>
              <a:t>Peleforo</a:t>
            </a:r>
            <a:r>
              <a:rPr lang="en-ZA" sz="1200" spc="-15" dirty="0">
                <a:solidFill>
                  <a:srgbClr val="808181"/>
                </a:solidFill>
                <a:latin typeface="Arial" panose="020B0604020202020204" pitchFamily="34" charset="0"/>
                <a:cs typeface="Arial" panose="020B0604020202020204" pitchFamily="34" charset="0"/>
              </a:rPr>
              <a:t> Gon Coulibaly, </a:t>
            </a:r>
            <a:r>
              <a:rPr lang="en-ZA" sz="1200" spc="-15" dirty="0" err="1">
                <a:solidFill>
                  <a:srgbClr val="808181"/>
                </a:solidFill>
                <a:latin typeface="Arial" panose="020B0604020202020204" pitchFamily="34" charset="0"/>
                <a:cs typeface="Arial" panose="020B0604020202020204" pitchFamily="34" charset="0"/>
              </a:rPr>
              <a:t>Korhogo</a:t>
            </a:r>
            <a:r>
              <a:rPr lang="en-ZA" sz="1200" spc="-15" dirty="0">
                <a:solidFill>
                  <a:srgbClr val="808181"/>
                </a:solidFill>
                <a:latin typeface="Arial" panose="020B0604020202020204" pitchFamily="34" charset="0"/>
                <a:cs typeface="Arial" panose="020B0604020202020204" pitchFamily="34" charset="0"/>
              </a:rPr>
              <a:t>, </a:t>
            </a:r>
            <a:r>
              <a:rPr lang="it-IT" sz="1200" spc="-60" dirty="0">
                <a:solidFill>
                  <a:srgbClr val="808181"/>
                </a:solidFill>
                <a:latin typeface="Arial"/>
                <a:cs typeface="Arial"/>
              </a:rPr>
              <a:t>C</a:t>
            </a:r>
            <a:r>
              <a:rPr lang="en-ZA" sz="1200" spc="-60" dirty="0">
                <a:solidFill>
                  <a:srgbClr val="808181"/>
                </a:solidFill>
                <a:latin typeface="Arial"/>
                <a:cs typeface="Arial"/>
              </a:rPr>
              <a:t>ô</a:t>
            </a:r>
            <a:r>
              <a:rPr lang="it-IT" sz="1200" spc="-60" dirty="0">
                <a:solidFill>
                  <a:srgbClr val="808181"/>
                </a:solidFill>
                <a:latin typeface="Arial"/>
                <a:cs typeface="Arial"/>
              </a:rPr>
              <a:t>te d’Ivoire</a:t>
            </a:r>
            <a:endParaRPr lang="en-ZA" sz="1200" spc="-15" dirty="0">
              <a:solidFill>
                <a:srgbClr val="808181"/>
              </a:solidFill>
              <a:latin typeface="Arial" panose="020B0604020202020204" pitchFamily="34" charset="0"/>
              <a:cs typeface="Arial" panose="020B0604020202020204" pitchFamily="34" charset="0"/>
            </a:endParaRPr>
          </a:p>
          <a:p>
            <a:pPr marL="12700" marR="473075"/>
            <a:r>
              <a:rPr lang="en-US" sz="1200" spc="-15" dirty="0">
                <a:solidFill>
                  <a:srgbClr val="808181"/>
                </a:solidFill>
                <a:latin typeface="Arial" panose="020B0604020202020204" pitchFamily="34" charset="0"/>
                <a:cs typeface="Arial" panose="020B0604020202020204" pitchFamily="34" charset="0"/>
              </a:rPr>
              <a:t>4. </a:t>
            </a:r>
            <a:r>
              <a:rPr lang="en-ZA" sz="1200" spc="-40" dirty="0">
                <a:solidFill>
                  <a:srgbClr val="808181"/>
                </a:solidFill>
                <a:latin typeface="Arial"/>
                <a:cs typeface="Arial"/>
              </a:rPr>
              <a:t>National Institute of Environmental Health Sciences, Durham, NC, USA</a:t>
            </a:r>
          </a:p>
          <a:p>
            <a:pPr marL="12700" marR="473075"/>
            <a:r>
              <a:rPr lang="en-ZA" sz="1200" spc="-40" dirty="0">
                <a:solidFill>
                  <a:srgbClr val="808181"/>
                </a:solidFill>
                <a:latin typeface="Arial"/>
                <a:cs typeface="Arial"/>
              </a:rPr>
              <a:t>5. National Heart, Lung, and Blood Institute, Bethesda, MD, USA</a:t>
            </a:r>
            <a:endParaRPr lang="en-ZA" sz="1200" spc="-15" dirty="0">
              <a:solidFill>
                <a:srgbClr val="808181"/>
              </a:solidFill>
              <a:latin typeface="Arial" panose="020B0604020202020204" pitchFamily="34" charset="0"/>
              <a:cs typeface="Arial" panose="020B0604020202020204" pitchFamily="34" charset="0"/>
            </a:endParaRPr>
          </a:p>
          <a:p>
            <a:pPr marL="12700" marR="473075"/>
            <a:r>
              <a:rPr lang="en-ZA" sz="1200" spc="-15" dirty="0">
                <a:solidFill>
                  <a:srgbClr val="808181"/>
                </a:solidFill>
                <a:latin typeface="Arial" panose="020B0604020202020204" pitchFamily="34" charset="0"/>
                <a:cs typeface="Arial" panose="020B0604020202020204" pitchFamily="34" charset="0"/>
              </a:rPr>
              <a:t>6. IBM Research Africa, Johannesburg, South Africa </a:t>
            </a:r>
          </a:p>
          <a:p>
            <a:pPr marL="12700" marR="473075"/>
            <a:r>
              <a:rPr lang="en-ZA" sz="1200" spc="-15" dirty="0">
                <a:solidFill>
                  <a:srgbClr val="808181"/>
                </a:solidFill>
                <a:latin typeface="Arial" panose="020B0604020202020204" pitchFamily="34" charset="0"/>
                <a:cs typeface="Arial" panose="020B0604020202020204" pitchFamily="34" charset="0"/>
              </a:rPr>
              <a:t>7. </a:t>
            </a:r>
            <a:r>
              <a:rPr lang="en-US" sz="1200" spc="-15" dirty="0">
                <a:solidFill>
                  <a:srgbClr val="808181"/>
                </a:solidFill>
                <a:latin typeface="Arial" panose="020B0604020202020204" pitchFamily="34" charset="0"/>
                <a:cs typeface="Arial" panose="020B0604020202020204" pitchFamily="34" charset="0"/>
              </a:rPr>
              <a:t>Centre for Sexual Health and HIV &amp; AIDS Research, Harare, Zimbabwe</a:t>
            </a:r>
          </a:p>
          <a:p>
            <a:pPr marL="12700" marR="473075"/>
            <a:r>
              <a:rPr lang="en-US" sz="1200" spc="-15" dirty="0">
                <a:solidFill>
                  <a:srgbClr val="808181"/>
                </a:solidFill>
                <a:latin typeface="Arial" panose="020B0604020202020204" pitchFamily="34" charset="0"/>
                <a:cs typeface="Arial" panose="020B0604020202020204" pitchFamily="34" charset="0"/>
              </a:rPr>
              <a:t>8. University of Washington, Seattle, WA, USA</a:t>
            </a:r>
          </a:p>
        </p:txBody>
      </p:sp>
      <p:sp>
        <p:nvSpPr>
          <p:cNvPr id="225" name="object 13"/>
          <p:cNvSpPr txBox="1"/>
          <p:nvPr/>
        </p:nvSpPr>
        <p:spPr>
          <a:xfrm>
            <a:off x="7450380" y="9229102"/>
            <a:ext cx="6074382" cy="184666"/>
          </a:xfrm>
          <a:prstGeom prst="rect">
            <a:avLst/>
          </a:prstGeom>
        </p:spPr>
        <p:txBody>
          <a:bodyPr vert="horz" wrap="square" lIns="0" tIns="0" rIns="0" bIns="0" rtlCol="0">
            <a:spAutoFit/>
          </a:bodyPr>
          <a:lstStyle/>
          <a:p>
            <a:pPr marL="15240"/>
            <a:endParaRPr lang="en-US" sz="1200" spc="-40" dirty="0">
              <a:solidFill>
                <a:srgbClr val="808181"/>
              </a:solidFill>
              <a:latin typeface="Arial"/>
              <a:cs typeface="Arial"/>
            </a:endParaRPr>
          </a:p>
        </p:txBody>
      </p:sp>
      <p:sp>
        <p:nvSpPr>
          <p:cNvPr id="227" name="object 34"/>
          <p:cNvSpPr txBox="1"/>
          <p:nvPr/>
        </p:nvSpPr>
        <p:spPr>
          <a:xfrm>
            <a:off x="888895" y="16066930"/>
            <a:ext cx="6124577" cy="215444"/>
          </a:xfrm>
          <a:prstGeom prst="rect">
            <a:avLst/>
          </a:prstGeom>
        </p:spPr>
        <p:txBody>
          <a:bodyPr vert="horz" wrap="square" lIns="0" tIns="0" rIns="0" bIns="0" rtlCol="0">
            <a:spAutoFit/>
          </a:bodyPr>
          <a:lstStyle/>
          <a:p>
            <a:pPr marL="12700"/>
            <a:r>
              <a:rPr lang="it-IT" sz="1400" spc="-60" dirty="0">
                <a:solidFill>
                  <a:srgbClr val="808181"/>
                </a:solidFill>
                <a:latin typeface="Arial"/>
                <a:cs typeface="Arial"/>
              </a:rPr>
              <a:t>Vulnerability and heat hazard mapping in Abidjan, C</a:t>
            </a:r>
            <a:r>
              <a:rPr lang="en-ZA" sz="1400" spc="-60" dirty="0">
                <a:solidFill>
                  <a:srgbClr val="808181"/>
                </a:solidFill>
                <a:latin typeface="Arial"/>
                <a:cs typeface="Arial"/>
              </a:rPr>
              <a:t>ô</a:t>
            </a:r>
            <a:r>
              <a:rPr lang="it-IT" sz="1400" spc="-60" dirty="0">
                <a:solidFill>
                  <a:srgbClr val="808181"/>
                </a:solidFill>
                <a:latin typeface="Arial"/>
                <a:cs typeface="Arial"/>
              </a:rPr>
              <a:t>te d’Ivoire</a:t>
            </a:r>
            <a:endParaRPr sz="1400" spc="-60" dirty="0">
              <a:solidFill>
                <a:srgbClr val="808181"/>
              </a:solidFill>
              <a:latin typeface="Arial"/>
              <a:cs typeface="Arial"/>
            </a:endParaRPr>
          </a:p>
        </p:txBody>
      </p:sp>
      <p:pic>
        <p:nvPicPr>
          <p:cNvPr id="14" name="Picture 13" descr="A picture containing company name&#10;&#10;Description automatically generated">
            <a:extLst>
              <a:ext uri="{FF2B5EF4-FFF2-40B4-BE49-F238E27FC236}">
                <a16:creationId xmlns:a16="http://schemas.microsoft.com/office/drawing/2014/main" id="{28003C32-08BD-0AC5-8B20-D2B0356CC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417" y="18892149"/>
            <a:ext cx="1423925" cy="646755"/>
          </a:xfrm>
          <a:prstGeom prst="rect">
            <a:avLst/>
          </a:prstGeom>
        </p:spPr>
      </p:pic>
      <p:pic>
        <p:nvPicPr>
          <p:cNvPr id="24" name="Picture 23" descr="Text&#10;&#10;Description automatically generated with medium confidence">
            <a:extLst>
              <a:ext uri="{FF2B5EF4-FFF2-40B4-BE49-F238E27FC236}">
                <a16:creationId xmlns:a16="http://schemas.microsoft.com/office/drawing/2014/main" id="{F727BB69-2AB5-6706-099F-B5F835F67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3400" y="18853572"/>
            <a:ext cx="1641374" cy="723909"/>
          </a:xfrm>
          <a:prstGeom prst="rect">
            <a:avLst/>
          </a:prstGeom>
        </p:spPr>
      </p:pic>
      <p:pic>
        <p:nvPicPr>
          <p:cNvPr id="26" name="Picture 25" descr="A picture containing icon&#10;&#10;Description automatically generated">
            <a:extLst>
              <a:ext uri="{FF2B5EF4-FFF2-40B4-BE49-F238E27FC236}">
                <a16:creationId xmlns:a16="http://schemas.microsoft.com/office/drawing/2014/main" id="{4514EB73-C746-10A0-484E-81FF14A7C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83741" y="17100"/>
            <a:ext cx="1672706" cy="1695209"/>
          </a:xfrm>
          <a:prstGeom prst="rect">
            <a:avLst/>
          </a:prstGeom>
        </p:spPr>
      </p:pic>
      <p:pic>
        <p:nvPicPr>
          <p:cNvPr id="29" name="Picture 28" descr="Text&#10;&#10;Description automatically generated">
            <a:extLst>
              <a:ext uri="{FF2B5EF4-FFF2-40B4-BE49-F238E27FC236}">
                <a16:creationId xmlns:a16="http://schemas.microsoft.com/office/drawing/2014/main" id="{CAC83256-3702-1089-C744-7594620CFE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727" y="718452"/>
            <a:ext cx="1423926" cy="920439"/>
          </a:xfrm>
          <a:prstGeom prst="rect">
            <a:avLst/>
          </a:prstGeom>
        </p:spPr>
      </p:pic>
      <p:pic>
        <p:nvPicPr>
          <p:cNvPr id="5" name="Picture 4" descr="Logo&#10;&#10;Description automatically generated">
            <a:extLst>
              <a:ext uri="{FF2B5EF4-FFF2-40B4-BE49-F238E27FC236}">
                <a16:creationId xmlns:a16="http://schemas.microsoft.com/office/drawing/2014/main" id="{64D6F6E9-8A16-DA50-2455-8EE86AB8E6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322" y="-6350"/>
            <a:ext cx="2037127" cy="814851"/>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B09BB9E6-E08C-08EE-8E66-451976BEC7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98741" y="18936545"/>
            <a:ext cx="1856259" cy="557962"/>
          </a:xfrm>
          <a:prstGeom prst="rect">
            <a:avLst/>
          </a:prstGeom>
        </p:spPr>
      </p:pic>
      <p:pic>
        <p:nvPicPr>
          <p:cNvPr id="9" name="Picture 8" descr="Logo&#10;&#10;Description automatically generated">
            <a:extLst>
              <a:ext uri="{FF2B5EF4-FFF2-40B4-BE49-F238E27FC236}">
                <a16:creationId xmlns:a16="http://schemas.microsoft.com/office/drawing/2014/main" id="{208B9582-6314-A842-9413-8BBAA2F5471A}"/>
              </a:ext>
            </a:extLst>
          </p:cNvPr>
          <p:cNvPicPr>
            <a:picLocks noChangeAspect="1"/>
          </p:cNvPicPr>
          <p:nvPr/>
        </p:nvPicPr>
        <p:blipFill>
          <a:blip r:embed="rId8"/>
          <a:stretch>
            <a:fillRect/>
          </a:stretch>
        </p:blipFill>
        <p:spPr>
          <a:xfrm>
            <a:off x="12932910" y="18853571"/>
            <a:ext cx="681835" cy="723910"/>
          </a:xfrm>
          <a:prstGeom prst="rect">
            <a:avLst/>
          </a:prstGeom>
        </p:spPr>
      </p:pic>
      <p:pic>
        <p:nvPicPr>
          <p:cNvPr id="11" name="Picture 2" descr="Home - CeSHHAR Zimbabwe">
            <a:extLst>
              <a:ext uri="{FF2B5EF4-FFF2-40B4-BE49-F238E27FC236}">
                <a16:creationId xmlns:a16="http://schemas.microsoft.com/office/drawing/2014/main" id="{4CB26A98-493D-DD0C-DF63-89D6189F5C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63800" y="18823894"/>
            <a:ext cx="1423923" cy="7239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6C70D1AB-D3D7-7332-69E2-123362CF48D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05373" y="18880777"/>
            <a:ext cx="1763627" cy="638894"/>
          </a:xfrm>
          <a:prstGeom prst="rect">
            <a:avLst/>
          </a:prstGeom>
        </p:spPr>
      </p:pic>
      <p:sp>
        <p:nvSpPr>
          <p:cNvPr id="16" name="TextBox 15">
            <a:extLst>
              <a:ext uri="{FF2B5EF4-FFF2-40B4-BE49-F238E27FC236}">
                <a16:creationId xmlns:a16="http://schemas.microsoft.com/office/drawing/2014/main" id="{851B1877-3AF8-04CA-D3BF-55E7F06673CF}"/>
              </a:ext>
            </a:extLst>
          </p:cNvPr>
          <p:cNvSpPr txBox="1"/>
          <p:nvPr/>
        </p:nvSpPr>
        <p:spPr>
          <a:xfrm>
            <a:off x="7343451" y="4100638"/>
            <a:ext cx="6527654" cy="3939540"/>
          </a:xfrm>
          <a:prstGeom prst="rect">
            <a:avLst/>
          </a:prstGeom>
          <a:noFill/>
        </p:spPr>
        <p:txBody>
          <a:bodyPr wrap="square">
            <a:spAutoFit/>
          </a:bodyPr>
          <a:lstStyle/>
          <a:p>
            <a:pPr marL="243840" indent="-228600">
              <a:buFont typeface="+mj-lt"/>
              <a:buAutoNum type="arabicPeriod"/>
            </a:pPr>
            <a:r>
              <a:rPr lang="en-US" sz="1400" spc="-40" dirty="0">
                <a:solidFill>
                  <a:srgbClr val="808181"/>
                </a:solidFill>
                <a:latin typeface="Arial"/>
                <a:cs typeface="Arial"/>
              </a:rPr>
              <a:t>The study is set in Abidjan, Ivory Coast, and Johannesburg, South Africa. </a:t>
            </a:r>
          </a:p>
          <a:p>
            <a:pPr marL="243840" indent="-228600">
              <a:buFont typeface="+mj-lt"/>
              <a:buAutoNum type="arabicPeriod"/>
            </a:pPr>
            <a:r>
              <a:rPr lang="en-US" sz="1400" spc="-40" dirty="0">
                <a:solidFill>
                  <a:srgbClr val="808181"/>
                </a:solidFill>
                <a:latin typeface="Arial"/>
                <a:cs typeface="Arial"/>
              </a:rPr>
              <a:t>Data acquisition and pre-processing of data provide a foundation for subsequent steps in the study.  </a:t>
            </a:r>
          </a:p>
          <a:p>
            <a:pPr marL="243840" indent="-228600">
              <a:buFont typeface="+mj-lt"/>
              <a:buAutoNum type="arabicPeriod"/>
            </a:pPr>
            <a:r>
              <a:rPr lang="en-US" sz="1400" spc="-40" dirty="0">
                <a:solidFill>
                  <a:srgbClr val="808181"/>
                </a:solidFill>
                <a:latin typeface="Arial"/>
                <a:cs typeface="Arial"/>
              </a:rPr>
              <a:t>We will apply existing image processing techniques, particularly dimensionality reduction, to satellite images to further classify street density and layouts and generate urban typology maps.  </a:t>
            </a:r>
          </a:p>
          <a:p>
            <a:pPr marL="243840" indent="-228600">
              <a:buFont typeface="+mj-lt"/>
              <a:buAutoNum type="arabicPeriod"/>
            </a:pPr>
            <a:r>
              <a:rPr lang="en-US" sz="1400" spc="-40" dirty="0">
                <a:solidFill>
                  <a:srgbClr val="808181"/>
                </a:solidFill>
                <a:latin typeface="Arial"/>
                <a:cs typeface="Arial"/>
              </a:rPr>
              <a:t>We will combine data from recently developed high-resolution climate models with available meteorological station observations such as community observations, temperature variations with altitude, and land surface maps to create high-resolution vulnerability-hazard maps.</a:t>
            </a:r>
          </a:p>
          <a:p>
            <a:pPr marL="243840" indent="-228600">
              <a:buFont typeface="+mj-lt"/>
              <a:buAutoNum type="arabicPeriod"/>
            </a:pPr>
            <a:r>
              <a:rPr lang="en-US" sz="1400" spc="-40" dirty="0">
                <a:solidFill>
                  <a:srgbClr val="808181"/>
                </a:solidFill>
                <a:latin typeface="Arial"/>
                <a:cs typeface="Arial"/>
              </a:rPr>
              <a:t>Following the creation of vulnerability-hazard maps, we will superimpose information on health outcomes from various sources.  </a:t>
            </a:r>
          </a:p>
          <a:p>
            <a:pPr marL="243840" indent="-228600">
              <a:buFont typeface="+mj-lt"/>
              <a:buAutoNum type="arabicPeriod"/>
            </a:pPr>
            <a:r>
              <a:rPr lang="en-US" sz="1400" spc="-40" dirty="0">
                <a:solidFill>
                  <a:srgbClr val="808181"/>
                </a:solidFill>
                <a:latin typeface="Arial"/>
                <a:cs typeface="Arial"/>
              </a:rPr>
              <a:t>Traditional statistical, machine learning methods and deep learning will be compared and used to optimize and develop models of heat-health outcomes. </a:t>
            </a:r>
          </a:p>
          <a:p>
            <a:pPr marL="243840" indent="-228600">
              <a:buFont typeface="+mj-lt"/>
              <a:buAutoNum type="arabicPeriod"/>
            </a:pPr>
            <a:r>
              <a:rPr lang="en-US" sz="1400" spc="-40" dirty="0">
                <a:solidFill>
                  <a:srgbClr val="808181"/>
                </a:solidFill>
                <a:latin typeface="Arial"/>
                <a:cs typeface="Arial"/>
              </a:rPr>
              <a:t>Early Warning System based on the heat-health outcome forecast model, including a digital app. </a:t>
            </a:r>
          </a:p>
          <a:p>
            <a:pPr marL="243840" indent="-228600">
              <a:buFont typeface="+mj-lt"/>
              <a:buAutoNum type="arabicPeriod"/>
            </a:pPr>
            <a:endParaRPr lang="en-US" sz="1300" spc="-40" dirty="0">
              <a:solidFill>
                <a:srgbClr val="808181"/>
              </a:solidFill>
              <a:latin typeface="Arial"/>
              <a:cs typeface="Arial"/>
            </a:endParaRPr>
          </a:p>
          <a:p>
            <a:pPr marL="243840" indent="-228600">
              <a:buFont typeface="+mj-lt"/>
              <a:buAutoNum type="arabicPeriod"/>
            </a:pPr>
            <a:endParaRPr lang="en-US" sz="1300" spc="-40" dirty="0">
              <a:solidFill>
                <a:srgbClr val="808181"/>
              </a:solidFill>
              <a:latin typeface="Arial"/>
              <a:cs typeface="Arial"/>
            </a:endParaRPr>
          </a:p>
        </p:txBody>
      </p:sp>
      <p:sp>
        <p:nvSpPr>
          <p:cNvPr id="17" name="TextBox 16">
            <a:extLst>
              <a:ext uri="{FF2B5EF4-FFF2-40B4-BE49-F238E27FC236}">
                <a16:creationId xmlns:a16="http://schemas.microsoft.com/office/drawing/2014/main" id="{A6DBA016-368A-5EF4-0D94-7F4A3C2DE381}"/>
              </a:ext>
            </a:extLst>
          </p:cNvPr>
          <p:cNvSpPr txBox="1"/>
          <p:nvPr/>
        </p:nvSpPr>
        <p:spPr>
          <a:xfrm>
            <a:off x="7612029" y="14571193"/>
            <a:ext cx="5965777" cy="1980000"/>
          </a:xfrm>
          <a:prstGeom prst="rect">
            <a:avLst/>
          </a:prstGeom>
          <a:solidFill>
            <a:srgbClr val="E2F0D9"/>
          </a:solidFill>
          <a:ln w="76200">
            <a:noFill/>
          </a:ln>
        </p:spPr>
        <p:txBody>
          <a:bodyPr wrap="square"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lang="en-ZA" sz="2350" b="1" spc="-80" dirty="0">
                <a:solidFill>
                  <a:srgbClr val="469743"/>
                </a:solidFill>
                <a:latin typeface="Arial" panose="020B0604020202020204" pitchFamily="34" charset="0"/>
                <a:cs typeface="Arial" panose="020B0604020202020204" pitchFamily="34" charset="0"/>
              </a:rPr>
              <a:t>Next steps</a:t>
            </a:r>
          </a:p>
          <a:p>
            <a:pPr marL="1841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ZA" sz="1400" b="1" spc="-40" dirty="0">
                <a:solidFill>
                  <a:srgbClr val="808181"/>
                </a:solidFill>
                <a:latin typeface="Arial"/>
                <a:cs typeface="Arial"/>
              </a:rPr>
              <a:t>Data</a:t>
            </a:r>
            <a:r>
              <a:rPr lang="en-ZA" sz="1400" b="1" dirty="0">
                <a:solidFill>
                  <a:srgbClr val="469743"/>
                </a:solidFill>
                <a:latin typeface="Arial" panose="020B0604020202020204" pitchFamily="34" charset="0"/>
                <a:cs typeface="Arial" panose="020B0604020202020204" pitchFamily="34" charset="0"/>
              </a:rPr>
              <a:t> </a:t>
            </a:r>
            <a:r>
              <a:rPr lang="en-ZA" sz="1400" b="1" spc="-40" dirty="0">
                <a:solidFill>
                  <a:srgbClr val="808181"/>
                </a:solidFill>
                <a:latin typeface="Arial"/>
                <a:cs typeface="Arial"/>
              </a:rPr>
              <a:t>acquisition </a:t>
            </a:r>
            <a:r>
              <a:rPr lang="en-ZA" sz="1400" spc="-40" dirty="0">
                <a:solidFill>
                  <a:srgbClr val="808181"/>
                </a:solidFill>
                <a:latin typeface="Arial"/>
                <a:cs typeface="Arial"/>
              </a:rPr>
              <a:t>will be the dominant focus over the upcoming months, with clinical and cohort data being requested from PIs and consortia across Johannesburg and Abidjan.</a:t>
            </a:r>
          </a:p>
          <a:p>
            <a:pPr marL="184150" indent="-171450">
              <a:buFont typeface="Arial" panose="020B0604020202020204" pitchFamily="34" charset="0"/>
              <a:buChar char="•"/>
              <a:defRPr/>
            </a:pPr>
            <a:r>
              <a:rPr lang="en-ZA" sz="1400" spc="-40" dirty="0">
                <a:solidFill>
                  <a:srgbClr val="808181"/>
                </a:solidFill>
                <a:latin typeface="Arial"/>
                <a:cs typeface="Arial"/>
              </a:rPr>
              <a:t>As data becomes available, we will focus on </a:t>
            </a:r>
            <a:r>
              <a:rPr lang="en-ZA" sz="1400" b="1" spc="-40" dirty="0">
                <a:solidFill>
                  <a:srgbClr val="808181"/>
                </a:solidFill>
                <a:latin typeface="Arial"/>
                <a:cs typeface="Arial"/>
              </a:rPr>
              <a:t>data pre-processing</a:t>
            </a:r>
            <a:r>
              <a:rPr lang="en-ZA" sz="1400" spc="-40" dirty="0">
                <a:solidFill>
                  <a:srgbClr val="808181"/>
                </a:solidFill>
                <a:latin typeface="Arial"/>
                <a:cs typeface="Arial"/>
              </a:rPr>
              <a:t>, developing </a:t>
            </a:r>
            <a:r>
              <a:rPr lang="en-ZA" sz="1400" b="1" spc="-40" dirty="0">
                <a:solidFill>
                  <a:srgbClr val="808181"/>
                </a:solidFill>
                <a:latin typeface="Arial"/>
                <a:cs typeface="Arial"/>
              </a:rPr>
              <a:t>code-book standards</a:t>
            </a:r>
            <a:r>
              <a:rPr lang="en-ZA" sz="1400" spc="-40" dirty="0">
                <a:solidFill>
                  <a:srgbClr val="808181"/>
                </a:solidFill>
                <a:latin typeface="Arial"/>
                <a:cs typeface="Arial"/>
              </a:rPr>
              <a:t>, and ongoing </a:t>
            </a:r>
            <a:r>
              <a:rPr lang="en-ZA" sz="1400" b="1" spc="-40" dirty="0">
                <a:solidFill>
                  <a:srgbClr val="808181"/>
                </a:solidFill>
                <a:latin typeface="Arial"/>
                <a:cs typeface="Arial"/>
              </a:rPr>
              <a:t>harmonization.</a:t>
            </a:r>
          </a:p>
          <a:p>
            <a:pPr marL="184150" indent="-171450">
              <a:buFont typeface="Arial" panose="020B0604020202020204" pitchFamily="34" charset="0"/>
              <a:buChar char="•"/>
              <a:defRPr/>
            </a:pPr>
            <a:r>
              <a:rPr lang="en-ZA" sz="1400" spc="-40" dirty="0">
                <a:solidFill>
                  <a:srgbClr val="808181"/>
                </a:solidFill>
                <a:latin typeface="Arial"/>
                <a:cs typeface="Arial"/>
              </a:rPr>
              <a:t>Continue establishing </a:t>
            </a:r>
            <a:r>
              <a:rPr lang="en-ZA" sz="1400" b="1" spc="-40" dirty="0">
                <a:solidFill>
                  <a:srgbClr val="808181"/>
                </a:solidFill>
                <a:latin typeface="Arial"/>
                <a:cs typeface="Arial"/>
              </a:rPr>
              <a:t>Dev-Ops</a:t>
            </a:r>
            <a:r>
              <a:rPr lang="en-ZA" sz="1400" spc="-40" dirty="0">
                <a:solidFill>
                  <a:srgbClr val="808181"/>
                </a:solidFill>
                <a:latin typeface="Arial"/>
                <a:cs typeface="Arial"/>
              </a:rPr>
              <a:t> and </a:t>
            </a:r>
            <a:r>
              <a:rPr lang="en-ZA" sz="1400" b="1" spc="-40" dirty="0">
                <a:solidFill>
                  <a:srgbClr val="808181"/>
                </a:solidFill>
                <a:latin typeface="Arial"/>
                <a:cs typeface="Arial"/>
              </a:rPr>
              <a:t>ML-Ops</a:t>
            </a:r>
            <a:r>
              <a:rPr lang="en-ZA" sz="1400" spc="-40" dirty="0">
                <a:solidFill>
                  <a:srgbClr val="808181"/>
                </a:solidFill>
                <a:latin typeface="Arial"/>
                <a:cs typeface="Arial"/>
              </a:rPr>
              <a:t> best practices to deliver reproducible datasets and models.</a:t>
            </a:r>
            <a:endParaRPr lang="en-ZA" sz="1400" b="1" spc="-15" dirty="0">
              <a:solidFill>
                <a:srgbClr val="808181"/>
              </a:solidFill>
              <a:latin typeface="Arial" panose="020B0604020202020204" pitchFamily="34" charset="0"/>
              <a:cs typeface="Arial" panose="020B0604020202020204" pitchFamily="34" charset="0"/>
            </a:endParaRPr>
          </a:p>
          <a:p>
            <a:pPr marL="12700" marR="0" lvl="0" indent="0" algn="l" defTabSz="914400" rtl="0" eaLnBrk="1" fontAlgn="auto" latinLnBrk="0" hangingPunct="1">
              <a:lnSpc>
                <a:spcPct val="100000"/>
              </a:lnSpc>
              <a:spcBef>
                <a:spcPts val="0"/>
              </a:spcBef>
              <a:spcAft>
                <a:spcPts val="0"/>
              </a:spcAft>
              <a:buClrTx/>
              <a:buSzTx/>
              <a:buFontTx/>
              <a:buNone/>
              <a:tabLst/>
              <a:defRPr/>
            </a:pPr>
            <a:endParaRPr lang="en-ZA" sz="1200" spc="-40" dirty="0">
              <a:solidFill>
                <a:srgbClr val="808181"/>
              </a:solidFill>
              <a:latin typeface="Arial"/>
              <a:cs typeface="Arial"/>
            </a:endParaRPr>
          </a:p>
          <a:p>
            <a:endParaRPr lang="en-GB" sz="1200" spc="-40" dirty="0">
              <a:solidFill>
                <a:srgbClr val="808181"/>
              </a:solidFill>
              <a:latin typeface="Arial"/>
              <a:cs typeface="Arial"/>
            </a:endParaRPr>
          </a:p>
          <a:p>
            <a:pPr marL="571500" indent="-571500">
              <a:buFont typeface="Wingdings" pitchFamily="2" charset="2"/>
              <a:buChar char="§"/>
            </a:pPr>
            <a:endParaRPr lang="en-GB" sz="3600"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BE34AAC1-D784-C32F-5F4C-9A00DC486F57}"/>
              </a:ext>
            </a:extLst>
          </p:cNvPr>
          <p:cNvSpPr txBox="1"/>
          <p:nvPr/>
        </p:nvSpPr>
        <p:spPr>
          <a:xfrm>
            <a:off x="7416800" y="16875941"/>
            <a:ext cx="6027207" cy="1048429"/>
          </a:xfrm>
          <a:prstGeom prst="rect">
            <a:avLst/>
          </a:prstGeom>
          <a:noFill/>
        </p:spPr>
        <p:txBody>
          <a:bodyPr wrap="square">
            <a:spAutoFit/>
          </a:bodyPr>
          <a:lstStyle/>
          <a:p>
            <a:pPr algn="just">
              <a:lnSpc>
                <a:spcPct val="105000"/>
              </a:lnSpc>
              <a:spcAft>
                <a:spcPts val="800"/>
              </a:spcAft>
            </a:pPr>
            <a:r>
              <a:rPr lang="en-ZA" sz="1200" b="1" spc="-30" dirty="0">
                <a:solidFill>
                  <a:srgbClr val="808181"/>
                </a:solidFill>
                <a:latin typeface="Arial" panose="020B0604020202020204" pitchFamily="34" charset="0"/>
                <a:cs typeface="Arial" panose="020B0604020202020204" pitchFamily="34" charset="0"/>
              </a:rPr>
              <a:t>Acknowledgment: </a:t>
            </a:r>
            <a:r>
              <a:rPr lang="en-ZA" sz="1200" spc="-40" dirty="0">
                <a:solidFill>
                  <a:srgbClr val="808181"/>
                </a:solidFill>
                <a:latin typeface="Arial"/>
                <a:cs typeface="Arial"/>
              </a:rPr>
              <a:t>The research was supported by the Fogarty International Center and National Institute of Environmental Health Sciences (NIEHS), and OD/Office of Strategic Coordination (OSC) of the National Institutes of Health under Award Number U54TW012083. The content is solely the responsibility of the authors and does not necessarily represent the official views of the National Institutes of Health.</a:t>
            </a:r>
          </a:p>
        </p:txBody>
      </p:sp>
      <p:sp>
        <p:nvSpPr>
          <p:cNvPr id="21" name="TextBox 20">
            <a:extLst>
              <a:ext uri="{FF2B5EF4-FFF2-40B4-BE49-F238E27FC236}">
                <a16:creationId xmlns:a16="http://schemas.microsoft.com/office/drawing/2014/main" id="{0A396527-CC16-9DBB-E358-7B1A7071148C}"/>
              </a:ext>
            </a:extLst>
          </p:cNvPr>
          <p:cNvSpPr txBox="1"/>
          <p:nvPr/>
        </p:nvSpPr>
        <p:spPr>
          <a:xfrm>
            <a:off x="7579029" y="12442609"/>
            <a:ext cx="6254142" cy="1660134"/>
          </a:xfrm>
          <a:prstGeom prst="rect">
            <a:avLst/>
          </a:prstGeom>
          <a:noFill/>
        </p:spPr>
        <p:txBody>
          <a:bodyPr wrap="square">
            <a:spAutoFit/>
          </a:bodyPr>
          <a:lstStyle/>
          <a:p>
            <a:pPr lvl="0">
              <a:lnSpc>
                <a:spcPct val="105000"/>
              </a:lnSpc>
            </a:pPr>
            <a:r>
              <a:rPr lang="en-US" sz="1400" spc="-40" dirty="0">
                <a:solidFill>
                  <a:srgbClr val="808181"/>
                </a:solidFill>
                <a:latin typeface="Arial"/>
                <a:cs typeface="Arial"/>
              </a:rPr>
              <a:t>We will evaluate the efficacy and accuracy of recurrent neural networks (RNNs), long short-term memories (LSTMs), and gated recurrent units (GRUs) in comparison to other machine learning techniques, such as the Multi-Layer Perceptron (MLP), Bayesian Neural Network (BNN), Radial Basis Functions (RBF), K-Nearest Neighbor regression (KNN), and Gaussian Processes (GRU).  These measures are being taken to build the best possible model for predicting the health effects of extreme heat.</a:t>
            </a:r>
            <a:endParaRPr lang="en-ZA" sz="1400" spc="-40" dirty="0">
              <a:solidFill>
                <a:srgbClr val="808181"/>
              </a:solidFill>
              <a:latin typeface="Arial"/>
              <a:cs typeface="Arial"/>
            </a:endParaRPr>
          </a:p>
        </p:txBody>
      </p:sp>
      <p:sp>
        <p:nvSpPr>
          <p:cNvPr id="15" name="TextBox 14">
            <a:extLst>
              <a:ext uri="{FF2B5EF4-FFF2-40B4-BE49-F238E27FC236}">
                <a16:creationId xmlns:a16="http://schemas.microsoft.com/office/drawing/2014/main" id="{38825D70-ED55-B780-A6F7-648288825A4C}"/>
              </a:ext>
            </a:extLst>
          </p:cNvPr>
          <p:cNvSpPr txBox="1"/>
          <p:nvPr/>
        </p:nvSpPr>
        <p:spPr>
          <a:xfrm>
            <a:off x="387428" y="9746852"/>
            <a:ext cx="7813548" cy="307777"/>
          </a:xfrm>
          <a:prstGeom prst="rect">
            <a:avLst/>
          </a:prstGeom>
          <a:noFill/>
        </p:spPr>
        <p:txBody>
          <a:bodyPr wrap="square">
            <a:spAutoFit/>
          </a:bodyPr>
          <a:lstStyle/>
          <a:p>
            <a:pPr marL="12700">
              <a:lnSpc>
                <a:spcPct val="100000"/>
              </a:lnSpc>
            </a:pPr>
            <a:r>
              <a:rPr lang="en-US" sz="1400" spc="-80" dirty="0">
                <a:solidFill>
                  <a:schemeClr val="tx1">
                    <a:lumMod val="50000"/>
                    <a:lumOff val="50000"/>
                  </a:schemeClr>
                </a:solidFill>
                <a:latin typeface="Arial" panose="020B0604020202020204" pitchFamily="34" charset="0"/>
                <a:cs typeface="Arial" panose="020B0604020202020204" pitchFamily="34" charset="0"/>
              </a:rPr>
              <a:t>Research plan</a:t>
            </a:r>
            <a:endParaRPr 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0D838252-03B1-C485-ED70-9F7C9DD026D3}"/>
              </a:ext>
            </a:extLst>
          </p:cNvPr>
          <p:cNvSpPr txBox="1"/>
          <p:nvPr/>
        </p:nvSpPr>
        <p:spPr>
          <a:xfrm>
            <a:off x="7579029" y="12099064"/>
            <a:ext cx="7092516" cy="302840"/>
          </a:xfrm>
          <a:prstGeom prst="rect">
            <a:avLst/>
          </a:prstGeom>
          <a:noFill/>
        </p:spPr>
        <p:txBody>
          <a:bodyPr wrap="square">
            <a:spAutoFit/>
          </a:bodyPr>
          <a:lstStyle/>
          <a:p>
            <a:pPr lvl="0">
              <a:lnSpc>
                <a:spcPct val="105000"/>
              </a:lnSpc>
            </a:pPr>
            <a:r>
              <a:rPr lang="en-ZA" sz="1400" b="1" spc="-40" dirty="0">
                <a:solidFill>
                  <a:srgbClr val="808181"/>
                </a:solidFill>
                <a:latin typeface="Arial"/>
                <a:cs typeface="Arial"/>
              </a:rPr>
              <a:t>Optimizing Machine learning and Deep learning model accuracy</a:t>
            </a:r>
            <a:endParaRPr lang="en-ZA" sz="1400" spc="-40" dirty="0">
              <a:solidFill>
                <a:srgbClr val="808181"/>
              </a:solidFill>
              <a:latin typeface="Arial"/>
              <a:cs typeface="Arial"/>
            </a:endParaRPr>
          </a:p>
        </p:txBody>
      </p:sp>
      <p:sp>
        <p:nvSpPr>
          <p:cNvPr id="12" name="TextBox 11">
            <a:extLst>
              <a:ext uri="{FF2B5EF4-FFF2-40B4-BE49-F238E27FC236}">
                <a16:creationId xmlns:a16="http://schemas.microsoft.com/office/drawing/2014/main" id="{D402BC0B-7C42-F02A-86C1-6EF20AB80AD8}"/>
              </a:ext>
            </a:extLst>
          </p:cNvPr>
          <p:cNvSpPr txBox="1"/>
          <p:nvPr/>
        </p:nvSpPr>
        <p:spPr>
          <a:xfrm>
            <a:off x="961679" y="4171027"/>
            <a:ext cx="6187371" cy="2095767"/>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US" sz="1400" spc="-40" dirty="0">
                <a:solidFill>
                  <a:srgbClr val="808181"/>
                </a:solidFill>
                <a:latin typeface="Arial"/>
                <a:cs typeface="Arial"/>
              </a:rPr>
              <a:t>Across African cities, increasing temperatures, driven by global anthropogenic emissions, have coincided with rapid urban growth. </a:t>
            </a:r>
            <a:endParaRPr lang="en-ZA" sz="1400" spc="-40" dirty="0">
              <a:solidFill>
                <a:srgbClr val="808181"/>
              </a:solidFill>
              <a:latin typeface="Arial"/>
              <a:cs typeface="Arial"/>
            </a:endParaRPr>
          </a:p>
          <a:p>
            <a:pPr marL="342900" lvl="0" indent="-342900">
              <a:lnSpc>
                <a:spcPct val="107000"/>
              </a:lnSpc>
              <a:spcAft>
                <a:spcPts val="800"/>
              </a:spcAft>
              <a:buFont typeface="Symbol" panose="05050102010706020507" pitchFamily="18" charset="2"/>
              <a:buChar char=""/>
            </a:pPr>
            <a:r>
              <a:rPr lang="en-US" sz="1400" spc="-40" dirty="0">
                <a:solidFill>
                  <a:srgbClr val="808181"/>
                </a:solidFill>
                <a:latin typeface="Arial"/>
                <a:cs typeface="Arial"/>
              </a:rPr>
              <a:t>Temperature impacts the severity and distribution of health outcomes, but so do location, topography, society, and the environment.</a:t>
            </a:r>
          </a:p>
          <a:p>
            <a:pPr lvl="0">
              <a:lnSpc>
                <a:spcPct val="107000"/>
              </a:lnSpc>
              <a:spcAft>
                <a:spcPts val="800"/>
              </a:spcAft>
            </a:pPr>
            <a:r>
              <a:rPr lang="en-US" sz="1400" spc="-40" dirty="0">
                <a:solidFill>
                  <a:srgbClr val="808181"/>
                </a:solidFill>
                <a:latin typeface="Arial"/>
                <a:cs typeface="Arial"/>
              </a:rPr>
              <a:t>Understanding this complexity ensures that solutions to the climate crisis consider urban areas' spatial and demographic characteristics. This poster describes the HE</a:t>
            </a:r>
            <a:r>
              <a:rPr lang="en-ZA" sz="1400" spc="-15" baseline="30000" dirty="0">
                <a:solidFill>
                  <a:srgbClr val="808181"/>
                </a:solidFill>
                <a:latin typeface="Arial"/>
                <a:cs typeface="Arial"/>
              </a:rPr>
              <a:t>2</a:t>
            </a:r>
            <a:r>
              <a:rPr lang="en-US" sz="1400" spc="-40" dirty="0">
                <a:solidFill>
                  <a:srgbClr val="808181"/>
                </a:solidFill>
                <a:latin typeface="Arial"/>
                <a:cs typeface="Arial"/>
              </a:rPr>
              <a:t>AT Center's second research project.</a:t>
            </a:r>
            <a:endParaRPr lang="en-ZA" sz="1400" spc="-40" dirty="0">
              <a:solidFill>
                <a:srgbClr val="808181"/>
              </a:solidFill>
              <a:latin typeface="Arial"/>
              <a:cs typeface="Arial"/>
            </a:endParaRPr>
          </a:p>
          <a:p>
            <a:endParaRPr lang="en-ZA" sz="1200" spc="-40" dirty="0">
              <a:solidFill>
                <a:srgbClr val="808181"/>
              </a:solidFill>
              <a:latin typeface="Arial"/>
              <a:cs typeface="Arial"/>
            </a:endParaRPr>
          </a:p>
        </p:txBody>
      </p:sp>
      <p:pic>
        <p:nvPicPr>
          <p:cNvPr id="25" name="Picture 24" descr="Diagram&#10;&#10;Description automatically generated">
            <a:extLst>
              <a:ext uri="{FF2B5EF4-FFF2-40B4-BE49-F238E27FC236}">
                <a16:creationId xmlns:a16="http://schemas.microsoft.com/office/drawing/2014/main" id="{D4C05812-B07C-D570-984B-90224A50501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10299" y="8023383"/>
            <a:ext cx="6735114" cy="3179129"/>
          </a:xfrm>
          <a:prstGeom prst="rect">
            <a:avLst/>
          </a:prstGeom>
        </p:spPr>
      </p:pic>
      <p:pic>
        <p:nvPicPr>
          <p:cNvPr id="23" name="Picture 22" descr="Table&#10;&#10;Description automatically generated">
            <a:extLst>
              <a:ext uri="{FF2B5EF4-FFF2-40B4-BE49-F238E27FC236}">
                <a16:creationId xmlns:a16="http://schemas.microsoft.com/office/drawing/2014/main" id="{568B5283-33E2-A07C-B53A-B0F5AD9C64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1956" y="5953051"/>
            <a:ext cx="6870970" cy="387039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28BAD315-BB9F-F8AF-A443-10E30876947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7428" y="12193111"/>
            <a:ext cx="6953222" cy="3759262"/>
          </a:xfrm>
          <a:prstGeom prst="rect">
            <a:avLst/>
          </a:prstGeom>
        </p:spPr>
      </p:pic>
      <p:pic>
        <p:nvPicPr>
          <p:cNvPr id="6" name="Picture 5">
            <a:extLst>
              <a:ext uri="{FF2B5EF4-FFF2-40B4-BE49-F238E27FC236}">
                <a16:creationId xmlns:a16="http://schemas.microsoft.com/office/drawing/2014/main" id="{E061275C-CFDE-B73A-8603-C4C52F7B744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64806" y="18716100"/>
            <a:ext cx="2441294" cy="93655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DDA926EB07344AB32891125AAEC5BC" ma:contentTypeVersion="13" ma:contentTypeDescription="Create a new document." ma:contentTypeScope="" ma:versionID="3a29b2d8c88fb572e07bc13c6f446acb">
  <xsd:schema xmlns:xsd="http://www.w3.org/2001/XMLSchema" xmlns:xs="http://www.w3.org/2001/XMLSchema" xmlns:p="http://schemas.microsoft.com/office/2006/metadata/properties" xmlns:ns3="84e45b98-9724-46df-936f-ec42a4cf951b" xmlns:ns4="6d0ea381-1626-4603-a356-2e0ae14a7169" targetNamespace="http://schemas.microsoft.com/office/2006/metadata/properties" ma:root="true" ma:fieldsID="ab5a890a40858e53574b0000db1816aa" ns3:_="" ns4:_="">
    <xsd:import namespace="84e45b98-9724-46df-936f-ec42a4cf951b"/>
    <xsd:import namespace="6d0ea381-1626-4603-a356-2e0ae14a716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e45b98-9724-46df-936f-ec42a4cf95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0ea381-1626-4603-a356-2e0ae14a716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678FBB-9941-4B23-A98E-84669B042D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e45b98-9724-46df-936f-ec42a4cf951b"/>
    <ds:schemaRef ds:uri="6d0ea381-1626-4603-a356-2e0ae14a71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F7DA12-556D-4941-87EC-79DDED43FA67}">
  <ds:schemaRefs>
    <ds:schemaRef ds:uri="http://schemas.microsoft.com/sharepoint/v3/contenttype/forms"/>
  </ds:schemaRefs>
</ds:datastoreItem>
</file>

<file path=customXml/itemProps3.xml><?xml version="1.0" encoding="utf-8"?>
<ds:datastoreItem xmlns:ds="http://schemas.openxmlformats.org/officeDocument/2006/customXml" ds:itemID="{C2F4897A-A80F-4DDD-8C79-27A976E28826}">
  <ds:schemaRefs>
    <ds:schemaRef ds:uri="6d0ea381-1626-4603-a356-2e0ae14a7169"/>
    <ds:schemaRef ds:uri="http://schemas.microsoft.com/office/2006/documentManagement/types"/>
    <ds:schemaRef ds:uri="http://purl.org/dc/elements/1.1/"/>
    <ds:schemaRef ds:uri="http://schemas.microsoft.com/office/infopath/2007/PartnerControls"/>
    <ds:schemaRef ds:uri="http://www.w3.org/XML/1998/namespace"/>
    <ds:schemaRef ds:uri="http://schemas.openxmlformats.org/package/2006/metadata/core-properties"/>
    <ds:schemaRef ds:uri="http://purl.org/dc/terms/"/>
    <ds:schemaRef ds:uri="84e45b98-9724-46df-936f-ec42a4cf951b"/>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4156</TotalTime>
  <Words>773</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Symbol</vt:lpstr>
      <vt:lpstr>Wingdings</vt:lpstr>
      <vt:lpstr>Office Theme</vt:lpstr>
      <vt:lpstr>Innovative machine learning and multi-source data analysis toward the development of an urban heat-health Early Warning System in two African cities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4</dc:title>
  <dc:creator>Craig Parker</dc:creator>
  <cp:lastModifiedBy>Craig Parker</cp:lastModifiedBy>
  <cp:revision>33</cp:revision>
  <cp:lastPrinted>2022-10-26T12:46:08Z</cp:lastPrinted>
  <dcterms:created xsi:type="dcterms:W3CDTF">2016-10-17T13:24:57Z</dcterms:created>
  <dcterms:modified xsi:type="dcterms:W3CDTF">2022-11-15T07:11:03Z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2016-10-17T00:00:00Z</vt:filetime>
  </property>
  <property fmtid="{D5CDD505-2E9C-101B-9397-08002B2CF9AE}" pid="3" name="Creator">
    <vt:lpwstr>Adobe Illustrator CS6 (Macintosh)</vt:lpwstr>
  </property>
  <property fmtid="{D5CDD505-2E9C-101B-9397-08002B2CF9AE}" pid="4" name="LastSaved">
    <vt:filetime>2016-10-17T00:00:00Z</vt:filetime>
  </property>
  <property fmtid="{D5CDD505-2E9C-101B-9397-08002B2CF9AE}" pid="5" name="ContentTypeId">
    <vt:lpwstr>0x0101006CDDA926EB07344AB32891125AAEC5BC</vt:lpwstr>
  </property>
</Properties>
</file>