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DE5CD-C57B-4464-9E35-AA11CC242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60FA19-9C9B-4DEE-88B1-6C6125E91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247E3D-7EB7-4D88-884B-17C6A6B0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9A63-D002-445B-8838-4AD20C30A8D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3EA50F-6D1F-44A5-899C-F3ECF76B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24902A-4AB0-463C-9DF4-00A4188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B23-01DF-4D1F-A034-B7BB5AA674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5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2ADEC-9C4A-46EF-A40B-C35C92F9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2C22A0-2067-4E14-B49A-5CCBAF7B5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C5A88-AAF0-4CE9-849F-073F7A42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9A63-D002-445B-8838-4AD20C30A8D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6EB632-C9AB-4FFB-B200-BD8A757F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19E8C-F9F2-48B9-B773-72F93BD9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B23-01DF-4D1F-A034-B7BB5AA674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7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CEB2E7-193C-41E0-B023-C11B56F70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DBD2F2-3447-4BF6-9F21-1039E5E9A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7E4CDF-82EB-4D0D-979E-63EC88CD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9A63-D002-445B-8838-4AD20C30A8D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073B44-E48E-460F-8AD4-FDA85AEA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874329-2183-482F-A23B-B44BA6B7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B23-01DF-4D1F-A034-B7BB5AA674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6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85CA1-0689-447A-A343-407E60B8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2838D2-3074-4B3B-9DC5-7A0D62548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51BC92-A050-459C-8A98-96E33889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9A63-D002-445B-8838-4AD20C30A8D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823531-363C-47E5-8239-2F24333C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354044-F98F-4F42-8E1D-E6518A30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B23-01DF-4D1F-A034-B7BB5AA674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A4D1E-1143-4DED-98B5-9E7C32C8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05152-8C51-44D5-8B19-CB8698CB9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EB8D71-BFD9-4266-8A60-35CE8A19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9A63-D002-445B-8838-4AD20C30A8D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DE5B9-C3EA-4F33-8EE8-4F56F5E6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503A4-4CCD-4FD5-9DFC-C298C7B8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B23-01DF-4D1F-A034-B7BB5AA674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1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2149B-6833-44DB-9E6F-C2086CD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D3C90-38E8-4D08-A1B6-348B984BF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0FA089-4B72-4D46-BA0D-D0DABC068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652511-4922-4DB6-A245-A9674E9E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9A63-D002-445B-8838-4AD20C30A8D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1E2C1F-3E59-4F3E-AF10-9A7F939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138DAE-BD70-4719-9F9C-304B1B18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B23-01DF-4D1F-A034-B7BB5AA674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7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F86EE-3634-4089-B707-38E4AB56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FD0DEA-2507-4F88-BEF7-68E66C48B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D3AEF3-759F-4EA6-9849-B1CA35ACA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9AF23E-D325-4EB9-827E-D02D1C87A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5EC37A-65E1-4951-A32C-220EC7DC7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B50B3D-9491-4B6D-BA40-C16EA38F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9A63-D002-445B-8838-4AD20C30A8D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AAA8B3-AF8D-40FD-B8BA-9F82B861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99C265-CF8B-43B2-B96A-D397C364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B23-01DF-4D1F-A034-B7BB5AA674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2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A2D4-D451-4038-B4F2-4D4FCF01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A8B0F5-A04B-4A70-B55E-DA260351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9A63-D002-445B-8838-4AD20C30A8D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29476D-C2AC-4D00-A599-2E0F1AFA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38BEAB-C1EB-4961-912C-419229C6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B23-01DF-4D1F-A034-B7BB5AA674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2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B3D82C-9B50-49F0-BD30-6E9BB9EF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9A63-D002-445B-8838-4AD20C30A8D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56F999-73B5-4A9F-A89A-6DF82E50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2B4DBF-3943-402E-AD9E-93AA6330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B23-01DF-4D1F-A034-B7BB5AA674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874FA-4136-49D6-80B9-DA4BA6D6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1A5E8-5DF2-4280-9ACB-A99B003E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E646B4-ECB1-4C0D-8700-77E69C208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7165F9-6AE5-47BE-A362-6DB36868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9A63-D002-445B-8838-4AD20C30A8D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8FC3B5-966C-4BFB-BA72-5A5EEEC6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524EED-7D6A-4A90-B377-7F476541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B23-01DF-4D1F-A034-B7BB5AA674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4A7FE-5CD0-499C-833A-BA7C8272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7C64A6-1881-4065-B071-910B61AFC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A7F773-9555-477D-B0F3-B661C048A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9FAE3E-5C66-49CB-8688-181F9DC0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9A63-D002-445B-8838-4AD20C30A8D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F48B20-3BD3-4636-981F-FCA50985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303015-2352-4E09-BA4E-9D31D61D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B23-01DF-4D1F-A034-B7BB5AA674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A690D8-22E4-4D70-90BB-0E3E9E39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E56580-C486-4944-8EF9-475AC7D1E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6D5995-5DFD-4A7D-B1DE-055A2FED5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29A63-D002-445B-8838-4AD20C30A8D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E81711-ECAE-4F03-8EC8-AF1564344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C4B76-3AB1-4B9B-BED3-970BA94F8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3B23-01DF-4D1F-A034-B7BB5AA674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7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1BB3E9E-812F-43DB-8DDD-616A28F228F0}"/>
                  </a:ext>
                </a:extLst>
              </p:cNvPr>
              <p:cNvSpPr txBox="1"/>
              <p:nvPr/>
            </p:nvSpPr>
            <p:spPr>
              <a:xfrm>
                <a:off x="4998096" y="1397143"/>
                <a:ext cx="2941574" cy="563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1BB3E9E-812F-43DB-8DDD-616A28F22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096" y="1397143"/>
                <a:ext cx="2941574" cy="563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09AF0C4-9AD1-4C46-A16C-8B1BBC0882D4}"/>
                  </a:ext>
                </a:extLst>
              </p:cNvPr>
              <p:cNvSpPr txBox="1"/>
              <p:nvPr/>
            </p:nvSpPr>
            <p:spPr>
              <a:xfrm>
                <a:off x="4998096" y="2315599"/>
                <a:ext cx="4748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𝐼𝑠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𝐷𝑜𝑡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𝑣𝑒𝑐𝑡𝑜𝑟𝑠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09AF0C4-9AD1-4C46-A16C-8B1BBC08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096" y="2315599"/>
                <a:ext cx="4748672" cy="276999"/>
              </a:xfrm>
              <a:prstGeom prst="rect">
                <a:avLst/>
              </a:prstGeom>
              <a:blipFill>
                <a:blip r:embed="rId3"/>
                <a:stretch>
                  <a:fillRect l="-1797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BC1D7F8-7A09-4819-9357-715C63DD6C3A}"/>
                  </a:ext>
                </a:extLst>
              </p:cNvPr>
              <p:cNvSpPr txBox="1"/>
              <p:nvPr/>
            </p:nvSpPr>
            <p:spPr>
              <a:xfrm>
                <a:off x="4998096" y="2740202"/>
                <a:ext cx="5640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𝐼𝑠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𝑣𝑒𝑐𝑡𝑜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𝑚𝑎𝑔𝑛𝑖𝑡𝑢𝑑𝑒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BC1D7F8-7A09-4819-9357-715C63DD6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096" y="2740202"/>
                <a:ext cx="5640903" cy="276999"/>
              </a:xfrm>
              <a:prstGeom prst="rect">
                <a:avLst/>
              </a:prstGeom>
              <a:blipFill>
                <a:blip r:embed="rId4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9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D054E89-44EF-4A7F-8290-B236D5930279}"/>
              </a:ext>
            </a:extLst>
          </p:cNvPr>
          <p:cNvGrpSpPr/>
          <p:nvPr/>
        </p:nvGrpSpPr>
        <p:grpSpPr>
          <a:xfrm>
            <a:off x="871699" y="2459627"/>
            <a:ext cx="3846076" cy="3200400"/>
            <a:chOff x="1998133" y="2962105"/>
            <a:chExt cx="3846076" cy="320040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5EAE0B19-33A0-4783-9D8B-566809D7C082}"/>
                </a:ext>
              </a:extLst>
            </p:cNvPr>
            <p:cNvCxnSpPr/>
            <p:nvPr/>
          </p:nvCxnSpPr>
          <p:spPr>
            <a:xfrm>
              <a:off x="1998133" y="2962105"/>
              <a:ext cx="0" cy="320040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A1C7BC2-089D-4A48-AEC7-DB4DFDDF5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133" y="6162505"/>
              <a:ext cx="3846076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DF0BB203-C5F9-4D94-B3E2-25CEC83F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74572"/>
              </p:ext>
            </p:extLst>
          </p:nvPr>
        </p:nvGraphicFramePr>
        <p:xfrm>
          <a:off x="116418" y="60069"/>
          <a:ext cx="51372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413">
                  <a:extLst>
                    <a:ext uri="{9D8B030D-6E8A-4147-A177-3AD203B41FA5}">
                      <a16:colId xmlns:a16="http://schemas.microsoft.com/office/drawing/2014/main" val="3070332395"/>
                    </a:ext>
                  </a:extLst>
                </a:gridCol>
                <a:gridCol w="1114394">
                  <a:extLst>
                    <a:ext uri="{9D8B030D-6E8A-4147-A177-3AD203B41FA5}">
                      <a16:colId xmlns:a16="http://schemas.microsoft.com/office/drawing/2014/main" val="1765866690"/>
                    </a:ext>
                  </a:extLst>
                </a:gridCol>
                <a:gridCol w="2310432">
                  <a:extLst>
                    <a:ext uri="{9D8B030D-6E8A-4147-A177-3AD203B41FA5}">
                      <a16:colId xmlns:a16="http://schemas.microsoft.com/office/drawing/2014/main" val="2345887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Iron 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Pride &amp; Prejudice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10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Bernard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9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Clarissa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62718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E682FEC0-2283-4B53-A3E7-EB0B3AB8D564}"/>
              </a:ext>
            </a:extLst>
          </p:cNvPr>
          <p:cNvSpPr txBox="1"/>
          <p:nvPr/>
        </p:nvSpPr>
        <p:spPr>
          <a:xfrm>
            <a:off x="3604190" y="5002056"/>
            <a:ext cx="128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Pride &amp; </a:t>
            </a:r>
          </a:p>
          <a:p>
            <a:pPr algn="ctr"/>
            <a:r>
              <a:rPr lang="pt-BR" dirty="0"/>
              <a:t>Prejudice</a:t>
            </a:r>
            <a:endParaRPr lang="en-US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AE71DD6-0745-418A-B938-91E2AA038C0F}"/>
              </a:ext>
            </a:extLst>
          </p:cNvPr>
          <p:cNvSpPr txBox="1"/>
          <p:nvPr/>
        </p:nvSpPr>
        <p:spPr>
          <a:xfrm>
            <a:off x="775702" y="2084475"/>
            <a:ext cx="15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Iron Man</a:t>
            </a:r>
            <a:endParaRPr lang="en-US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180624F-E597-4E6C-A7C8-1776A34D5D9D}"/>
              </a:ext>
            </a:extLst>
          </p:cNvPr>
          <p:cNvCxnSpPr>
            <a:cxnSpLocks/>
          </p:cNvCxnSpPr>
          <p:nvPr/>
        </p:nvCxnSpPr>
        <p:spPr>
          <a:xfrm>
            <a:off x="1420339" y="564967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5DC00502-F305-4C91-AE1C-899ECDD7E7DE}"/>
              </a:ext>
            </a:extLst>
          </p:cNvPr>
          <p:cNvCxnSpPr>
            <a:cxnSpLocks/>
          </p:cNvCxnSpPr>
          <p:nvPr/>
        </p:nvCxnSpPr>
        <p:spPr>
          <a:xfrm>
            <a:off x="1951457" y="5651953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19830B9-F760-4562-8DBF-1C31D3684D65}"/>
              </a:ext>
            </a:extLst>
          </p:cNvPr>
          <p:cNvCxnSpPr>
            <a:cxnSpLocks/>
          </p:cNvCxnSpPr>
          <p:nvPr/>
        </p:nvCxnSpPr>
        <p:spPr>
          <a:xfrm>
            <a:off x="2482575" y="5661132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6266D90B-596A-4E16-ACED-FD66FD4B0269}"/>
              </a:ext>
            </a:extLst>
          </p:cNvPr>
          <p:cNvCxnSpPr>
            <a:cxnSpLocks/>
          </p:cNvCxnSpPr>
          <p:nvPr/>
        </p:nvCxnSpPr>
        <p:spPr>
          <a:xfrm>
            <a:off x="3013693" y="566768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D1FFB42E-C437-495A-B68F-2F7B11B5ADB2}"/>
              </a:ext>
            </a:extLst>
          </p:cNvPr>
          <p:cNvCxnSpPr>
            <a:cxnSpLocks/>
          </p:cNvCxnSpPr>
          <p:nvPr/>
        </p:nvCxnSpPr>
        <p:spPr>
          <a:xfrm>
            <a:off x="3544811" y="56604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AD0ADAD-FEB8-4AE0-BC97-2C1E585C0DB4}"/>
              </a:ext>
            </a:extLst>
          </p:cNvPr>
          <p:cNvCxnSpPr>
            <a:cxnSpLocks/>
          </p:cNvCxnSpPr>
          <p:nvPr/>
        </p:nvCxnSpPr>
        <p:spPr>
          <a:xfrm flipH="1">
            <a:off x="695508" y="5107694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352E3906-56D0-48E2-AA5B-6C595E75C3BC}"/>
              </a:ext>
            </a:extLst>
          </p:cNvPr>
          <p:cNvCxnSpPr>
            <a:cxnSpLocks/>
          </p:cNvCxnSpPr>
          <p:nvPr/>
        </p:nvCxnSpPr>
        <p:spPr>
          <a:xfrm flipH="1">
            <a:off x="688840" y="4556277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1BC1435-7487-4E97-9EBF-D7EFCBA2ED04}"/>
              </a:ext>
            </a:extLst>
          </p:cNvPr>
          <p:cNvCxnSpPr>
            <a:cxnSpLocks/>
          </p:cNvCxnSpPr>
          <p:nvPr/>
        </p:nvCxnSpPr>
        <p:spPr>
          <a:xfrm flipH="1">
            <a:off x="687888" y="4007637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31DF8825-F10C-43CE-B73D-E4376A299E75}"/>
              </a:ext>
            </a:extLst>
          </p:cNvPr>
          <p:cNvCxnSpPr>
            <a:cxnSpLocks/>
          </p:cNvCxnSpPr>
          <p:nvPr/>
        </p:nvCxnSpPr>
        <p:spPr>
          <a:xfrm flipH="1">
            <a:off x="685031" y="3458997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AF13305-02BA-4895-BEAB-D61B9A33DD6A}"/>
              </a:ext>
            </a:extLst>
          </p:cNvPr>
          <p:cNvCxnSpPr>
            <a:cxnSpLocks/>
          </p:cNvCxnSpPr>
          <p:nvPr/>
        </p:nvCxnSpPr>
        <p:spPr>
          <a:xfrm flipH="1">
            <a:off x="694557" y="2902737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24C8F0BA-C905-4418-9CC5-1E1C7D18A92E}"/>
              </a:ext>
            </a:extLst>
          </p:cNvPr>
          <p:cNvCxnSpPr>
            <a:cxnSpLocks/>
          </p:cNvCxnSpPr>
          <p:nvPr/>
        </p:nvCxnSpPr>
        <p:spPr>
          <a:xfrm flipV="1">
            <a:off x="867911" y="2917132"/>
            <a:ext cx="2676900" cy="273254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227E8FF-F441-4DDC-9005-60E8D9336C10}"/>
              </a:ext>
            </a:extLst>
          </p:cNvPr>
          <p:cNvSpPr txBox="1"/>
          <p:nvPr/>
        </p:nvSpPr>
        <p:spPr>
          <a:xfrm>
            <a:off x="3604191" y="2747405"/>
            <a:ext cx="88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(5,5)</a:t>
            </a:r>
            <a:endParaRPr lang="en-US" dirty="0"/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FEAA02B7-D21F-45A8-83AE-0AFE61A906A5}"/>
              </a:ext>
            </a:extLst>
          </p:cNvPr>
          <p:cNvCxnSpPr>
            <a:cxnSpLocks/>
          </p:cNvCxnSpPr>
          <p:nvPr/>
        </p:nvCxnSpPr>
        <p:spPr>
          <a:xfrm flipV="1">
            <a:off x="882176" y="3450949"/>
            <a:ext cx="1594982" cy="2198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8AEAEC1-C833-4654-BE3A-EA0A5FD5B1AF}"/>
              </a:ext>
            </a:extLst>
          </p:cNvPr>
          <p:cNvSpPr txBox="1"/>
          <p:nvPr/>
        </p:nvSpPr>
        <p:spPr>
          <a:xfrm>
            <a:off x="2198596" y="2995757"/>
            <a:ext cx="69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(4,3)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2B512A90-0B77-46FD-9BB0-6A89C116F6CF}"/>
                  </a:ext>
                </a:extLst>
              </p:cNvPr>
              <p:cNvSpPr/>
              <p:nvPr/>
            </p:nvSpPr>
            <p:spPr>
              <a:xfrm>
                <a:off x="6731000" y="536698"/>
                <a:ext cx="1590260" cy="732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5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500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5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5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pt-BR" sz="25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2B512A90-0B77-46FD-9BB0-6A89C116F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0" y="536698"/>
                <a:ext cx="1590260" cy="732445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0E35602D-B141-4795-B4F2-6B403541F976}"/>
                  </a:ext>
                </a:extLst>
              </p:cNvPr>
              <p:cNvSpPr/>
              <p:nvPr/>
            </p:nvSpPr>
            <p:spPr>
              <a:xfrm>
                <a:off x="8321260" y="536698"/>
                <a:ext cx="1822209" cy="741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5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5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5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5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5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pt-BR" sz="25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endParaRPr lang="en-US" sz="25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0E35602D-B141-4795-B4F2-6B403541F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260" y="536698"/>
                <a:ext cx="1822209" cy="741678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2A3D9D59-72E1-49E2-AF43-1594BA79194B}"/>
                  </a:ext>
                </a:extLst>
              </p:cNvPr>
              <p:cNvSpPr txBox="1"/>
              <p:nvPr/>
            </p:nvSpPr>
            <p:spPr>
              <a:xfrm>
                <a:off x="6857028" y="1236164"/>
                <a:ext cx="2941574" cy="563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2A3D9D59-72E1-49E2-AF43-1594BA791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28" y="1236164"/>
                <a:ext cx="2941574" cy="5631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E83135D9-C55C-453B-BE34-6368F803B19B}"/>
                  </a:ext>
                </a:extLst>
              </p:cNvPr>
              <p:cNvSpPr txBox="1"/>
              <p:nvPr/>
            </p:nvSpPr>
            <p:spPr>
              <a:xfrm>
                <a:off x="5048137" y="2846423"/>
                <a:ext cx="5095332" cy="3397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US" sz="2200" dirty="0"/>
                              <m:t> 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=35 </m:t>
                        </m:r>
                      </m:e>
                    </m:nary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E83135D9-C55C-453B-BE34-6368F803B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37" y="2846423"/>
                <a:ext cx="5095332" cy="339708"/>
              </a:xfrm>
              <a:prstGeom prst="rect">
                <a:avLst/>
              </a:prstGeom>
              <a:blipFill>
                <a:blip r:embed="rId5"/>
                <a:stretch>
                  <a:fillRect l="-1914" t="-175000" b="-25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1E63A216-27BD-4A78-838C-28E05BC81B5C}"/>
                  </a:ext>
                </a:extLst>
              </p:cNvPr>
              <p:cNvSpPr txBox="1"/>
              <p:nvPr/>
            </p:nvSpPr>
            <p:spPr>
              <a:xfrm>
                <a:off x="4986700" y="3676905"/>
                <a:ext cx="2006190" cy="33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1E63A216-27BD-4A78-838C-28E05BC81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700" y="3676905"/>
                <a:ext cx="2006190" cy="330732"/>
              </a:xfrm>
              <a:prstGeom prst="rect">
                <a:avLst/>
              </a:prstGeom>
              <a:blipFill>
                <a:blip r:embed="rId6"/>
                <a:stretch>
                  <a:fillRect t="-7407" r="-3343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1EC5110A-7404-46A2-8B86-0F4214D5D08A}"/>
                  </a:ext>
                </a:extLst>
              </p:cNvPr>
              <p:cNvSpPr txBox="1"/>
              <p:nvPr/>
            </p:nvSpPr>
            <p:spPr>
              <a:xfrm>
                <a:off x="4717775" y="4178677"/>
                <a:ext cx="3364064" cy="419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=5</m:t>
                      </m:r>
                      <m:rad>
                        <m:radPr>
                          <m:degHide m:val="on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1EC5110A-7404-46A2-8B86-0F4214D5D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775" y="4178677"/>
                <a:ext cx="3364064" cy="419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B3ADCAF3-9104-4552-A823-F541CAAA62E0}"/>
                  </a:ext>
                </a:extLst>
              </p:cNvPr>
              <p:cNvSpPr txBox="1"/>
              <p:nvPr/>
            </p:nvSpPr>
            <p:spPr>
              <a:xfrm>
                <a:off x="4986700" y="4952019"/>
                <a:ext cx="3364065" cy="504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𝑠𝑖𝑚𝑖𝑙𝑎𝑟𝑖𝑡𝑦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0.989</m:t>
                    </m:r>
                  </m:oMath>
                </a14:m>
                <a:endParaRPr lang="pt-BR" sz="2200" b="0" dirty="0"/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B3ADCAF3-9104-4552-A823-F541CAAA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700" y="4952019"/>
                <a:ext cx="3364065" cy="504241"/>
              </a:xfrm>
              <a:prstGeom prst="rect">
                <a:avLst/>
              </a:prstGeom>
              <a:blipFill>
                <a:blip r:embed="rId8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AEB2FE2C-50FA-4424-8709-314D1637DCBA}"/>
              </a:ext>
            </a:extLst>
          </p:cNvPr>
          <p:cNvSpPr/>
          <p:nvPr/>
        </p:nvSpPr>
        <p:spPr>
          <a:xfrm>
            <a:off x="1951457" y="4089729"/>
            <a:ext cx="280568" cy="218746"/>
          </a:xfrm>
          <a:custGeom>
            <a:avLst/>
            <a:gdLst>
              <a:gd name="connsiteX0" fmla="*/ 0 w 354757"/>
              <a:gd name="connsiteY0" fmla="*/ 176019 h 434148"/>
              <a:gd name="connsiteX1" fmla="*/ 344557 w 354757"/>
              <a:gd name="connsiteY1" fmla="*/ 3740 h 434148"/>
              <a:gd name="connsiteX2" fmla="*/ 304800 w 354757"/>
              <a:gd name="connsiteY2" fmla="*/ 321793 h 43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757" h="434148">
                <a:moveTo>
                  <a:pt x="0" y="176019"/>
                </a:moveTo>
                <a:cubicBezTo>
                  <a:pt x="146878" y="77731"/>
                  <a:pt x="293757" y="-20556"/>
                  <a:pt x="344557" y="3740"/>
                </a:cubicBezTo>
                <a:cubicBezTo>
                  <a:pt x="395357" y="28036"/>
                  <a:pt x="236331" y="692854"/>
                  <a:pt x="304800" y="321793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7D1EECE-C6FB-4E26-807D-E5C6052C11F5}"/>
                  </a:ext>
                </a:extLst>
              </p:cNvPr>
              <p:cNvSpPr txBox="1"/>
              <p:nvPr/>
            </p:nvSpPr>
            <p:spPr>
              <a:xfrm>
                <a:off x="2126287" y="3758307"/>
                <a:ext cx="245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7D1EECE-C6FB-4E26-807D-E5C6052C1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87" y="3758307"/>
                <a:ext cx="245133" cy="369332"/>
              </a:xfrm>
              <a:prstGeom prst="rect">
                <a:avLst/>
              </a:prstGeom>
              <a:blipFill>
                <a:blip r:embed="rId9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B66F6D06-366E-49C1-A758-1E4CE5C8911F}"/>
              </a:ext>
            </a:extLst>
          </p:cNvPr>
          <p:cNvSpPr txBox="1"/>
          <p:nvPr/>
        </p:nvSpPr>
        <p:spPr>
          <a:xfrm>
            <a:off x="2810808" y="2540140"/>
            <a:ext cx="116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Clarissa</a:t>
            </a:r>
            <a:endParaRPr lang="en-US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047A9D5-F64B-4E5A-881A-50EE0C8AF5FB}"/>
              </a:ext>
            </a:extLst>
          </p:cNvPr>
          <p:cNvSpPr txBox="1"/>
          <p:nvPr/>
        </p:nvSpPr>
        <p:spPr>
          <a:xfrm>
            <a:off x="1420339" y="3284574"/>
            <a:ext cx="116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Bernard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24989B5-443F-4447-B1E2-A50D1C2777E8}"/>
                  </a:ext>
                </a:extLst>
              </p:cNvPr>
              <p:cNvSpPr txBox="1"/>
              <p:nvPr/>
            </p:nvSpPr>
            <p:spPr>
              <a:xfrm>
                <a:off x="4986700" y="2370863"/>
                <a:ext cx="163185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𝐶𝑎𝑙𝑐𝑢𝑙𝑎𝑡𝑖𝑛𝑔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24989B5-443F-4447-B1E2-A50D1C277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700" y="2370863"/>
                <a:ext cx="1631857" cy="338554"/>
              </a:xfrm>
              <a:prstGeom prst="rect">
                <a:avLst/>
              </a:prstGeom>
              <a:blipFill>
                <a:blip r:embed="rId10"/>
                <a:stretch>
                  <a:fillRect l="-5597" r="-1493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65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EAE0B19-33A0-4783-9D8B-566809D7C082}"/>
              </a:ext>
            </a:extLst>
          </p:cNvPr>
          <p:cNvCxnSpPr/>
          <p:nvPr/>
        </p:nvCxnSpPr>
        <p:spPr>
          <a:xfrm>
            <a:off x="871699" y="2459627"/>
            <a:ext cx="0" cy="32004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A1C7BC2-089D-4A48-AEC7-DB4DFDDF57D9}"/>
              </a:ext>
            </a:extLst>
          </p:cNvPr>
          <p:cNvCxnSpPr>
            <a:cxnSpLocks/>
          </p:cNvCxnSpPr>
          <p:nvPr/>
        </p:nvCxnSpPr>
        <p:spPr>
          <a:xfrm flipH="1">
            <a:off x="871699" y="5660027"/>
            <a:ext cx="384607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DF0BB203-C5F9-4D94-B3E2-25CEC83F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2942"/>
              </p:ext>
            </p:extLst>
          </p:nvPr>
        </p:nvGraphicFramePr>
        <p:xfrm>
          <a:off x="116418" y="60069"/>
          <a:ext cx="535664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82">
                  <a:extLst>
                    <a:ext uri="{9D8B030D-6E8A-4147-A177-3AD203B41FA5}">
                      <a16:colId xmlns:a16="http://schemas.microsoft.com/office/drawing/2014/main" val="3070332395"/>
                    </a:ext>
                  </a:extLst>
                </a:gridCol>
                <a:gridCol w="1461238">
                  <a:extLst>
                    <a:ext uri="{9D8B030D-6E8A-4147-A177-3AD203B41FA5}">
                      <a16:colId xmlns:a16="http://schemas.microsoft.com/office/drawing/2014/main" val="1765866690"/>
                    </a:ext>
                  </a:extLst>
                </a:gridCol>
                <a:gridCol w="1339160">
                  <a:extLst>
                    <a:ext uri="{9D8B030D-6E8A-4147-A177-3AD203B41FA5}">
                      <a16:colId xmlns:a16="http://schemas.microsoft.com/office/drawing/2014/main" val="2345887136"/>
                    </a:ext>
                  </a:extLst>
                </a:gridCol>
                <a:gridCol w="1339160">
                  <a:extLst>
                    <a:ext uri="{9D8B030D-6E8A-4147-A177-3AD203B41FA5}">
                      <a16:colId xmlns:a16="http://schemas.microsoft.com/office/drawing/2014/main" val="3538848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Iron 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Pride &amp; Prejudice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Ditrict 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10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Bernard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9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Clarissa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62718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E682FEC0-2283-4B53-A3E7-EB0B3AB8D564}"/>
              </a:ext>
            </a:extLst>
          </p:cNvPr>
          <p:cNvSpPr txBox="1"/>
          <p:nvPr/>
        </p:nvSpPr>
        <p:spPr>
          <a:xfrm>
            <a:off x="3604190" y="5002056"/>
            <a:ext cx="128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Pride &amp; </a:t>
            </a:r>
          </a:p>
          <a:p>
            <a:pPr algn="ctr"/>
            <a:r>
              <a:rPr lang="pt-BR" dirty="0"/>
              <a:t>Prejudice</a:t>
            </a:r>
            <a:endParaRPr lang="en-US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AE71DD6-0745-418A-B938-91E2AA038C0F}"/>
              </a:ext>
            </a:extLst>
          </p:cNvPr>
          <p:cNvSpPr txBox="1"/>
          <p:nvPr/>
        </p:nvSpPr>
        <p:spPr>
          <a:xfrm>
            <a:off x="775702" y="2084475"/>
            <a:ext cx="15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Iron Man</a:t>
            </a:r>
            <a:endParaRPr lang="en-US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180624F-E597-4E6C-A7C8-1776A34D5D9D}"/>
              </a:ext>
            </a:extLst>
          </p:cNvPr>
          <p:cNvCxnSpPr>
            <a:cxnSpLocks/>
          </p:cNvCxnSpPr>
          <p:nvPr/>
        </p:nvCxnSpPr>
        <p:spPr>
          <a:xfrm>
            <a:off x="1420339" y="564967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5DC00502-F305-4C91-AE1C-899ECDD7E7DE}"/>
              </a:ext>
            </a:extLst>
          </p:cNvPr>
          <p:cNvCxnSpPr>
            <a:cxnSpLocks/>
          </p:cNvCxnSpPr>
          <p:nvPr/>
        </p:nvCxnSpPr>
        <p:spPr>
          <a:xfrm>
            <a:off x="1951457" y="5651953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19830B9-F760-4562-8DBF-1C31D3684D65}"/>
              </a:ext>
            </a:extLst>
          </p:cNvPr>
          <p:cNvCxnSpPr>
            <a:cxnSpLocks/>
          </p:cNvCxnSpPr>
          <p:nvPr/>
        </p:nvCxnSpPr>
        <p:spPr>
          <a:xfrm>
            <a:off x="2482575" y="5661132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6266D90B-596A-4E16-ACED-FD66FD4B0269}"/>
              </a:ext>
            </a:extLst>
          </p:cNvPr>
          <p:cNvCxnSpPr>
            <a:cxnSpLocks/>
          </p:cNvCxnSpPr>
          <p:nvPr/>
        </p:nvCxnSpPr>
        <p:spPr>
          <a:xfrm>
            <a:off x="3013693" y="566768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D1FFB42E-C437-495A-B68F-2F7B11B5ADB2}"/>
              </a:ext>
            </a:extLst>
          </p:cNvPr>
          <p:cNvCxnSpPr>
            <a:cxnSpLocks/>
          </p:cNvCxnSpPr>
          <p:nvPr/>
        </p:nvCxnSpPr>
        <p:spPr>
          <a:xfrm>
            <a:off x="3544811" y="566044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AD0ADAD-FEB8-4AE0-BC97-2C1E585C0DB4}"/>
              </a:ext>
            </a:extLst>
          </p:cNvPr>
          <p:cNvCxnSpPr>
            <a:cxnSpLocks/>
          </p:cNvCxnSpPr>
          <p:nvPr/>
        </p:nvCxnSpPr>
        <p:spPr>
          <a:xfrm flipH="1">
            <a:off x="695508" y="5107694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352E3906-56D0-48E2-AA5B-6C595E75C3BC}"/>
              </a:ext>
            </a:extLst>
          </p:cNvPr>
          <p:cNvCxnSpPr>
            <a:cxnSpLocks/>
          </p:cNvCxnSpPr>
          <p:nvPr/>
        </p:nvCxnSpPr>
        <p:spPr>
          <a:xfrm flipH="1">
            <a:off x="688840" y="4556277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1BC1435-7487-4E97-9EBF-D7EFCBA2ED04}"/>
              </a:ext>
            </a:extLst>
          </p:cNvPr>
          <p:cNvCxnSpPr>
            <a:cxnSpLocks/>
          </p:cNvCxnSpPr>
          <p:nvPr/>
        </p:nvCxnSpPr>
        <p:spPr>
          <a:xfrm flipH="1">
            <a:off x="687888" y="4007637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31DF8825-F10C-43CE-B73D-E4376A299E75}"/>
              </a:ext>
            </a:extLst>
          </p:cNvPr>
          <p:cNvCxnSpPr>
            <a:cxnSpLocks/>
          </p:cNvCxnSpPr>
          <p:nvPr/>
        </p:nvCxnSpPr>
        <p:spPr>
          <a:xfrm flipH="1">
            <a:off x="685031" y="3458997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AF13305-02BA-4895-BEAB-D61B9A33DD6A}"/>
              </a:ext>
            </a:extLst>
          </p:cNvPr>
          <p:cNvCxnSpPr>
            <a:cxnSpLocks/>
          </p:cNvCxnSpPr>
          <p:nvPr/>
        </p:nvCxnSpPr>
        <p:spPr>
          <a:xfrm flipH="1">
            <a:off x="694557" y="2902737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227E8FF-F441-4DDC-9005-60E8D9336C10}"/>
              </a:ext>
            </a:extLst>
          </p:cNvPr>
          <p:cNvSpPr txBox="1"/>
          <p:nvPr/>
        </p:nvSpPr>
        <p:spPr>
          <a:xfrm>
            <a:off x="3803100" y="2001531"/>
            <a:ext cx="88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(5,5,1)</a:t>
            </a:r>
            <a:endParaRPr lang="en-US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8AEAEC1-C833-4654-BE3A-EA0A5FD5B1AF}"/>
              </a:ext>
            </a:extLst>
          </p:cNvPr>
          <p:cNvSpPr txBox="1"/>
          <p:nvPr/>
        </p:nvSpPr>
        <p:spPr>
          <a:xfrm>
            <a:off x="2024792" y="1929469"/>
            <a:ext cx="99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(4,3,5)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2B512A90-0B77-46FD-9BB0-6A89C116F6CF}"/>
                  </a:ext>
                </a:extLst>
              </p:cNvPr>
              <p:cNvSpPr/>
              <p:nvPr/>
            </p:nvSpPr>
            <p:spPr>
              <a:xfrm>
                <a:off x="6570461" y="332679"/>
                <a:ext cx="1590260" cy="1105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5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5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500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5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5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pt-BR" sz="25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pt-BR" sz="25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2B512A90-0B77-46FD-9BB0-6A89C116F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461" y="332679"/>
                <a:ext cx="1590260" cy="11058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0E35602D-B141-4795-B4F2-6B403541F976}"/>
                  </a:ext>
                </a:extLst>
              </p:cNvPr>
              <p:cNvSpPr/>
              <p:nvPr/>
            </p:nvSpPr>
            <p:spPr>
              <a:xfrm>
                <a:off x="8081839" y="362950"/>
                <a:ext cx="1485348" cy="1115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5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5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5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5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5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pt-BR" sz="25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pt-BR" sz="25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25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0E35602D-B141-4795-B4F2-6B403541F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839" y="362950"/>
                <a:ext cx="1485348" cy="1115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1E63A216-27BD-4A78-838C-28E05BC81B5C}"/>
                  </a:ext>
                </a:extLst>
              </p:cNvPr>
              <p:cNvSpPr txBox="1"/>
              <p:nvPr/>
            </p:nvSpPr>
            <p:spPr>
              <a:xfrm>
                <a:off x="4982346" y="3553665"/>
                <a:ext cx="4339048" cy="380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1E63A216-27BD-4A78-838C-28E05BC81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346" y="3553665"/>
                <a:ext cx="4339048" cy="380040"/>
              </a:xfrm>
              <a:prstGeom prst="rect">
                <a:avLst/>
              </a:prstGeom>
              <a:blipFill>
                <a:blip r:embed="rId4"/>
                <a:stretch>
                  <a:fillRect t="-11290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B3ADCAF3-9104-4552-A823-F541CAAA62E0}"/>
                  </a:ext>
                </a:extLst>
              </p:cNvPr>
              <p:cNvSpPr txBox="1"/>
              <p:nvPr/>
            </p:nvSpPr>
            <p:spPr>
              <a:xfrm>
                <a:off x="4982346" y="4643437"/>
                <a:ext cx="3831454" cy="510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𝑠𝑖𝑚𝑖𝑙𝑎𝑟𝑖𝑡𝑦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num>
                      <m:den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pt-B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51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0.792</m:t>
                    </m:r>
                  </m:oMath>
                </a14:m>
                <a:endParaRPr lang="pt-BR" sz="2200" b="0" dirty="0"/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B3ADCAF3-9104-4552-A823-F541CAAA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346" y="4643437"/>
                <a:ext cx="3831454" cy="5102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24989B5-443F-4447-B1E2-A50D1C2777E8}"/>
                  </a:ext>
                </a:extLst>
              </p:cNvPr>
              <p:cNvSpPr txBox="1"/>
              <p:nvPr/>
            </p:nvSpPr>
            <p:spPr>
              <a:xfrm>
                <a:off x="4986700" y="2370863"/>
                <a:ext cx="163185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𝐶𝑎𝑙𝑐𝑢𝑙𝑎𝑡𝑖𝑛𝑔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24989B5-443F-4447-B1E2-A50D1C277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700" y="2370863"/>
                <a:ext cx="1631857" cy="338554"/>
              </a:xfrm>
              <a:prstGeom prst="rect">
                <a:avLst/>
              </a:prstGeom>
              <a:blipFill>
                <a:blip r:embed="rId6"/>
                <a:stretch>
                  <a:fillRect l="-5597" r="-1493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6A27775-04A3-4CA7-9377-FDC46D4A25CF}"/>
              </a:ext>
            </a:extLst>
          </p:cNvPr>
          <p:cNvCxnSpPr>
            <a:cxnSpLocks/>
          </p:cNvCxnSpPr>
          <p:nvPr/>
        </p:nvCxnSpPr>
        <p:spPr>
          <a:xfrm rot="18634656" flipH="1">
            <a:off x="183026" y="4109688"/>
            <a:ext cx="402097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17BD694-0F57-480B-A5FE-4A178C04EF55}"/>
              </a:ext>
            </a:extLst>
          </p:cNvPr>
          <p:cNvCxnSpPr>
            <a:cxnSpLocks/>
          </p:cNvCxnSpPr>
          <p:nvPr/>
        </p:nvCxnSpPr>
        <p:spPr>
          <a:xfrm rot="18634656">
            <a:off x="1415296" y="5121920"/>
            <a:ext cx="0" cy="30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AE3BC972-066A-4F74-8645-BD1E41AC4AFD}"/>
              </a:ext>
            </a:extLst>
          </p:cNvPr>
          <p:cNvCxnSpPr>
            <a:cxnSpLocks/>
          </p:cNvCxnSpPr>
          <p:nvPr/>
        </p:nvCxnSpPr>
        <p:spPr>
          <a:xfrm rot="18634656">
            <a:off x="1951456" y="4413424"/>
            <a:ext cx="0" cy="30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1DF776C-DA28-43D0-9071-2AFBC7F274CC}"/>
              </a:ext>
            </a:extLst>
          </p:cNvPr>
          <p:cNvCxnSpPr>
            <a:cxnSpLocks/>
          </p:cNvCxnSpPr>
          <p:nvPr/>
        </p:nvCxnSpPr>
        <p:spPr>
          <a:xfrm rot="18634656">
            <a:off x="2482574" y="3927088"/>
            <a:ext cx="0" cy="30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F10CC9AF-1754-46FD-84F2-A790567B3597}"/>
              </a:ext>
            </a:extLst>
          </p:cNvPr>
          <p:cNvCxnSpPr>
            <a:cxnSpLocks/>
          </p:cNvCxnSpPr>
          <p:nvPr/>
        </p:nvCxnSpPr>
        <p:spPr>
          <a:xfrm rot="18634656">
            <a:off x="2986384" y="3319470"/>
            <a:ext cx="0" cy="30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A3D999C-21A2-4930-8E24-A7A4A806C1B9}"/>
              </a:ext>
            </a:extLst>
          </p:cNvPr>
          <p:cNvCxnSpPr>
            <a:cxnSpLocks/>
          </p:cNvCxnSpPr>
          <p:nvPr/>
        </p:nvCxnSpPr>
        <p:spPr>
          <a:xfrm rot="18634656">
            <a:off x="3385508" y="2828175"/>
            <a:ext cx="0" cy="30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CCA25A2D-F949-412F-82C6-8BEEDCBC7BDE}"/>
                  </a:ext>
                </a:extLst>
              </p:cNvPr>
              <p:cNvSpPr txBox="1"/>
              <p:nvPr/>
            </p:nvSpPr>
            <p:spPr>
              <a:xfrm>
                <a:off x="4982346" y="4098551"/>
                <a:ext cx="4339048" cy="380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51</m:t>
                        </m:r>
                      </m:e>
                    </m:ra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CCA25A2D-F949-412F-82C6-8BEEDCBC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346" y="4098551"/>
                <a:ext cx="4339048" cy="380040"/>
              </a:xfrm>
              <a:prstGeom prst="rect">
                <a:avLst/>
              </a:prstGeom>
              <a:blipFill>
                <a:blip r:embed="rId7"/>
                <a:stretch>
                  <a:fillRect t="-11111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B58425AE-343E-4F0F-A014-01269B0F931A}"/>
                  </a:ext>
                </a:extLst>
              </p:cNvPr>
              <p:cNvSpPr txBox="1"/>
              <p:nvPr/>
            </p:nvSpPr>
            <p:spPr>
              <a:xfrm>
                <a:off x="4982346" y="3036074"/>
                <a:ext cx="675016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pt-BR" sz="2200" i="1">
                        <a:latin typeface="Cambria Math" panose="02040503050406030204" pitchFamily="18" charset="0"/>
                      </a:rPr>
                      <m:t>+(5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=40 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B58425AE-343E-4F0F-A014-01269B0F9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346" y="3036074"/>
                <a:ext cx="6750164" cy="338554"/>
              </a:xfrm>
              <a:prstGeom prst="rect">
                <a:avLst/>
              </a:prstGeom>
              <a:blipFill>
                <a:blip r:embed="rId8"/>
                <a:stretch>
                  <a:fillRect l="-1444" t="-25000" b="-48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83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6F0C64C-716E-4F26-9B44-D942F789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148" y="1369668"/>
            <a:ext cx="46958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5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160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Alm</dc:creator>
  <cp:lastModifiedBy>Bernardo Alm</cp:lastModifiedBy>
  <cp:revision>20</cp:revision>
  <dcterms:created xsi:type="dcterms:W3CDTF">2019-05-03T19:26:36Z</dcterms:created>
  <dcterms:modified xsi:type="dcterms:W3CDTF">2019-05-06T02:07:24Z</dcterms:modified>
</cp:coreProperties>
</file>