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139285B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0267275" cy="42794238"/>
  <p:notesSz cx="31407100" cy="42956163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" userDrawn="1">
          <p15:clr>
            <a:srgbClr val="A4A3A4"/>
          </p15:clr>
        </p15:guide>
        <p15:guide id="2" pos="18917" userDrawn="1">
          <p15:clr>
            <a:srgbClr val="A4A3A4"/>
          </p15:clr>
        </p15:guide>
        <p15:guide id="3" pos="125" userDrawn="1">
          <p15:clr>
            <a:srgbClr val="A4A3A4"/>
          </p15:clr>
        </p15:guide>
        <p15:guide id="4" orient="horz" pos="2679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7B8FD4-B231-EB69-40BD-968A79210EE2}" name="Gueladio Cisse" initials="GC" userId="S::gueladio.cisse@swisstph.ch::9857dda8-e36c-4323-aa00-3870d9269e0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dia Howes" initials="LH" lastIdx="1" clrIdx="0">
    <p:extLst>
      <p:ext uri="{19B8F6BF-5375-455C-9EA6-DF929625EA0E}">
        <p15:presenceInfo xmlns:p15="http://schemas.microsoft.com/office/powerpoint/2012/main" userId="S-1-5-21-3267252026-959778862-486524141-93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A231"/>
    <a:srgbClr val="E9E2F2"/>
    <a:srgbClr val="434486"/>
    <a:srgbClr val="4B71B7"/>
    <a:srgbClr val="4C4184"/>
    <a:srgbClr val="E8E6F2"/>
    <a:srgbClr val="8E9ACE"/>
    <a:srgbClr val="F3DDF7"/>
    <a:srgbClr val="E2D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 showGuides="1">
      <p:cViewPr>
        <p:scale>
          <a:sx n="19" d="100"/>
          <a:sy n="19" d="100"/>
        </p:scale>
        <p:origin x="600" y="28"/>
      </p:cViewPr>
      <p:guideLst>
        <p:guide orient="horz" pos="135"/>
        <p:guide pos="18917"/>
        <p:guide pos="125"/>
        <p:guide orient="horz" pos="26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Microsoft\Windows\INetCache\IE\WM4C8WAS\Docteur%20Dely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AppData\Local\Microsoft\Windows\INetCache\IE\WM4C8WAS\Docteur%20Dely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'C:\Users\LENOVO\AppData\Local\Microsoft\Windows\INetCache\IE\WM4C8WAS\[Copie de DIVCA8Ntraité Salif_Ev (1) re.xlsx] les mois de fortes chaleur Abj'!$A$11</c:f>
              <c:strCache>
                <c:ptCount val="1"/>
                <c:pt idx="0">
                  <c:v>ALL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'C:\Users\LENOVO\AppData\Local\Microsoft\Windows\INetCache\IE\WM4C8WAS\[Copie de DIVCA8Ntraité Salif_Ev (1) re.xlsx] les mois de fortes chaleur Abj'!$B$10:$N$10</c:f>
              <c:strCache>
                <c:ptCount val="13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  <c:pt idx="12">
                  <c:v>Ne sais pas </c:v>
                </c:pt>
              </c:strCache>
            </c:strRef>
          </c:cat>
          <c:val>
            <c:numRef>
              <c:f>'C:\Users\LENOVO\AppData\Local\Microsoft\Windows\INetCache\IE\WM4C8WAS\[Copie de DIVCA8Ntraité Salif_Ev (1) re.xlsx] les mois de fortes chaleur Abj'!$B$11:$N$11</c:f>
              <c:numCache>
                <c:formatCode>General</c:formatCode>
                <c:ptCount val="13"/>
                <c:pt idx="0">
                  <c:v>753</c:v>
                </c:pt>
                <c:pt idx="1">
                  <c:v>1188</c:v>
                </c:pt>
                <c:pt idx="2">
                  <c:v>1310</c:v>
                </c:pt>
                <c:pt idx="3">
                  <c:v>1164</c:v>
                </c:pt>
                <c:pt idx="4">
                  <c:v>555</c:v>
                </c:pt>
                <c:pt idx="5">
                  <c:v>67</c:v>
                </c:pt>
                <c:pt idx="6">
                  <c:v>44</c:v>
                </c:pt>
                <c:pt idx="7">
                  <c:v>53</c:v>
                </c:pt>
                <c:pt idx="8">
                  <c:v>72</c:v>
                </c:pt>
                <c:pt idx="9">
                  <c:v>96</c:v>
                </c:pt>
                <c:pt idx="10">
                  <c:v>138</c:v>
                </c:pt>
                <c:pt idx="11">
                  <c:v>227</c:v>
                </c:pt>
                <c:pt idx="12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8-4B36-8C35-6173BE68E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2804064"/>
        <c:axId val="1472804424"/>
      </c:barChart>
      <c:catAx>
        <c:axId val="147280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72804424"/>
        <c:crosses val="autoZero"/>
        <c:auto val="1"/>
        <c:lblAlgn val="ctr"/>
        <c:lblOffset val="100"/>
        <c:noMultiLvlLbl val="0"/>
      </c:catAx>
      <c:valAx>
        <c:axId val="147280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7280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9b156f23-7b13-4d6a-b318-11553cdd14a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fr-FR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'C:\Users\LENOVO\AppData\Local\Microsoft\Windows\INetCache\IE\WM4C8WAS\[Copie de DIVCA8Ntraité Salif_Ev (1) re.xlsx]Moyens disposés_Réduire chaleur'!$A$12</c:f>
              <c:strCache>
                <c:ptCount val="1"/>
                <c:pt idx="0">
                  <c:v>ALL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F7D2-4C61-A948-B32C939C78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F7D2-4C61-A948-B32C939C78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F7D2-4C61-A948-B32C939C78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F7D2-4C61-A948-B32C939C78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9-F7D2-4C61-A948-B32C939C782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B-F7D2-4C61-A948-B32C939C782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D-F7D2-4C61-A948-B32C939C782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fr-FR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'C:\Users\LENOVO\AppData\Local\Microsoft\Windows\INetCache\IE\WM4C8WAS\[Copie de DIVCA8Ntraité Salif_Ev (1) re.xlsx]Moyens disposés_Réduire chaleur'!$B$11:$H$11</c:f>
              <c:strCache>
                <c:ptCount val="7"/>
                <c:pt idx="0">
                  <c:v>Grande cour avec jardin</c:v>
                </c:pt>
                <c:pt idx="1">
                  <c:v>Espace vert dans le quartier </c:v>
                </c:pt>
                <c:pt idx="2">
                  <c:v>Ventilateur</c:v>
                </c:pt>
                <c:pt idx="3">
                  <c:v>Climatiseur</c:v>
                </c:pt>
                <c:pt idx="4">
                  <c:v>Piscine dans la cours ou dans le quartier</c:v>
                </c:pt>
                <c:pt idx="5">
                  <c:v>Aucun</c:v>
                </c:pt>
                <c:pt idx="6">
                  <c:v>Autres</c:v>
                </c:pt>
              </c:strCache>
            </c:strRef>
          </c:cat>
          <c:val>
            <c:numRef>
              <c:f>'C:\Users\LENOVO\AppData\Local\Microsoft\Windows\INetCache\IE\WM4C8WAS\[Copie de DIVCA8Ntraité Salif_Ev (1) re.xlsx]Moyens disposés_Réduire chaleur'!$B$12:$H$12</c:f>
              <c:numCache>
                <c:formatCode>General</c:formatCode>
                <c:ptCount val="7"/>
                <c:pt idx="0">
                  <c:v>20</c:v>
                </c:pt>
                <c:pt idx="1">
                  <c:v>60</c:v>
                </c:pt>
                <c:pt idx="2">
                  <c:v>973</c:v>
                </c:pt>
                <c:pt idx="3">
                  <c:v>159</c:v>
                </c:pt>
                <c:pt idx="4">
                  <c:v>6</c:v>
                </c:pt>
                <c:pt idx="5">
                  <c:v>0</c:v>
                </c:pt>
                <c:pt idx="6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7D2-4C61-A948-B32C939C782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d1483c8-ea7b-4980-9b5a-82a612528116}"/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fr-FR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modernComment_100_313928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4BFAD1-44E1-4459-9170-A9F033290CC0}" authorId="{667B8FD4-B231-EB69-40BD-968A79210EE2}" created="2025-08-09T10:58:47.98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25829467" sldId="256"/>
      <ac:spMk id="20" creationId="{B7E64D60-6296-D341-C1A6-A1563BAF60C9}"/>
    </ac:deMkLst>
    <p188:txBody>
      <a:bodyPr/>
      <a:lstStyle/>
      <a:p>
        <a:r>
          <a:rPr lang="LID4096"/>
          <a:t>Peut-être mieux de présenter en forme de bullets successifs.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7789370" y="0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/>
          <a:lstStyle>
            <a:lvl1pPr algn="r">
              <a:defRPr sz="1200"/>
            </a:lvl1pPr>
          </a:lstStyle>
          <a:p>
            <a:fld id="{2EC7C08B-7FE4-471E-832C-070F11660B0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5925" y="5368925"/>
            <a:ext cx="10255250" cy="14498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593" tIns="44796" rIns="89593" bIns="447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41018" y="20672654"/>
            <a:ext cx="25125066" cy="16913989"/>
          </a:xfrm>
          <a:prstGeom prst="rect">
            <a:avLst/>
          </a:prstGeom>
        </p:spPr>
        <p:txBody>
          <a:bodyPr vert="horz" lIns="89593" tIns="44796" rIns="89593" bIns="447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802075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789370" y="40802075"/>
            <a:ext cx="13610051" cy="2154088"/>
          </a:xfrm>
          <a:prstGeom prst="rect">
            <a:avLst/>
          </a:prstGeom>
        </p:spPr>
        <p:txBody>
          <a:bodyPr vert="horz" lIns="89593" tIns="44796" rIns="89593" bIns="44796" rtlCol="0" anchor="b"/>
          <a:lstStyle>
            <a:lvl1pPr algn="r">
              <a:defRPr sz="1200"/>
            </a:lvl1pPr>
          </a:lstStyle>
          <a:p>
            <a:fld id="{9ABE4A24-7C01-4435-9661-EB11B463CA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5925" y="5368925"/>
            <a:ext cx="10255250" cy="14498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868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E4A24-7C01-4435-9661-EB11B463C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79D1A-66EC-4692-9407-A02C59C3623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6CE24-B5C1-40D7-BA1F-3F67FF40CE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png"/><Relationship Id="rId18" Type="http://schemas.openxmlformats.org/officeDocument/2006/relationships/hyperlink" Target="mailto:iba.dely@csrs.ci" TargetMode="External"/><Relationship Id="rId3" Type="http://schemas.microsoft.com/office/2018/10/relationships/comments" Target="../comments/modernComment_100_3139285B.xml"/><Relationship Id="rId21" Type="http://schemas.openxmlformats.org/officeDocument/2006/relationships/image" Target="../media/image14.jp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l.science/hal-04515027" TargetMode="External"/><Relationship Id="rId11" Type="http://schemas.openxmlformats.org/officeDocument/2006/relationships/image" Target="../media/image5.png"/><Relationship Id="rId24" Type="http://schemas.openxmlformats.org/officeDocument/2006/relationships/chart" Target="../charts/chart2.xml"/><Relationship Id="rId5" Type="http://schemas.openxmlformats.org/officeDocument/2006/relationships/hyperlink" Target="https://doi.org/10.4000/12jq1" TargetMode="External"/><Relationship Id="rId15" Type="http://schemas.openxmlformats.org/officeDocument/2006/relationships/image" Target="../media/image9.png"/><Relationship Id="rId23" Type="http://schemas.openxmlformats.org/officeDocument/2006/relationships/chart" Target="../charts/chart1.xml"/><Relationship Id="rId10" Type="http://schemas.openxmlformats.org/officeDocument/2006/relationships/image" Target="../media/image4.png"/><Relationship Id="rId19" Type="http://schemas.openxmlformats.org/officeDocument/2006/relationships/image" Target="../media/image12.jpeg"/><Relationship Id="rId4" Type="http://schemas.openxmlformats.org/officeDocument/2006/relationships/hyperlink" Target="http://rivieresdusud.uasz.sn/xmlui/handle/123456789/955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-1" y="-161177"/>
            <a:ext cx="30267275" cy="5138223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 dirty="0"/>
          </a:p>
        </p:txBody>
      </p:sp>
      <p:sp>
        <p:nvSpPr>
          <p:cNvPr id="8" name="TextBox 7"/>
          <p:cNvSpPr txBox="1"/>
          <p:nvPr/>
        </p:nvSpPr>
        <p:spPr>
          <a:xfrm>
            <a:off x="509148" y="469344"/>
            <a:ext cx="29421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HEAT WAVES AND PUBLIC PERCEPTION IN THE CITY OF ABIDJAN (CÔTE D’IVOIRE)</a:t>
            </a:r>
          </a:p>
          <a:p>
            <a:pPr algn="ctr"/>
            <a:endParaRPr lang="en-US" sz="5400" b="1" dirty="0">
              <a:solidFill>
                <a:srgbClr val="00B05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388903" y="32174579"/>
            <a:ext cx="14270840" cy="5470618"/>
            <a:chOff x="882510" y="2334363"/>
            <a:chExt cx="21910409" cy="13862766"/>
          </a:xfrm>
        </p:grpSpPr>
        <p:sp>
          <p:nvSpPr>
            <p:cNvPr id="24" name="Rectangle 23"/>
            <p:cNvSpPr/>
            <p:nvPr/>
          </p:nvSpPr>
          <p:spPr>
            <a:xfrm>
              <a:off x="882510" y="3197907"/>
              <a:ext cx="21910409" cy="1299922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5">
                <a:solidFill>
                  <a:srgbClr val="4B71B7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94374" y="2334363"/>
              <a:ext cx="11768391" cy="261033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600" b="1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Conclusion/Implications</a:t>
              </a:r>
              <a:endParaRPr lang="en-US" sz="5600" b="1" dirty="0">
                <a:solidFill>
                  <a:schemeClr val="bg1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7884" y="38299305"/>
            <a:ext cx="29196470" cy="19655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5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6973" y="12194384"/>
            <a:ext cx="14554893" cy="25334425"/>
            <a:chOff x="396008" y="3084893"/>
            <a:chExt cx="21921397" cy="18147330"/>
          </a:xfrm>
        </p:grpSpPr>
        <p:sp>
          <p:nvSpPr>
            <p:cNvPr id="33" name="Rectangle 32"/>
            <p:cNvSpPr/>
            <p:nvPr/>
          </p:nvSpPr>
          <p:spPr>
            <a:xfrm>
              <a:off x="396008" y="3519355"/>
              <a:ext cx="21921397" cy="1771286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5">
                <a:solidFill>
                  <a:schemeClr val="accent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92017" y="3084893"/>
              <a:ext cx="4524346" cy="7229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1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Methods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155450" y="5173786"/>
            <a:ext cx="14393581" cy="26728872"/>
            <a:chOff x="21817028" y="-22129727"/>
            <a:chExt cx="20550899" cy="40752638"/>
          </a:xfrm>
        </p:grpSpPr>
        <p:sp>
          <p:nvSpPr>
            <p:cNvPr id="36" name="Rectangle 35"/>
            <p:cNvSpPr/>
            <p:nvPr/>
          </p:nvSpPr>
          <p:spPr>
            <a:xfrm>
              <a:off x="21817028" y="-21594454"/>
              <a:ext cx="20550899" cy="4021736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5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092546" y="-22129727"/>
              <a:ext cx="3381741" cy="128536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00" b="1" dirty="0">
                  <a:solidFill>
                    <a:schemeClr val="bg1"/>
                  </a:solidFill>
                  <a:latin typeface="Segoe UI Light" panose="020B0502040204020203" pitchFamily="34" charset="0"/>
                </a:rPr>
                <a:t>Results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3274184" y="37950341"/>
            <a:ext cx="4034172" cy="9541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chemeClr val="bg1"/>
                </a:solidFill>
                <a:latin typeface="Segoe UI Light" panose="020B0502040204020203" pitchFamily="34" charset="0"/>
              </a:rPr>
              <a:t>References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068E539-9EC0-F20A-447B-C640550EC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20108"/>
              </p:ext>
            </p:extLst>
          </p:nvPr>
        </p:nvGraphicFramePr>
        <p:xfrm>
          <a:off x="7824158" y="15735892"/>
          <a:ext cx="208280" cy="125083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663458485"/>
                    </a:ext>
                  </a:extLst>
                </a:gridCol>
              </a:tblGrid>
              <a:tr h="12508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03106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E1C80514-53B6-4C44-9CBE-36DA536B750E}"/>
              </a:ext>
            </a:extLst>
          </p:cNvPr>
          <p:cNvSpPr txBox="1"/>
          <p:nvPr/>
        </p:nvSpPr>
        <p:spPr>
          <a:xfrm>
            <a:off x="1570383" y="38822562"/>
            <a:ext cx="27996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Diouf, Nouvelle-</a:t>
            </a:r>
            <a:r>
              <a:rPr lang="en-US" sz="2400" b="1" dirty="0" err="1"/>
              <a:t>Écosse</a:t>
            </a:r>
            <a:r>
              <a:rPr lang="en-US" sz="2400" b="1" dirty="0"/>
              <a:t> (2018).</a:t>
            </a:r>
            <a:r>
              <a:rPr lang="en-US" sz="2400" dirty="0"/>
              <a:t> </a:t>
            </a:r>
            <a:r>
              <a:rPr lang="en-US" sz="2400" i="1" dirty="0" err="1"/>
              <a:t>Spatio</a:t>
            </a:r>
            <a:r>
              <a:rPr lang="en-US" sz="2400" i="1" dirty="0"/>
              <a:t>-temporal evolution of heat waves in West Africa and associated health risks.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http://rivieresdusud.uasz.sn/xmlui/handle/123456789/955</a:t>
            </a:r>
            <a:endParaRPr lang="en-US" sz="2400" dirty="0"/>
          </a:p>
          <a:p>
            <a:r>
              <a:rPr lang="en-US" sz="2400" b="1" dirty="0"/>
              <a:t>Sow, M., Gaye, D., &amp; Diakhate, M.M. (2024).</a:t>
            </a:r>
            <a:r>
              <a:rPr lang="en-US" sz="2400" dirty="0"/>
              <a:t> </a:t>
            </a:r>
            <a:r>
              <a:rPr lang="en-US" sz="2400" i="1" dirty="0"/>
              <a:t>Analysis of the </a:t>
            </a:r>
            <a:r>
              <a:rPr lang="en-US" sz="2400" i="1" dirty="0" err="1"/>
              <a:t>spatio</a:t>
            </a:r>
            <a:r>
              <a:rPr lang="en-US" sz="2400" i="1" dirty="0"/>
              <a:t>-temporal evolution of hot extreme trends in Senegal.</a:t>
            </a:r>
            <a:r>
              <a:rPr lang="en-US" sz="2400" dirty="0"/>
              <a:t> </a:t>
            </a:r>
            <a:r>
              <a:rPr lang="en-US" sz="2400" i="1" dirty="0" err="1"/>
              <a:t>VertigO</a:t>
            </a:r>
            <a:r>
              <a:rPr lang="en-US" sz="2400" i="1" dirty="0"/>
              <a:t> - the electronic journal in environmental sciences.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https://doi.org/10.4000/12jq1</a:t>
            </a:r>
            <a:endParaRPr lang="en-US" sz="2400" dirty="0"/>
          </a:p>
          <a:p>
            <a:r>
              <a:rPr lang="en-US" sz="2400" b="1" dirty="0" err="1"/>
              <a:t>Ymba</a:t>
            </a:r>
            <a:r>
              <a:rPr lang="en-US" sz="2400" b="1" dirty="0"/>
              <a:t>, M. (December 2022).</a:t>
            </a:r>
            <a:r>
              <a:rPr lang="en-US" sz="2400" dirty="0"/>
              <a:t> </a:t>
            </a:r>
            <a:r>
              <a:rPr lang="en-US" sz="2400" i="1" dirty="0"/>
              <a:t>Analysis of the effects of urban heat islands on the health of the population of Abidjan (Côte d’Ivoire).</a:t>
            </a:r>
            <a:r>
              <a:rPr lang="en-US" sz="2400" dirty="0"/>
              <a:t> </a:t>
            </a:r>
            <a:r>
              <a:rPr lang="en-US" sz="2400" i="1" dirty="0"/>
              <a:t>French Red Cross Foundation.</a:t>
            </a:r>
            <a:r>
              <a:rPr lang="en-US" sz="2400" dirty="0"/>
              <a:t> </a:t>
            </a:r>
            <a:r>
              <a:rPr lang="en-US" sz="2400" dirty="0">
                <a:hlinkClick r:id="rId6"/>
              </a:rPr>
              <a:t>https://hal.science/hal-04515027</a:t>
            </a:r>
            <a:endParaRPr lang="en-US" sz="2400" dirty="0"/>
          </a:p>
        </p:txBody>
      </p:sp>
      <p:pic>
        <p:nvPicPr>
          <p:cNvPr id="64" name="Picture 8">
            <a:extLst>
              <a:ext uri="{FF2B5EF4-FFF2-40B4-BE49-F238E27FC236}">
                <a16:creationId xmlns:a16="http://schemas.microsoft.com/office/drawing/2014/main" id="{BE27AD13-02BC-D0C0-22B0-EE844C8B6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1631735"/>
            <a:ext cx="2321330" cy="1172028"/>
          </a:xfrm>
          <a:prstGeom prst="rect">
            <a:avLst/>
          </a:prstGeom>
        </p:spPr>
      </p:pic>
      <p:pic>
        <p:nvPicPr>
          <p:cNvPr id="69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D7022AE-37A5-B8DC-ABE7-0C5FE735EB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5208" y="41540744"/>
            <a:ext cx="4172904" cy="1172027"/>
          </a:xfrm>
          <a:prstGeom prst="rect">
            <a:avLst/>
          </a:prstGeom>
        </p:spPr>
      </p:pic>
      <p:pic>
        <p:nvPicPr>
          <p:cNvPr id="72" name="Picture 5">
            <a:extLst>
              <a:ext uri="{FF2B5EF4-FFF2-40B4-BE49-F238E27FC236}">
                <a16:creationId xmlns:a16="http://schemas.microsoft.com/office/drawing/2014/main" id="{7DCF95B0-4AC4-9DC3-C5BC-B0391E266C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3221" y="41826229"/>
            <a:ext cx="2836073" cy="769314"/>
          </a:xfrm>
          <a:prstGeom prst="rect">
            <a:avLst/>
          </a:prstGeom>
        </p:spPr>
      </p:pic>
      <p:pic>
        <p:nvPicPr>
          <p:cNvPr id="73" name="Picture 10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552FB7A5-8867-E30B-0175-4858411C6C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86677" y="41826230"/>
            <a:ext cx="3368773" cy="872158"/>
          </a:xfrm>
          <a:prstGeom prst="rect">
            <a:avLst/>
          </a:prstGeom>
        </p:spPr>
      </p:pic>
      <p:pic>
        <p:nvPicPr>
          <p:cNvPr id="74" name="Picture 4">
            <a:extLst>
              <a:ext uri="{FF2B5EF4-FFF2-40B4-BE49-F238E27FC236}">
                <a16:creationId xmlns:a16="http://schemas.microsoft.com/office/drawing/2014/main" id="{C410F0DC-93CA-8483-8E60-C39D497CC6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33213" y="41839635"/>
            <a:ext cx="2217303" cy="949465"/>
          </a:xfrm>
          <a:prstGeom prst="rect">
            <a:avLst/>
          </a:prstGeom>
        </p:spPr>
      </p:pic>
      <p:pic>
        <p:nvPicPr>
          <p:cNvPr id="77" name="Picture 6">
            <a:extLst>
              <a:ext uri="{FF2B5EF4-FFF2-40B4-BE49-F238E27FC236}">
                <a16:creationId xmlns:a16="http://schemas.microsoft.com/office/drawing/2014/main" id="{389C070F-6A65-FECC-C22E-40E0413BD7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74490" y="41998888"/>
            <a:ext cx="3147741" cy="699500"/>
          </a:xfrm>
          <a:prstGeom prst="rect">
            <a:avLst/>
          </a:prstGeom>
        </p:spPr>
      </p:pic>
      <p:pic>
        <p:nvPicPr>
          <p:cNvPr id="78" name="Picture 7">
            <a:extLst>
              <a:ext uri="{FF2B5EF4-FFF2-40B4-BE49-F238E27FC236}">
                <a16:creationId xmlns:a16="http://schemas.microsoft.com/office/drawing/2014/main" id="{DE7FA830-A666-BC7C-B3CD-431B3BE832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42908" y="41879233"/>
            <a:ext cx="780972" cy="833538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35087C8E-8F4F-044D-7165-A3101243C95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854" y="41805362"/>
            <a:ext cx="2836073" cy="1025613"/>
          </a:xfrm>
          <a:prstGeom prst="rect">
            <a:avLst/>
          </a:prstGeom>
        </p:spPr>
      </p:pic>
      <p:sp>
        <p:nvSpPr>
          <p:cNvPr id="80" name="ZoneTexte 79">
            <a:extLst>
              <a:ext uri="{FF2B5EF4-FFF2-40B4-BE49-F238E27FC236}">
                <a16:creationId xmlns:a16="http://schemas.microsoft.com/office/drawing/2014/main" id="{8CD47457-68C8-16D5-46AC-D2C7A102F665}"/>
              </a:ext>
            </a:extLst>
          </p:cNvPr>
          <p:cNvSpPr txBox="1"/>
          <p:nvPr/>
        </p:nvSpPr>
        <p:spPr>
          <a:xfrm>
            <a:off x="926373" y="2046913"/>
            <a:ext cx="28940566" cy="145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ZA" sz="4000" i="1" spc="-40" dirty="0">
                <a:latin typeface="Arial"/>
                <a:cs typeface="Arial"/>
              </a:rPr>
              <a:t>Authors: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Iba Dieudonne DELY</a:t>
            </a:r>
            <a:r>
              <a:rPr lang="en-US" sz="4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1,2*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Etienne KOUAKOU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2,3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Madina DOUMBIA</a:t>
            </a:r>
            <a:r>
              <a:rPr lang="en-US" sz="4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Matthew CHERSICH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Stanley LUCHTERS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Brama KONE</a:t>
            </a:r>
            <a:r>
              <a:rPr lang="en-US" sz="4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Guéladio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CISSE</a:t>
            </a:r>
            <a:r>
              <a:rPr lang="en-US" sz="4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1,2,7,8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on behalf of the HE 2AT </a:t>
            </a:r>
            <a:r>
              <a:rPr lang="en-GB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4E33605-9D78-C7B9-6B43-97DC01916793}"/>
              </a:ext>
            </a:extLst>
          </p:cNvPr>
          <p:cNvSpPr txBox="1"/>
          <p:nvPr/>
        </p:nvSpPr>
        <p:spPr>
          <a:xfrm>
            <a:off x="241574" y="3449374"/>
            <a:ext cx="295378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spcBef>
                <a:spcPts val="600"/>
              </a:spcBef>
              <a:spcAft>
                <a:spcPts val="600"/>
              </a:spcAft>
            </a:pP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</a:t>
            </a:r>
            <a:r>
              <a:rPr lang="fr-F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Peleforo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Gon Coulibaly, Côte d’Ivoire ; </a:t>
            </a: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Centre Suisse de Recherches Scientifiques en Côte d’Ivoire ; </a:t>
            </a: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fr-F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Nangui </a:t>
            </a:r>
            <a:r>
              <a:rPr lang="fr-F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Abrogoua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Côte d’Ivoire ; </a:t>
            </a: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fr-FR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H" sz="2800" i="1" dirty="0">
                <a:latin typeface="Calibri" panose="020F0502020204030204" pitchFamily="34" charset="0"/>
                <a:cs typeface="Calibri" panose="020F0502020204030204" pitchFamily="34" charset="0"/>
              </a:rPr>
              <a:t>Felix Houphouët Boigny, Abidjan, Côte d’Ivoire; </a:t>
            </a:r>
            <a:r>
              <a:rPr lang="fr-FR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Witwatersrand University, Johannesburg, South Africa ; </a:t>
            </a:r>
            <a:r>
              <a:rPr lang="en-US" sz="2800" i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 for Sexual Health and HIV/AIDS Research, Harare, Zimbabwe ; </a:t>
            </a:r>
            <a:r>
              <a:rPr lang="en-US" sz="2800" i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Swiss Tropical and Public Health Institute, 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Allschwil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Switzerland ; </a:t>
            </a:r>
            <a:r>
              <a:rPr lang="en-US" sz="2800" i="1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of Basel, Basel, Switzerland ; </a:t>
            </a:r>
            <a:r>
              <a:rPr lang="en-US" sz="2800" i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Presenting author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F2A69661-1DF1-B451-48F5-CAAEDAC4D2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169" y="-77041"/>
            <a:ext cx="1950169" cy="1986849"/>
          </a:xfrm>
          <a:prstGeom prst="rect">
            <a:avLst/>
          </a:prstGeom>
        </p:spPr>
      </p:pic>
      <p:sp>
        <p:nvSpPr>
          <p:cNvPr id="4" name="object 10">
            <a:extLst>
              <a:ext uri="{FF2B5EF4-FFF2-40B4-BE49-F238E27FC236}">
                <a16:creationId xmlns:a16="http://schemas.microsoft.com/office/drawing/2014/main" id="{30623819-06A1-09DA-B603-152A60DC2CCC}"/>
              </a:ext>
            </a:extLst>
          </p:cNvPr>
          <p:cNvSpPr/>
          <p:nvPr/>
        </p:nvSpPr>
        <p:spPr>
          <a:xfrm flipV="1">
            <a:off x="2648255" y="1692883"/>
            <a:ext cx="26017122" cy="50827"/>
          </a:xfrm>
          <a:custGeom>
            <a:avLst/>
            <a:gdLst/>
            <a:ahLst/>
            <a:cxnLst/>
            <a:rect l="l" t="t" r="r" b="b"/>
            <a:pathLst>
              <a:path w="8717280">
                <a:moveTo>
                  <a:pt x="0" y="0"/>
                </a:moveTo>
                <a:lnTo>
                  <a:pt x="8716934" y="0"/>
                </a:lnTo>
              </a:path>
            </a:pathLst>
          </a:custGeom>
          <a:ln w="71579">
            <a:solidFill>
              <a:srgbClr val="F5971D"/>
            </a:solidFill>
          </a:ln>
        </p:spPr>
        <p:txBody>
          <a:bodyPr wrap="square" lIns="0" tIns="0" rIns="0" bIns="0" rtlCol="0"/>
          <a:lstStyle/>
          <a:p>
            <a:endParaRPr>
              <a:highlight>
                <a:srgbClr val="F5971D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A6A5F6-2167-8819-A4E3-C1F5FAF0AF03}"/>
              </a:ext>
            </a:extLst>
          </p:cNvPr>
          <p:cNvSpPr txBox="1"/>
          <p:nvPr/>
        </p:nvSpPr>
        <p:spPr>
          <a:xfrm>
            <a:off x="1209520" y="5131592"/>
            <a:ext cx="4197744" cy="10495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chemeClr val="bg1"/>
                </a:solidFill>
                <a:latin typeface="Segoe UI Light" panose="020B0502040204020203" pitchFamily="34" charset="0"/>
              </a:rPr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4B062-6831-0675-D688-0AB34F483EE3}"/>
              </a:ext>
            </a:extLst>
          </p:cNvPr>
          <p:cNvSpPr txBox="1"/>
          <p:nvPr/>
        </p:nvSpPr>
        <p:spPr>
          <a:xfrm>
            <a:off x="1065928" y="30913531"/>
            <a:ext cx="3488144" cy="9541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chemeClr val="bg1"/>
                </a:solidFill>
                <a:latin typeface="Segoe UI Light" panose="020B0502040204020203" pitchFamily="34" charset="0"/>
              </a:rPr>
              <a:t>Results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9E0FC6-0CE1-9C76-2FB0-0EBADA823E3E}"/>
              </a:ext>
            </a:extLst>
          </p:cNvPr>
          <p:cNvCxnSpPr>
            <a:cxnSpLocks/>
          </p:cNvCxnSpPr>
          <p:nvPr/>
        </p:nvCxnSpPr>
        <p:spPr>
          <a:xfrm>
            <a:off x="4554072" y="31540921"/>
            <a:ext cx="10335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CBBEDE-AE8B-D7D2-249D-3B465D558477}"/>
              </a:ext>
            </a:extLst>
          </p:cNvPr>
          <p:cNvCxnSpPr>
            <a:cxnSpLocks/>
          </p:cNvCxnSpPr>
          <p:nvPr/>
        </p:nvCxnSpPr>
        <p:spPr>
          <a:xfrm flipH="1">
            <a:off x="396973" y="31395009"/>
            <a:ext cx="668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93F963A-26D1-3901-EECE-AC94A4681E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463" y="-142665"/>
            <a:ext cx="2354329" cy="94173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C208256-99B1-5559-2629-FE83DF7A20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377" y="838823"/>
            <a:ext cx="1748286" cy="113010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5CE7F3F-6703-34A7-6EAC-471C979DB052}"/>
              </a:ext>
            </a:extLst>
          </p:cNvPr>
          <p:cNvSpPr txBox="1"/>
          <p:nvPr/>
        </p:nvSpPr>
        <p:spPr>
          <a:xfrm>
            <a:off x="5011273" y="40529800"/>
            <a:ext cx="1830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/>
            <a:r>
              <a:rPr kumimoji="0" lang="fr-FR" sz="2400" b="1" i="0" u="sng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Funding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Tahoma" panose="020B0604030504040204" pitchFamily="34" charset="0"/>
                <a:cs typeface="Tahoma" panose="020B0604030504040204" pitchFamily="34" charset="0"/>
              </a:rPr>
              <a:t>National Institutes of Health  (NIH) / Wits Health consortium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(</a:t>
            </a: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Pty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);   </a:t>
            </a:r>
            <a:r>
              <a:rPr kumimoji="0" lang="fr-FR" sz="24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Contact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: 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iba.dely@csrs.ci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974204-E89A-AEE9-DB37-CE61BF8689B7}"/>
              </a:ext>
            </a:extLst>
          </p:cNvPr>
          <p:cNvSpPr txBox="1"/>
          <p:nvPr/>
        </p:nvSpPr>
        <p:spPr>
          <a:xfrm>
            <a:off x="796421" y="6492663"/>
            <a:ext cx="13272440" cy="5207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" indent="173355" algn="just">
              <a:lnSpc>
                <a:spcPct val="103000"/>
              </a:lnSpc>
              <a:spcAft>
                <a:spcPts val="1420"/>
              </a:spcAf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IPCC (2021) projects global temperatures to rise by 1.5°C as early as 2030, exacerbating extreme events such as heatwaves (Gamet, 2020). Africa, particularly vulnerable (IPCC, 2021), is experiencing more intense heatwaves (Russo et al., 2016; Sow et al., 2024). In Abidjan, high surface temperatures (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Ymba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2022) amplify this health risk (Cissé et al., 2022). While heat impacts and perceptions are well-documented in developed countries (e.g., Europe 2003, Diouf, 2018), they remain understudied in Africa. This research examines heatwave perceptions by residents and adaptation strategies in Abidjan.</a:t>
            </a:r>
            <a:endParaRPr lang="fr-F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EA4179-7CEF-FC3C-85CF-4D7488480FD5}"/>
              </a:ext>
            </a:extLst>
          </p:cNvPr>
          <p:cNvSpPr txBox="1"/>
          <p:nvPr/>
        </p:nvSpPr>
        <p:spPr>
          <a:xfrm>
            <a:off x="473433" y="13187654"/>
            <a:ext cx="144019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/>
              <a:t>The study analyzes the evolution of maximum temperatures over 30 years using the Pettitt, </a:t>
            </a:r>
            <a:r>
              <a:rPr lang="en-US" sz="3600" dirty="0" err="1"/>
              <a:t>Buishand</a:t>
            </a:r>
            <a:r>
              <a:rPr lang="en-US" sz="3600" dirty="0"/>
              <a:t>, and SNHT tests to identify reliable trends.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/>
              <a:t>Heat waves (≥ 3 consecutive days above the 90th percentile of </a:t>
            </a:r>
            <a:r>
              <a:rPr lang="en-US" sz="3600" dirty="0" err="1"/>
              <a:t>Tmax</a:t>
            </a:r>
            <a:r>
              <a:rPr lang="en-US" sz="3600" dirty="0"/>
              <a:t>) are assessed based on their mean duration (Dm) and intensity (</a:t>
            </a:r>
            <a:r>
              <a:rPr lang="en-US" sz="3600" dirty="0" err="1"/>
              <a:t>Mq</a:t>
            </a:r>
            <a:r>
              <a:rPr lang="en-US" sz="3600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/>
              <a:t>A survey was conducted among 1,120 households proportionally distributed across the five most heat-affected municipalities of Abidjan: </a:t>
            </a:r>
            <a:r>
              <a:rPr lang="en-US" sz="3600" dirty="0" err="1"/>
              <a:t>Adjamé</a:t>
            </a:r>
            <a:r>
              <a:rPr lang="en-US" sz="3600" dirty="0"/>
              <a:t>, </a:t>
            </a:r>
            <a:r>
              <a:rPr lang="en-US" sz="3600" dirty="0" err="1"/>
              <a:t>Cocody</a:t>
            </a:r>
            <a:r>
              <a:rPr lang="en-US" sz="3600" dirty="0"/>
              <a:t>, Treichville, Port-</a:t>
            </a:r>
            <a:r>
              <a:rPr lang="en-US" sz="3600" dirty="0" err="1"/>
              <a:t>Bouët</a:t>
            </a:r>
            <a:r>
              <a:rPr lang="en-US" sz="3600" dirty="0"/>
              <a:t>, and </a:t>
            </a:r>
            <a:r>
              <a:rPr lang="en-US" sz="3600" dirty="0" err="1"/>
              <a:t>Yopougon</a:t>
            </a:r>
            <a:r>
              <a:rPr lang="en-US" sz="36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/>
              <a:t>Data, collected through a questionnaire administered to household heads, were coded and statistically analyzed (Excel) to understand their perceptions and adaptation strategies.</a:t>
            </a:r>
            <a:endParaRPr lang="fr-FR" sz="36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B0ED53D-4059-F647-F6C0-1A3C40EC012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9" y="20087895"/>
            <a:ext cx="8295994" cy="6217769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3A24C6E-6EE1-18C3-37B0-4927F2ED9DDD}"/>
              </a:ext>
            </a:extLst>
          </p:cNvPr>
          <p:cNvSpPr txBox="1"/>
          <p:nvPr/>
        </p:nvSpPr>
        <p:spPr>
          <a:xfrm>
            <a:off x="616670" y="26534304"/>
            <a:ext cx="132907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Located in the southeast of Côte d’Ivoire, on the coast of the Atlantic Ocean, in the Gulf of Guinea.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Built around the </a:t>
            </a:r>
            <a:r>
              <a:rPr lang="en-US" sz="3600" dirty="0" err="1"/>
              <a:t>Ébrié</a:t>
            </a:r>
            <a:r>
              <a:rPr lang="en-US" sz="3600" dirty="0"/>
              <a:t> lagoon, which separates several communes of the city.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Includes densely populated communes like </a:t>
            </a:r>
            <a:r>
              <a:rPr lang="en-US" sz="3600" dirty="0" err="1"/>
              <a:t>Yopougon</a:t>
            </a:r>
            <a:r>
              <a:rPr lang="en-US" sz="3600" dirty="0"/>
              <a:t> and </a:t>
            </a:r>
            <a:r>
              <a:rPr lang="en-US" sz="3600" dirty="0" err="1"/>
              <a:t>Abobo</a:t>
            </a:r>
            <a:r>
              <a:rPr lang="en-US" sz="3600" dirty="0"/>
              <a:t>, with an important network of waterways.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Strategic position as the main economic and port center of Côte d’Ivoire and West Africa.</a:t>
            </a:r>
            <a:endParaRPr lang="fr-FR" sz="3600" dirty="0"/>
          </a:p>
        </p:txBody>
      </p:sp>
      <p:grpSp>
        <p:nvGrpSpPr>
          <p:cNvPr id="21" name="Group 7788">
            <a:extLst>
              <a:ext uri="{FF2B5EF4-FFF2-40B4-BE49-F238E27FC236}">
                <a16:creationId xmlns:a16="http://schemas.microsoft.com/office/drawing/2014/main" id="{364F0F2B-3BFB-84BC-7BC4-79C6B165F2E0}"/>
              </a:ext>
            </a:extLst>
          </p:cNvPr>
          <p:cNvGrpSpPr/>
          <p:nvPr/>
        </p:nvGrpSpPr>
        <p:grpSpPr>
          <a:xfrm>
            <a:off x="777585" y="32864718"/>
            <a:ext cx="6643951" cy="4209765"/>
            <a:chOff x="0" y="0"/>
            <a:chExt cx="3727831" cy="19963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80849F-A4A1-76E6-0135-8BB1C486376C}"/>
                </a:ext>
              </a:extLst>
            </p:cNvPr>
            <p:cNvSpPr/>
            <p:nvPr/>
          </p:nvSpPr>
          <p:spPr>
            <a:xfrm>
              <a:off x="3677158" y="1772006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" indent="173355" algn="l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fr-FR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26" name="Picture 555">
              <a:extLst>
                <a:ext uri="{FF2B5EF4-FFF2-40B4-BE49-F238E27FC236}">
                  <a16:creationId xmlns:a16="http://schemas.microsoft.com/office/drawing/2014/main" id="{69C27D6F-7C4A-2AD4-7E01-0280D6C4C6EB}"/>
                </a:ext>
              </a:extLst>
            </p:cNvPr>
            <p:cNvPicPr/>
            <p:nvPr/>
          </p:nvPicPr>
          <p:blipFill>
            <a:blip r:embed="rId20"/>
            <a:stretch>
              <a:fillRect/>
            </a:stretch>
          </p:blipFill>
          <p:spPr>
            <a:xfrm>
              <a:off x="1524" y="1524"/>
              <a:ext cx="3662172" cy="1879092"/>
            </a:xfrm>
            <a:prstGeom prst="rect">
              <a:avLst/>
            </a:prstGeom>
          </p:spPr>
        </p:pic>
        <p:sp>
          <p:nvSpPr>
            <p:cNvPr id="29" name="Shape 556">
              <a:extLst>
                <a:ext uri="{FF2B5EF4-FFF2-40B4-BE49-F238E27FC236}">
                  <a16:creationId xmlns:a16="http://schemas.microsoft.com/office/drawing/2014/main" id="{4A88E72E-E3E3-320F-36F1-A58FFF27E599}"/>
                </a:ext>
              </a:extLst>
            </p:cNvPr>
            <p:cNvSpPr/>
            <p:nvPr/>
          </p:nvSpPr>
          <p:spPr>
            <a:xfrm>
              <a:off x="0" y="0"/>
              <a:ext cx="3665220" cy="1882140"/>
            </a:xfrm>
            <a:custGeom>
              <a:avLst/>
              <a:gdLst/>
              <a:ahLst/>
              <a:cxnLst/>
              <a:rect l="0" t="0" r="0" b="0"/>
              <a:pathLst>
                <a:path w="3665220" h="1882140">
                  <a:moveTo>
                    <a:pt x="0" y="1882140"/>
                  </a:moveTo>
                  <a:lnTo>
                    <a:pt x="3665220" y="1882140"/>
                  </a:lnTo>
                  <a:lnTo>
                    <a:pt x="3665220" y="0"/>
                  </a:lnTo>
                  <a:lnTo>
                    <a:pt x="0" y="0"/>
                  </a:lnTo>
                  <a:close/>
                </a:path>
              </a:pathLst>
            </a:custGeom>
            <a:ln w="30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34" name="Group 7895">
            <a:extLst>
              <a:ext uri="{FF2B5EF4-FFF2-40B4-BE49-F238E27FC236}">
                <a16:creationId xmlns:a16="http://schemas.microsoft.com/office/drawing/2014/main" id="{C6BE15FC-5252-8D2B-95F7-3CB8CC0CC8D9}"/>
              </a:ext>
            </a:extLst>
          </p:cNvPr>
          <p:cNvGrpSpPr/>
          <p:nvPr/>
        </p:nvGrpSpPr>
        <p:grpSpPr>
          <a:xfrm>
            <a:off x="22192802" y="7694458"/>
            <a:ext cx="7281803" cy="4779611"/>
            <a:chOff x="0" y="0"/>
            <a:chExt cx="3346450" cy="19378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04A2C3-B234-8309-64EB-3C8E50405DFA}"/>
                </a:ext>
              </a:extLst>
            </p:cNvPr>
            <p:cNvSpPr/>
            <p:nvPr/>
          </p:nvSpPr>
          <p:spPr>
            <a:xfrm>
              <a:off x="3295777" y="171345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" indent="173355" algn="l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fr-FR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41" name="Picture 638">
              <a:extLst>
                <a:ext uri="{FF2B5EF4-FFF2-40B4-BE49-F238E27FC236}">
                  <a16:creationId xmlns:a16="http://schemas.microsoft.com/office/drawing/2014/main" id="{B04233D5-1523-5B59-7BCB-E8295388C3FE}"/>
                </a:ext>
              </a:extLst>
            </p:cNvPr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1524" y="1524"/>
              <a:ext cx="3268980" cy="1827276"/>
            </a:xfrm>
            <a:prstGeom prst="rect">
              <a:avLst/>
            </a:prstGeom>
          </p:spPr>
        </p:pic>
        <p:sp>
          <p:nvSpPr>
            <p:cNvPr id="42" name="Shape 639">
              <a:extLst>
                <a:ext uri="{FF2B5EF4-FFF2-40B4-BE49-F238E27FC236}">
                  <a16:creationId xmlns:a16="http://schemas.microsoft.com/office/drawing/2014/main" id="{ECF0DAA3-BAD0-0B60-F59F-3D55C1890791}"/>
                </a:ext>
              </a:extLst>
            </p:cNvPr>
            <p:cNvSpPr/>
            <p:nvPr/>
          </p:nvSpPr>
          <p:spPr>
            <a:xfrm>
              <a:off x="0" y="0"/>
              <a:ext cx="3272028" cy="1830324"/>
            </a:xfrm>
            <a:custGeom>
              <a:avLst/>
              <a:gdLst/>
              <a:ahLst/>
              <a:cxnLst/>
              <a:rect l="0" t="0" r="0" b="0"/>
              <a:pathLst>
                <a:path w="3272028" h="1830324">
                  <a:moveTo>
                    <a:pt x="0" y="1830324"/>
                  </a:moveTo>
                  <a:lnTo>
                    <a:pt x="3272028" y="1830324"/>
                  </a:lnTo>
                  <a:lnTo>
                    <a:pt x="3272028" y="0"/>
                  </a:lnTo>
                  <a:lnTo>
                    <a:pt x="0" y="0"/>
                  </a:lnTo>
                  <a:close/>
                </a:path>
              </a:pathLst>
            </a:custGeom>
            <a:ln w="3048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46" name="Picture 641">
            <a:extLst>
              <a:ext uri="{FF2B5EF4-FFF2-40B4-BE49-F238E27FC236}">
                <a16:creationId xmlns:a16="http://schemas.microsoft.com/office/drawing/2014/main" id="{F337C6D8-CCB1-8AFD-5381-344E4976665F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15155450" y="13888423"/>
            <a:ext cx="7104688" cy="3976102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DCF5FB2-C207-3905-1098-8BF4687B76A0}"/>
              </a:ext>
            </a:extLst>
          </p:cNvPr>
          <p:cNvSpPr txBox="1"/>
          <p:nvPr/>
        </p:nvSpPr>
        <p:spPr>
          <a:xfrm>
            <a:off x="15388903" y="33596226"/>
            <a:ext cx="14177850" cy="306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study highlights the increasing heatwaves in Abidjan and the population's negative perception. </a:t>
            </a:r>
          </a:p>
          <a:p>
            <a:pPr marL="571500" indent="-5715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Adaptation measures, mainly fans and air conditioners, remain limited.</a:t>
            </a:r>
          </a:p>
          <a:p>
            <a:pPr marL="571500" indent="-5715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awareness and adapted urban policies are essential to better manage the impacts of climate change.</a:t>
            </a:r>
            <a:endParaRPr lang="fr-F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1B378CD-5C69-F196-E590-26DBBA8C14D2}"/>
              </a:ext>
            </a:extLst>
          </p:cNvPr>
          <p:cNvSpPr txBox="1"/>
          <p:nvPr/>
        </p:nvSpPr>
        <p:spPr>
          <a:xfrm>
            <a:off x="7307232" y="32807483"/>
            <a:ext cx="73739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general increase in the frequency of heatwaves; a moderate positive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correlation (R = 0.48, p &lt; 0.05) links the annual maximum temperature (</a:t>
            </a:r>
            <a:r>
              <a:rPr lang="en-US" sz="3600" dirty="0" err="1"/>
              <a:t>Tmax</a:t>
            </a:r>
            <a:r>
              <a:rPr lang="en-US" sz="3600" dirty="0"/>
              <a:t>) to the frequency of heatwaves.</a:t>
            </a:r>
            <a:endParaRPr lang="fr-FR" sz="3600" dirty="0"/>
          </a:p>
        </p:txBody>
      </p:sp>
      <p:sp>
        <p:nvSpPr>
          <p:cNvPr id="54" name="Rectangle 1">
            <a:extLst>
              <a:ext uri="{FF2B5EF4-FFF2-40B4-BE49-F238E27FC236}">
                <a16:creationId xmlns:a16="http://schemas.microsoft.com/office/drawing/2014/main" id="{85A869CA-F81C-E1C8-F9E5-F3BA7EFE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8709" y="7453086"/>
            <a:ext cx="714700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 notable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increase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in the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average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duration of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heatwaves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after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2004 in Abidjan.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3600" b="0" i="0" u="none" strike="noStrike" cap="none" normalizeH="0" baseline="0" dirty="0">
                <a:ln>
                  <a:noFill/>
                </a:ln>
                <a:effectLst/>
              </a:rPr>
              <a:t>Recent heatwaves are generally longer but less frequent, indicating increasing persistence despite a reduced number of events.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E8636EE0-FE5D-38FA-D44B-FF05010C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1496" y="13433095"/>
            <a:ext cx="667702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The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intensity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of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heatwaves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in Abidjan varies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every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year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fr-FR" sz="3600" dirty="0"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36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These fluctuations suggest warming trends, requiring long-term monitoring to confirm climate patterns and societal impacts.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E76AB7C-EB52-5E0A-E2DD-BE34B36B7FA0}"/>
              </a:ext>
            </a:extLst>
          </p:cNvPr>
          <p:cNvSpPr txBox="1"/>
          <p:nvPr/>
        </p:nvSpPr>
        <p:spPr>
          <a:xfrm>
            <a:off x="22557709" y="27051872"/>
            <a:ext cx="69168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cope residents primarily use affordable fans while air conditioning remains limited by cost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 spaces and pools rarely utilized as cooling solutions due to accessibility challenges</a:t>
            </a:r>
            <a:endParaRPr lang="fr-FR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B5F4BE9-9166-50D0-1E87-6DF42C40E307}"/>
              </a:ext>
            </a:extLst>
          </p:cNvPr>
          <p:cNvSpPr txBox="1"/>
          <p:nvPr/>
        </p:nvSpPr>
        <p:spPr>
          <a:xfrm>
            <a:off x="15337298" y="18628945"/>
            <a:ext cx="1514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perception of heat in Abidjan</a:t>
            </a:r>
            <a:endParaRPr lang="fr-FR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B102837-4375-A2D3-8CF2-54F140F9AC01}"/>
              </a:ext>
            </a:extLst>
          </p:cNvPr>
          <p:cNvSpPr txBox="1"/>
          <p:nvPr/>
        </p:nvSpPr>
        <p:spPr>
          <a:xfrm>
            <a:off x="503332" y="31778412"/>
            <a:ext cx="15236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 analysis of temperature trends and number of heatwaves.</a:t>
            </a:r>
            <a:endParaRPr lang="fr-FR" sz="4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0059C3C-3359-7BF9-3373-02BA8673021F}"/>
              </a:ext>
            </a:extLst>
          </p:cNvPr>
          <p:cNvSpPr txBox="1"/>
          <p:nvPr/>
        </p:nvSpPr>
        <p:spPr>
          <a:xfrm>
            <a:off x="15359358" y="6260740"/>
            <a:ext cx="13783240" cy="2005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spcAft>
                <a:spcPts val="1029"/>
              </a:spcAft>
            </a:pPr>
            <a:r>
              <a:rPr lang="en-US" sz="4000" b="1" dirty="0">
                <a:ea typeface="Calibri" panose="020F0502020204030204" pitchFamily="34" charset="0"/>
                <a:cs typeface="Calibri" panose="020F0502020204030204" pitchFamily="34" charset="0"/>
              </a:rPr>
              <a:t>Combined analysis of heatwave frequency and mean duration trends (1994–2024)</a:t>
            </a:r>
          </a:p>
          <a:p>
            <a:pPr defTabSz="457200"/>
            <a:br>
              <a:rPr lang="en-US" sz="1800" dirty="0">
                <a:solidFill>
                  <a:prstClr val="black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sz="1800" dirty="0">
              <a:solidFill>
                <a:prstClr val="black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2F47A049-431D-2F76-DB4A-92DE40E7541B}"/>
              </a:ext>
            </a:extLst>
          </p:cNvPr>
          <p:cNvSpPr txBox="1"/>
          <p:nvPr/>
        </p:nvSpPr>
        <p:spPr>
          <a:xfrm>
            <a:off x="15747683" y="12868036"/>
            <a:ext cx="13553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4000" b="1" dirty="0">
                <a:ea typeface="Calibri" panose="020F0502020204030204" pitchFamily="34" charset="0"/>
                <a:cs typeface="Calibri" panose="020F0502020204030204" pitchFamily="34" charset="0"/>
              </a:rPr>
              <a:t>Analysis of heatwave intensity: Daily thermal magnitude</a:t>
            </a:r>
            <a:endParaRPr lang="fr-FR" sz="4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8" name="Graphique 67">
            <a:extLst>
              <a:ext uri="{FF2B5EF4-FFF2-40B4-BE49-F238E27FC236}">
                <a16:creationId xmlns:a16="http://schemas.microsoft.com/office/drawing/2014/main" id="{AE7B2FEB-4680-1C68-074B-69179BCB1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883127"/>
              </p:ext>
            </p:extLst>
          </p:nvPr>
        </p:nvGraphicFramePr>
        <p:xfrm>
          <a:off x="22009396" y="20067883"/>
          <a:ext cx="7008232" cy="4513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70" name="Graphique 69">
            <a:extLst>
              <a:ext uri="{FF2B5EF4-FFF2-40B4-BE49-F238E27FC236}">
                <a16:creationId xmlns:a16="http://schemas.microsoft.com/office/drawing/2014/main" id="{672553F8-3E4F-F785-5F61-8C349443EE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669838"/>
              </p:ext>
            </p:extLst>
          </p:nvPr>
        </p:nvGraphicFramePr>
        <p:xfrm>
          <a:off x="15207063" y="26047603"/>
          <a:ext cx="7299033" cy="515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75" name="ZoneTexte 74">
            <a:extLst>
              <a:ext uri="{FF2B5EF4-FFF2-40B4-BE49-F238E27FC236}">
                <a16:creationId xmlns:a16="http://schemas.microsoft.com/office/drawing/2014/main" id="{5E74D6E4-3C0C-0EFF-33A7-464E51D04855}"/>
              </a:ext>
            </a:extLst>
          </p:cNvPr>
          <p:cNvSpPr txBox="1"/>
          <p:nvPr/>
        </p:nvSpPr>
        <p:spPr>
          <a:xfrm>
            <a:off x="15337298" y="20482229"/>
            <a:ext cx="66081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Rising temperatures in Abidjan are a major concern for 98% of the population.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February, March, and April emerge as the hottest months according to household reports.</a:t>
            </a:r>
            <a:endParaRPr lang="fr-FR" sz="3600" dirty="0"/>
          </a:p>
        </p:txBody>
      </p:sp>
      <p:cxnSp>
        <p:nvCxnSpPr>
          <p:cNvPr id="76" name="Straight Connector 27">
            <a:extLst>
              <a:ext uri="{FF2B5EF4-FFF2-40B4-BE49-F238E27FC236}">
                <a16:creationId xmlns:a16="http://schemas.microsoft.com/office/drawing/2014/main" id="{65903300-B418-D11D-6A8E-FA9473D42099}"/>
              </a:ext>
            </a:extLst>
          </p:cNvPr>
          <p:cNvCxnSpPr>
            <a:cxnSpLocks/>
          </p:cNvCxnSpPr>
          <p:nvPr/>
        </p:nvCxnSpPr>
        <p:spPr>
          <a:xfrm>
            <a:off x="4706472" y="19402091"/>
            <a:ext cx="103357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9">
            <a:extLst>
              <a:ext uri="{FF2B5EF4-FFF2-40B4-BE49-F238E27FC236}">
                <a16:creationId xmlns:a16="http://schemas.microsoft.com/office/drawing/2014/main" id="{CE1D329E-3A23-7146-FFBF-573CE193F002}"/>
              </a:ext>
            </a:extLst>
          </p:cNvPr>
          <p:cNvCxnSpPr>
            <a:cxnSpLocks/>
          </p:cNvCxnSpPr>
          <p:nvPr/>
        </p:nvCxnSpPr>
        <p:spPr>
          <a:xfrm flipH="1">
            <a:off x="549373" y="19256179"/>
            <a:ext cx="668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9">
            <a:extLst>
              <a:ext uri="{FF2B5EF4-FFF2-40B4-BE49-F238E27FC236}">
                <a16:creationId xmlns:a16="http://schemas.microsoft.com/office/drawing/2014/main" id="{B2189E08-0B97-C636-AF38-890933A5BA6E}"/>
              </a:ext>
            </a:extLst>
          </p:cNvPr>
          <p:cNvSpPr txBox="1"/>
          <p:nvPr/>
        </p:nvSpPr>
        <p:spPr>
          <a:xfrm>
            <a:off x="1218328" y="18795969"/>
            <a:ext cx="3488144" cy="9541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chemeClr val="bg1"/>
                </a:solidFill>
                <a:latin typeface="Segoe UI Light" panose="020B0502040204020203" pitchFamily="34" charset="0"/>
              </a:rPr>
              <a:t>Study area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9414B87-C79C-5CA4-BB0D-0D9BB6A398C2}"/>
              </a:ext>
            </a:extLst>
          </p:cNvPr>
          <p:cNvSpPr txBox="1"/>
          <p:nvPr/>
        </p:nvSpPr>
        <p:spPr>
          <a:xfrm>
            <a:off x="403079" y="26167517"/>
            <a:ext cx="9681867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Figure 1: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Location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of Abidjan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EE0B4A0C-0973-49FA-6971-0E2920F67C83}"/>
              </a:ext>
            </a:extLst>
          </p:cNvPr>
          <p:cNvSpPr txBox="1"/>
          <p:nvPr/>
        </p:nvSpPr>
        <p:spPr>
          <a:xfrm>
            <a:off x="765589" y="36967926"/>
            <a:ext cx="8839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Figure</a:t>
            </a:r>
            <a:r>
              <a:rPr lang="en-US" sz="1400" dirty="0"/>
              <a:t> 2</a:t>
            </a:r>
            <a:r>
              <a:rPr lang="en-US" sz="1400" b="1" dirty="0"/>
              <a:t>:</a:t>
            </a:r>
            <a:r>
              <a:rPr lang="en-US" sz="1400" dirty="0"/>
              <a:t> Combined evolution of heatwave frequency and annual maximum temperatures (threshold: 32.8°C)</a:t>
            </a:r>
            <a:endParaRPr lang="fr-FR" sz="14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60C7830-FA12-E461-BAF1-04C24C4C610D}"/>
              </a:ext>
            </a:extLst>
          </p:cNvPr>
          <p:cNvSpPr txBox="1"/>
          <p:nvPr/>
        </p:nvSpPr>
        <p:spPr>
          <a:xfrm>
            <a:off x="15373528" y="25099064"/>
            <a:ext cx="1524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 dirty="0"/>
              <a:t>Adaptation </a:t>
            </a:r>
            <a:r>
              <a:rPr lang="fr-FR" sz="4000" b="1" dirty="0" err="1"/>
              <a:t>strategies</a:t>
            </a:r>
            <a:r>
              <a:rPr lang="fr-FR" sz="4000" b="1" dirty="0"/>
              <a:t> for </a:t>
            </a:r>
            <a:r>
              <a:rPr lang="fr-FR" sz="4000" b="1" dirty="0" err="1"/>
              <a:t>heatwaves</a:t>
            </a:r>
            <a:endParaRPr lang="fr-FR" sz="4000" b="1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DC8112E9-9C22-98BF-524E-9EA7EB8B5A91}"/>
              </a:ext>
            </a:extLst>
          </p:cNvPr>
          <p:cNvSpPr txBox="1"/>
          <p:nvPr/>
        </p:nvSpPr>
        <p:spPr>
          <a:xfrm>
            <a:off x="22036543" y="24627373"/>
            <a:ext cx="7535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Figure 5</a:t>
            </a:r>
            <a:r>
              <a:rPr lang="en-US" sz="1800" dirty="0"/>
              <a:t>: Perception of the hottest months of the year</a:t>
            </a:r>
            <a:endParaRPr lang="fr-FR" sz="18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8B2905A-9B9F-453A-E317-C64C9A99F5C3}"/>
              </a:ext>
            </a:extLst>
          </p:cNvPr>
          <p:cNvSpPr txBox="1"/>
          <p:nvPr/>
        </p:nvSpPr>
        <p:spPr>
          <a:xfrm>
            <a:off x="22356034" y="12276306"/>
            <a:ext cx="8918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404040"/>
                </a:solidFill>
                <a:effectLst/>
              </a:rPr>
              <a:t>.</a:t>
            </a:r>
            <a:r>
              <a:rPr lang="en-US" sz="1800" b="1" dirty="0">
                <a:solidFill>
                  <a:srgbClr val="404040"/>
                </a:solidFill>
              </a:rPr>
              <a:t> Figure 3:</a:t>
            </a:r>
            <a:r>
              <a:rPr lang="en-US" sz="1800" b="0" i="0" dirty="0">
                <a:solidFill>
                  <a:srgbClr val="404040"/>
                </a:solidFill>
                <a:effectLst/>
              </a:rPr>
              <a:t> Trend in heatwave frequency and mean duration (1994–2024)</a:t>
            </a:r>
            <a:endParaRPr lang="fr-FR" sz="18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9E5C944-DF58-E881-9912-F16F16F586DE}"/>
              </a:ext>
            </a:extLst>
          </p:cNvPr>
          <p:cNvSpPr txBox="1"/>
          <p:nvPr/>
        </p:nvSpPr>
        <p:spPr>
          <a:xfrm>
            <a:off x="15373528" y="31203295"/>
            <a:ext cx="57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Figure</a:t>
            </a:r>
            <a:r>
              <a:rPr lang="fr-FR" sz="1800" dirty="0"/>
              <a:t> </a:t>
            </a:r>
            <a:r>
              <a:rPr lang="fr-FR" sz="1800" b="1" dirty="0"/>
              <a:t>6</a:t>
            </a:r>
            <a:r>
              <a:rPr lang="fr-FR" sz="1800" dirty="0"/>
              <a:t>: Adaptation </a:t>
            </a:r>
            <a:r>
              <a:rPr lang="fr-FR" sz="1800" dirty="0" err="1"/>
              <a:t>strategies</a:t>
            </a:r>
            <a:r>
              <a:rPr lang="fr-FR" sz="1800" dirty="0"/>
              <a:t> to </a:t>
            </a:r>
            <a:r>
              <a:rPr lang="fr-FR" sz="1800" dirty="0" err="1"/>
              <a:t>heatwaves</a:t>
            </a:r>
            <a:endParaRPr lang="fr-FR" sz="1800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9F69240-CC56-0EC6-074A-1ED20C656EA4}"/>
              </a:ext>
            </a:extLst>
          </p:cNvPr>
          <p:cNvSpPr txBox="1"/>
          <p:nvPr/>
        </p:nvSpPr>
        <p:spPr>
          <a:xfrm>
            <a:off x="15219979" y="17815629"/>
            <a:ext cx="739233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7: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Daily magnitude of heat waves (threshold 32.8°C)     </a:t>
            </a:r>
            <a:endParaRPr lang="fr-FR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294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Earth Tones">
      <a:dk1>
        <a:sysClr val="windowText" lastClr="000000"/>
      </a:dk1>
      <a:lt1>
        <a:srgbClr val="FFFFFF"/>
      </a:lt1>
      <a:dk2>
        <a:srgbClr val="9EB28D"/>
      </a:dk2>
      <a:lt2>
        <a:srgbClr val="DCCEBA"/>
      </a:lt2>
      <a:accent1>
        <a:srgbClr val="733131"/>
      </a:accent1>
      <a:accent2>
        <a:srgbClr val="A68FA9"/>
      </a:accent2>
      <a:accent3>
        <a:srgbClr val="BC8C3C"/>
      </a:accent3>
      <a:accent4>
        <a:srgbClr val="484B3E"/>
      </a:accent4>
      <a:accent5>
        <a:srgbClr val="5C363D"/>
      </a:accent5>
      <a:accent6>
        <a:srgbClr val="636F6B"/>
      </a:accent6>
      <a:hlink>
        <a:srgbClr val="6068B2"/>
      </a:hlink>
      <a:folHlink>
        <a:srgbClr val="44499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905</Words>
  <Application>Microsoft Office PowerPoint</Application>
  <PresentationFormat>Personnalisé</PresentationFormat>
  <Paragraphs>56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Tahoma</vt:lpstr>
      <vt:lpstr>Times New Roman</vt:lpstr>
      <vt:lpstr>Office Theme</vt:lpstr>
      <vt:lpstr>Présentation PowerPoint</vt:lpstr>
    </vt:vector>
  </TitlesOfParts>
  <Company>SIU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Howes</dc:creator>
  <cp:lastModifiedBy>Iba Dely</cp:lastModifiedBy>
  <cp:revision>90</cp:revision>
  <cp:lastPrinted>2019-05-02T19:04:03Z</cp:lastPrinted>
  <dcterms:created xsi:type="dcterms:W3CDTF">2019-05-01T17:30:25Z</dcterms:created>
  <dcterms:modified xsi:type="dcterms:W3CDTF">2025-08-20T14:35:34Z</dcterms:modified>
</cp:coreProperties>
</file>