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0267275" cy="42794238"/>
  <p:notesSz cx="31407100" cy="42956163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" userDrawn="1">
          <p15:clr>
            <a:srgbClr val="A4A3A4"/>
          </p15:clr>
        </p15:guide>
        <p15:guide id="2" pos="18917" userDrawn="1">
          <p15:clr>
            <a:srgbClr val="A4A3A4"/>
          </p15:clr>
        </p15:guide>
        <p15:guide id="3" pos="125" userDrawn="1">
          <p15:clr>
            <a:srgbClr val="A4A3A4"/>
          </p15:clr>
        </p15:guide>
        <p15:guide id="4" orient="horz" pos="2679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7B8FD4-B231-EB69-40BD-968A79210EE2}" name="Gueladio Cisse" initials="GC" userId="S::gueladio.cisse@swisstph.ch::9857dda8-e36c-4323-aa00-3870d9269e0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Howes" initials="LH" lastIdx="1" clrIdx="0">
    <p:extLst>
      <p:ext uri="{19B8F6BF-5375-455C-9EA6-DF929625EA0E}">
        <p15:presenceInfo xmlns:p15="http://schemas.microsoft.com/office/powerpoint/2012/main" userId="S-1-5-21-3267252026-959778862-486524141-93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A231"/>
    <a:srgbClr val="E9E2F2"/>
    <a:srgbClr val="434486"/>
    <a:srgbClr val="4B71B7"/>
    <a:srgbClr val="4C4184"/>
    <a:srgbClr val="E8E6F2"/>
    <a:srgbClr val="8E9ACE"/>
    <a:srgbClr val="F3DDF7"/>
    <a:srgbClr val="E2D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 showGuides="1">
      <p:cViewPr>
        <p:scale>
          <a:sx n="29" d="100"/>
          <a:sy n="29" d="100"/>
        </p:scale>
        <p:origin x="488" y="44"/>
      </p:cViewPr>
      <p:guideLst>
        <p:guide orient="horz" pos="135"/>
        <p:guide pos="18917"/>
        <p:guide pos="125"/>
        <p:guide orient="horz" pos="26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7789370" y="0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/>
          <a:lstStyle>
            <a:lvl1pPr algn="r">
              <a:defRPr sz="1200"/>
            </a:lvl1pPr>
          </a:lstStyle>
          <a:p>
            <a:fld id="{2EC7C08B-7FE4-471E-832C-070F11660B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5925" y="5368925"/>
            <a:ext cx="10255250" cy="14498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593" tIns="44796" rIns="89593" bIns="447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41018" y="20672654"/>
            <a:ext cx="25125066" cy="16913989"/>
          </a:xfrm>
          <a:prstGeom prst="rect">
            <a:avLst/>
          </a:prstGeom>
        </p:spPr>
        <p:txBody>
          <a:bodyPr vert="horz" lIns="89593" tIns="44796" rIns="89593" bIns="447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802075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9370" y="40802075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 anchor="b"/>
          <a:lstStyle>
            <a:lvl1pPr algn="r">
              <a:defRPr sz="1200"/>
            </a:lvl1pPr>
          </a:lstStyle>
          <a:p>
            <a:fld id="{9ABE4A24-7C01-4435-9661-EB11B463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5925" y="5368925"/>
            <a:ext cx="10255250" cy="14498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8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4A24-7C01-4435-9661-EB11B463C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9D1A-66EC-4692-9407-A02C59C3623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6CE24-B5C1-40D7-BA1F-3F67FF40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hyperlink" Target="mailto:doumbiamadina@upgc.edu.ci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-1" y="-161177"/>
            <a:ext cx="30267275" cy="5138223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 dirty="0"/>
          </a:p>
        </p:txBody>
      </p:sp>
      <p:sp>
        <p:nvSpPr>
          <p:cNvPr id="8" name="TextBox 7"/>
          <p:cNvSpPr txBox="1"/>
          <p:nvPr/>
        </p:nvSpPr>
        <p:spPr>
          <a:xfrm>
            <a:off x="487883" y="44044"/>
            <a:ext cx="29421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Air pollution, risk and vulnerability to heat in the city of Abidjan (Côte d'Ivoire) : </a:t>
            </a:r>
          </a:p>
          <a:p>
            <a:pPr algn="ctr"/>
            <a:r>
              <a:rPr lang="fr-FR" sz="5400" b="1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Preliminary </a:t>
            </a:r>
            <a:r>
              <a:rPr lang="fr-FR" sz="5400" b="1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sz="5400" b="1" dirty="0">
              <a:solidFill>
                <a:srgbClr val="00B05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388903" y="32174579"/>
            <a:ext cx="14270840" cy="5470618"/>
            <a:chOff x="882510" y="2334363"/>
            <a:chExt cx="21910409" cy="13862766"/>
          </a:xfrm>
        </p:grpSpPr>
        <p:sp>
          <p:nvSpPr>
            <p:cNvPr id="24" name="Rectangle 23"/>
            <p:cNvSpPr/>
            <p:nvPr/>
          </p:nvSpPr>
          <p:spPr>
            <a:xfrm>
              <a:off x="882510" y="3197907"/>
              <a:ext cx="21910409" cy="1299922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5">
                <a:solidFill>
                  <a:srgbClr val="4B71B7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94374" y="2334363"/>
              <a:ext cx="11768391" cy="261033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600" b="1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Conclusion/Implications</a:t>
              </a:r>
              <a:endParaRPr lang="en-US" sz="5600" b="1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7884" y="38299305"/>
            <a:ext cx="29196470" cy="19655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6973" y="12194384"/>
            <a:ext cx="14554893" cy="25334425"/>
            <a:chOff x="396008" y="3084893"/>
            <a:chExt cx="21921397" cy="18147330"/>
          </a:xfrm>
        </p:grpSpPr>
        <p:sp>
          <p:nvSpPr>
            <p:cNvPr id="33" name="Rectangle 32"/>
            <p:cNvSpPr/>
            <p:nvPr/>
          </p:nvSpPr>
          <p:spPr>
            <a:xfrm>
              <a:off x="396008" y="3519355"/>
              <a:ext cx="21921397" cy="1771286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5">
                <a:solidFill>
                  <a:schemeClr val="accent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92017" y="3084893"/>
              <a:ext cx="4524346" cy="7229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1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Methods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155450" y="5173786"/>
            <a:ext cx="14393581" cy="26728872"/>
            <a:chOff x="21817028" y="-22129727"/>
            <a:chExt cx="20550899" cy="40752638"/>
          </a:xfrm>
        </p:grpSpPr>
        <p:sp>
          <p:nvSpPr>
            <p:cNvPr id="36" name="Rectangle 35"/>
            <p:cNvSpPr/>
            <p:nvPr/>
          </p:nvSpPr>
          <p:spPr>
            <a:xfrm>
              <a:off x="21817028" y="-21594454"/>
              <a:ext cx="20550899" cy="402173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5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092546" y="-22129727"/>
              <a:ext cx="3381741" cy="12853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1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Results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3274184" y="37950341"/>
            <a:ext cx="4034172" cy="9541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chemeClr val="bg1"/>
                </a:solidFill>
                <a:latin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4D4F5B-2A1A-25E0-550F-1A99E06491A7}"/>
              </a:ext>
            </a:extLst>
          </p:cNvPr>
          <p:cNvSpPr txBox="1"/>
          <p:nvPr/>
        </p:nvSpPr>
        <p:spPr>
          <a:xfrm>
            <a:off x="487883" y="5500432"/>
            <a:ext cx="14463983" cy="6109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900" dirty="0">
                <a:effectLst/>
                <a:ea typeface="Tahoma"/>
                <a:cs typeface="Tahoma"/>
              </a:rPr>
              <a:t>Air pollution in African cities </a:t>
            </a:r>
            <a:r>
              <a:rPr lang="en-US" sz="3900" dirty="0">
                <a:ea typeface="Tahoma"/>
                <a:cs typeface="Tahoma"/>
              </a:rPr>
              <a:t>causes a significant burden of respiratory diseases, exacerbated by increased heat</a:t>
            </a:r>
            <a:r>
              <a:rPr lang="en-US" sz="3900" dirty="0">
                <a:effectLst/>
                <a:ea typeface="Tahoma"/>
                <a:cs typeface="Tahoma"/>
              </a:rPr>
              <a:t> </a:t>
            </a:r>
            <a:r>
              <a:rPr lang="en-US" sz="3900" dirty="0">
                <a:ea typeface="Tahoma"/>
                <a:cs typeface="Tahoma"/>
              </a:rPr>
              <a:t>intensity in</a:t>
            </a:r>
            <a:r>
              <a:rPr lang="en-US" sz="3900" dirty="0">
                <a:effectLst/>
                <a:ea typeface="Tahoma"/>
                <a:cs typeface="Tahoma"/>
              </a:rPr>
              <a:t> </a:t>
            </a:r>
            <a:r>
              <a:rPr lang="en-US" sz="3900" dirty="0">
                <a:ea typeface="Tahoma"/>
                <a:cs typeface="Tahoma"/>
              </a:rPr>
              <a:t>Abidjan. </a:t>
            </a:r>
            <a:r>
              <a:rPr lang="en-US" sz="3900" dirty="0">
                <a:effectLst/>
                <a:ea typeface="Tahoma"/>
                <a:cs typeface="Tahoma"/>
              </a:rPr>
              <a:t>In some </a:t>
            </a:r>
            <a:r>
              <a:rPr lang="en-US" sz="3900" dirty="0">
                <a:ea typeface="Tahoma"/>
                <a:cs typeface="Tahoma"/>
              </a:rPr>
              <a:t>districts</a:t>
            </a:r>
            <a:r>
              <a:rPr lang="en-US" sz="3900" dirty="0">
                <a:effectLst/>
                <a:ea typeface="Tahoma"/>
                <a:cs typeface="Tahoma"/>
              </a:rPr>
              <a:t> in Abidjan, </a:t>
            </a:r>
            <a:r>
              <a:rPr lang="en-US" sz="3900" dirty="0">
                <a:ea typeface="Tahoma"/>
                <a:cs typeface="Tahoma"/>
              </a:rPr>
              <a:t>low-income households have limited choices</a:t>
            </a:r>
            <a:r>
              <a:rPr lang="en-US" sz="3900" dirty="0">
                <a:effectLst/>
                <a:ea typeface="Tahoma"/>
                <a:cs typeface="Tahoma"/>
              </a:rPr>
              <a:t> of combustion </a:t>
            </a:r>
            <a:r>
              <a:rPr lang="en-US" sz="3900" dirty="0">
                <a:ea typeface="Tahoma"/>
                <a:cs typeface="Tahoma"/>
              </a:rPr>
              <a:t>energy </a:t>
            </a:r>
            <a:r>
              <a:rPr lang="en-US" sz="3900" dirty="0">
                <a:effectLst/>
                <a:ea typeface="Tahoma"/>
                <a:cs typeface="Tahoma"/>
              </a:rPr>
              <a:t>(wood, charcoal</a:t>
            </a:r>
            <a:r>
              <a:rPr lang="en-US" sz="3900" dirty="0">
                <a:ea typeface="Tahoma"/>
                <a:cs typeface="Tahoma"/>
              </a:rPr>
              <a:t>),</a:t>
            </a:r>
            <a:r>
              <a:rPr lang="en-US" sz="3900" dirty="0">
                <a:effectLst/>
                <a:ea typeface="Tahoma"/>
                <a:cs typeface="Tahoma"/>
              </a:rPr>
              <a:t> </a:t>
            </a:r>
            <a:r>
              <a:rPr lang="en-US" sz="3900" dirty="0">
                <a:ea typeface="Tahoma"/>
                <a:cs typeface="Tahoma"/>
              </a:rPr>
              <a:t>making</a:t>
            </a:r>
            <a:r>
              <a:rPr lang="en-US" sz="3900" dirty="0">
                <a:effectLst/>
                <a:ea typeface="Tahoma"/>
                <a:cs typeface="Tahoma"/>
              </a:rPr>
              <a:t> them vulnerable to </a:t>
            </a:r>
            <a:r>
              <a:rPr lang="en-US" sz="3900" dirty="0">
                <a:ea typeface="Tahoma"/>
                <a:cs typeface="Tahoma"/>
              </a:rPr>
              <a:t>indoor air pollution</a:t>
            </a:r>
            <a:r>
              <a:rPr lang="en-US" sz="3900" dirty="0">
                <a:effectLst/>
                <a:ea typeface="Tahoma"/>
                <a:cs typeface="Tahoma"/>
              </a:rPr>
              <a:t>. </a:t>
            </a:r>
            <a:r>
              <a:rPr lang="en-US" sz="3900" dirty="0">
                <a:ea typeface="Tahoma"/>
                <a:cs typeface="Tahoma"/>
              </a:rPr>
              <a:t>This exposure to </a:t>
            </a:r>
            <a:r>
              <a:rPr lang="en-US" sz="3900" dirty="0">
                <a:effectLst/>
                <a:ea typeface="Tahoma"/>
                <a:cs typeface="Tahoma"/>
              </a:rPr>
              <a:t>heat and air </a:t>
            </a:r>
            <a:r>
              <a:rPr lang="en-US" sz="3900" dirty="0">
                <a:ea typeface="Tahoma"/>
                <a:cs typeface="Tahoma"/>
              </a:rPr>
              <a:t>pollution simultaneously can increase the</a:t>
            </a:r>
            <a:r>
              <a:rPr lang="en-US" sz="3900" dirty="0">
                <a:effectLst/>
                <a:ea typeface="Tahoma"/>
                <a:cs typeface="Tahoma"/>
              </a:rPr>
              <a:t> risk of mortality related to respiratory diseases</a:t>
            </a:r>
            <a:r>
              <a:rPr lang="en-US" sz="3900" dirty="0">
                <a:ea typeface="Tahoma"/>
                <a:cs typeface="Tahoma"/>
              </a:rPr>
              <a:t> (Areal, 2022).</a:t>
            </a:r>
          </a:p>
          <a:p>
            <a:r>
              <a:rPr lang="en-US" sz="3900" b="1" dirty="0">
                <a:ea typeface="Tahoma"/>
                <a:cs typeface="Tahoma"/>
              </a:rPr>
              <a:t>This study aimed to </a:t>
            </a:r>
            <a:r>
              <a:rPr lang="en-US" sz="3900" b="1" dirty="0">
                <a:effectLst/>
                <a:ea typeface="Tahoma"/>
                <a:cs typeface="Tahoma"/>
              </a:rPr>
              <a:t>understand the synergistic effects of heat and air pollution on people's health</a:t>
            </a:r>
            <a:r>
              <a:rPr lang="en-US" sz="3900" b="1" dirty="0">
                <a:ea typeface="Tahoma"/>
                <a:cs typeface="Tahoma"/>
              </a:rPr>
              <a:t> in </a:t>
            </a:r>
            <a:r>
              <a:rPr lang="en-US" sz="3900" b="1" dirty="0">
                <a:effectLst/>
                <a:ea typeface="Tahoma"/>
                <a:cs typeface="Tahoma"/>
              </a:rPr>
              <a:t>Abidjan</a:t>
            </a:r>
            <a:r>
              <a:rPr lang="en-US" sz="3900" b="1" dirty="0">
                <a:ea typeface="Tahoma"/>
                <a:cs typeface="Tahoma"/>
              </a:rPr>
              <a:t>.</a:t>
            </a:r>
            <a:endParaRPr lang="en-US" sz="3900" b="1" dirty="0">
              <a:effectLst/>
              <a:ea typeface="Tahoma"/>
              <a:cs typeface="Tahoma"/>
            </a:endParaRP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068E539-9EC0-F20A-447B-C640550EC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20108"/>
              </p:ext>
            </p:extLst>
          </p:nvPr>
        </p:nvGraphicFramePr>
        <p:xfrm>
          <a:off x="7824158" y="15735892"/>
          <a:ext cx="208280" cy="125083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63458485"/>
                    </a:ext>
                  </a:extLst>
                </a:gridCol>
              </a:tblGrid>
              <a:tr h="125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0310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B7E64D60-6296-D341-C1A6-A1563BAF60C9}"/>
              </a:ext>
            </a:extLst>
          </p:cNvPr>
          <p:cNvSpPr txBox="1"/>
          <p:nvPr/>
        </p:nvSpPr>
        <p:spPr>
          <a:xfrm>
            <a:off x="15541076" y="33239317"/>
            <a:ext cx="140105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Tx/>
              <a:buChar char="-"/>
            </a:pPr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These preliminary results show that PM2.5 concentrations in Abidjan are very high and above WHO standards.  </a:t>
            </a:r>
          </a:p>
          <a:p>
            <a:pPr marL="571500" indent="-571500" algn="just">
              <a:buFontTx/>
              <a:buChar char="-"/>
            </a:pPr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This high levels of PM2.5 pollution requires to develop mitigation strategies and concrete recommendations aimed at reducing pollution in Abidjan. </a:t>
            </a:r>
          </a:p>
          <a:p>
            <a:pPr marL="571500" indent="-571500" algn="just">
              <a:buFontTx/>
              <a:buChar char="-"/>
            </a:pPr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It will be important to understand the link between air pollution, high temperatures and the impact on the health of populations in Abidjan. </a:t>
            </a:r>
          </a:p>
          <a:p>
            <a:pPr marL="571500" indent="-571500" algn="just">
              <a:buFontTx/>
              <a:buChar char="-"/>
            </a:pPr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The modeling work is in progress. </a:t>
            </a:r>
          </a:p>
        </p:txBody>
      </p:sp>
      <p:sp>
        <p:nvSpPr>
          <p:cNvPr id="7" name="Text Box 34">
            <a:extLst>
              <a:ext uri="{FF2B5EF4-FFF2-40B4-BE49-F238E27FC236}">
                <a16:creationId xmlns:a16="http://schemas.microsoft.com/office/drawing/2014/main" id="{6FF0A62C-C73D-AA4B-D9D1-1FEE51F45730}"/>
              </a:ext>
            </a:extLst>
          </p:cNvPr>
          <p:cNvSpPr txBox="1"/>
          <p:nvPr/>
        </p:nvSpPr>
        <p:spPr>
          <a:xfrm>
            <a:off x="15321255" y="23471956"/>
            <a:ext cx="14270840" cy="83332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 anchor="t">
            <a:noAutofit/>
          </a:bodyPr>
          <a:lstStyle/>
          <a:p>
            <a:pPr>
              <a:tabLst>
                <a:tab pos="457200" algn="l"/>
              </a:tabLst>
            </a:pPr>
            <a:r>
              <a:rPr lang="en-US" sz="3600" b="1" dirty="0">
                <a:cs typeface="Calibri" panose="020F0502020204030204" pitchFamily="34" charset="0"/>
              </a:rPr>
              <a:t>Figure 1: Relationship between Indoor vs Outdoor PM2.5 and Temperature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- Both indoor and outdoor levels exceeded WHO standards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- Indoor concentrations were consistently higher than outdoor levels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-This higher indoor exposure particularly affects vulnerable groups who spend more time at home (children and elderly)</a:t>
            </a:r>
          </a:p>
          <a:p>
            <a:pPr>
              <a:tabLst>
                <a:tab pos="457200" algn="l"/>
              </a:tabLst>
            </a:pPr>
            <a:endParaRPr lang="en-US" sz="3600" dirty="0">
              <a:cs typeface="Calibri" panose="020F0502020204030204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3600" b="1" dirty="0">
                <a:cs typeface="Calibri" panose="020F0502020204030204" pitchFamily="34" charset="0"/>
              </a:rPr>
              <a:t>Figure 2 : Boxplot data from PM2.5 Indoor and outdoor in </a:t>
            </a:r>
            <a:r>
              <a:rPr lang="en-US" sz="3600" b="1" dirty="0" err="1">
                <a:cs typeface="Calibri" panose="020F0502020204030204" pitchFamily="34" charset="0"/>
              </a:rPr>
              <a:t>Vridi</a:t>
            </a:r>
            <a:endParaRPr lang="en-US" sz="3600" b="1" dirty="0">
              <a:cs typeface="Calibri" panose="020F0502020204030204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 -indoor box (orange) is higher, with a median around 60 µg/m³ compared to ~45 µg/m³ outdoors.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 -Indoor data also shows greater variability, indicating more frequent and intense pollution peaks.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 -Even extreme outdoor values do not reverse this trend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- WHO recommended threshold (15 </a:t>
            </a:r>
            <a:r>
              <a:rPr lang="en-US" sz="3600" dirty="0" err="1">
                <a:cs typeface="Calibri" panose="020F0502020204030204" pitchFamily="34" charset="0"/>
              </a:rPr>
              <a:t>μg</a:t>
            </a:r>
            <a:r>
              <a:rPr lang="en-US" sz="3600" dirty="0">
                <a:cs typeface="Calibri" panose="020F0502020204030204" pitchFamily="34" charset="0"/>
              </a:rPr>
              <a:t>/m³) is indicated by a red dashed line</a:t>
            </a:r>
          </a:p>
          <a:p>
            <a:pPr>
              <a:tabLst>
                <a:tab pos="457200" algn="l"/>
              </a:tabLst>
            </a:pPr>
            <a:r>
              <a:rPr lang="en-US" sz="3500" dirty="0">
                <a:cs typeface="Calibri" panose="020F0502020204030204" pitchFamily="34" charset="0"/>
              </a:rPr>
              <a:t>- Measured PM2.5 indoor concentrations ranged from </a:t>
            </a:r>
            <a:r>
              <a:rPr lang="fr-FR" sz="3500" dirty="0">
                <a:cs typeface="Calibri" panose="020F0502020204030204" pitchFamily="34" charset="0"/>
              </a:rPr>
              <a:t>15.15</a:t>
            </a:r>
            <a:r>
              <a:rPr lang="en-US" sz="3500" dirty="0">
                <a:cs typeface="Calibri" panose="020F0502020204030204" pitchFamily="34" charset="0"/>
              </a:rPr>
              <a:t> to </a:t>
            </a:r>
            <a:r>
              <a:rPr lang="fr-FR" sz="3500" dirty="0">
                <a:cs typeface="Calibri" panose="020F0502020204030204" pitchFamily="34" charset="0"/>
              </a:rPr>
              <a:t>165.75</a:t>
            </a:r>
            <a:r>
              <a:rPr lang="en-US" sz="3500" dirty="0">
                <a:cs typeface="Calibri" panose="020F0502020204030204" pitchFamily="34" charset="0"/>
              </a:rPr>
              <a:t> </a:t>
            </a:r>
            <a:r>
              <a:rPr lang="en-US" sz="3500" dirty="0" err="1">
                <a:cs typeface="Calibri" panose="020F0502020204030204" pitchFamily="34" charset="0"/>
              </a:rPr>
              <a:t>μg</a:t>
            </a:r>
            <a:r>
              <a:rPr lang="en-US" sz="3500" dirty="0">
                <a:cs typeface="Calibri" panose="020F0502020204030204" pitchFamily="34" charset="0"/>
              </a:rPr>
              <a:t>/m³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C80514-53B6-4C44-9CBE-36DA536B750E}"/>
              </a:ext>
            </a:extLst>
          </p:cNvPr>
          <p:cNvSpPr txBox="1"/>
          <p:nvPr/>
        </p:nvSpPr>
        <p:spPr>
          <a:xfrm>
            <a:off x="1570383" y="38822562"/>
            <a:ext cx="27996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Areal, A.T.; Zhao, Q.; </a:t>
            </a:r>
            <a:r>
              <a:rPr lang="en-US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Wigmann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C.; Schneider, A.; </a:t>
            </a:r>
            <a:r>
              <a:rPr lang="en-US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Schikowski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T. The Effect of Air Pollution When Modified by Temperature on Respiratory Health Outcomes: A Systematic Review and Meta-Analysis. </a:t>
            </a:r>
            <a:r>
              <a:rPr lang="en-US" sz="2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Science of the Total Environment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2022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811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152336</a:t>
            </a:r>
          </a:p>
          <a:p>
            <a:r>
              <a:rPr lang="fr-FR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Carvalho, H. New WHO Global Air </a:t>
            </a:r>
            <a:r>
              <a:rPr lang="fr-FR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Quality</a:t>
            </a:r>
            <a:r>
              <a:rPr lang="fr-FR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Guidelines: More Pressure on Nations to </a:t>
            </a:r>
            <a:r>
              <a:rPr lang="fr-FR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</a:t>
            </a:r>
            <a:r>
              <a:rPr lang="fr-FR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Air Pollution Levels. </a:t>
            </a:r>
            <a:r>
              <a:rPr lang="en-US" sz="2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Lancet Planetary Health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2021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e760–e761.</a:t>
            </a:r>
          </a:p>
          <a:p>
            <a:endParaRPr lang="fr-FR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4" name="Picture 8">
            <a:extLst>
              <a:ext uri="{FF2B5EF4-FFF2-40B4-BE49-F238E27FC236}">
                <a16:creationId xmlns:a16="http://schemas.microsoft.com/office/drawing/2014/main" id="{BE27AD13-02BC-D0C0-22B0-EE844C8B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31735"/>
            <a:ext cx="2321330" cy="1172028"/>
          </a:xfrm>
          <a:prstGeom prst="rect">
            <a:avLst/>
          </a:prstGeom>
        </p:spPr>
      </p:pic>
      <p:pic>
        <p:nvPicPr>
          <p:cNvPr id="69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D7022AE-37A5-B8DC-ABE7-0C5FE735E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208" y="41540744"/>
            <a:ext cx="4172904" cy="1172027"/>
          </a:xfrm>
          <a:prstGeom prst="rect">
            <a:avLst/>
          </a:prstGeom>
        </p:spPr>
      </p:pic>
      <p:pic>
        <p:nvPicPr>
          <p:cNvPr id="72" name="Picture 5">
            <a:extLst>
              <a:ext uri="{FF2B5EF4-FFF2-40B4-BE49-F238E27FC236}">
                <a16:creationId xmlns:a16="http://schemas.microsoft.com/office/drawing/2014/main" id="{7DCF95B0-4AC4-9DC3-C5BC-B0391E266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221" y="41826229"/>
            <a:ext cx="2836073" cy="769314"/>
          </a:xfrm>
          <a:prstGeom prst="rect">
            <a:avLst/>
          </a:prstGeom>
        </p:spPr>
      </p:pic>
      <p:pic>
        <p:nvPicPr>
          <p:cNvPr id="73" name="Picture 10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552FB7A5-8867-E30B-0175-4858411C6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6677" y="41826230"/>
            <a:ext cx="3368773" cy="872158"/>
          </a:xfrm>
          <a:prstGeom prst="rect">
            <a:avLst/>
          </a:prstGeom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C410F0DC-93CA-8483-8E60-C39D497CC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33213" y="41839635"/>
            <a:ext cx="2217303" cy="949465"/>
          </a:xfrm>
          <a:prstGeom prst="rect">
            <a:avLst/>
          </a:prstGeom>
        </p:spPr>
      </p:pic>
      <p:pic>
        <p:nvPicPr>
          <p:cNvPr id="77" name="Picture 6">
            <a:extLst>
              <a:ext uri="{FF2B5EF4-FFF2-40B4-BE49-F238E27FC236}">
                <a16:creationId xmlns:a16="http://schemas.microsoft.com/office/drawing/2014/main" id="{389C070F-6A65-FECC-C22E-40E0413BD7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74490" y="41998888"/>
            <a:ext cx="3147741" cy="699500"/>
          </a:xfrm>
          <a:prstGeom prst="rect">
            <a:avLst/>
          </a:prstGeom>
        </p:spPr>
      </p:pic>
      <p:pic>
        <p:nvPicPr>
          <p:cNvPr id="78" name="Picture 7">
            <a:extLst>
              <a:ext uri="{FF2B5EF4-FFF2-40B4-BE49-F238E27FC236}">
                <a16:creationId xmlns:a16="http://schemas.microsoft.com/office/drawing/2014/main" id="{DE7FA830-A666-BC7C-B3CD-431B3BE832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42908" y="41879233"/>
            <a:ext cx="780972" cy="833538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35087C8E-8F4F-044D-7165-A3101243C9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854" y="41805362"/>
            <a:ext cx="2836073" cy="1025613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8CD47457-68C8-16D5-46AC-D2C7A102F665}"/>
              </a:ext>
            </a:extLst>
          </p:cNvPr>
          <p:cNvSpPr txBox="1"/>
          <p:nvPr/>
        </p:nvSpPr>
        <p:spPr>
          <a:xfrm>
            <a:off x="926373" y="2046913"/>
            <a:ext cx="28940566" cy="145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ZA" sz="4000" i="1" spc="-40" dirty="0">
                <a:solidFill>
                  <a:srgbClr val="808181"/>
                </a:solidFill>
                <a:latin typeface="Arial"/>
                <a:cs typeface="Arial"/>
              </a:rPr>
              <a:t>Authors: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Madina DOUMBIA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-US" sz="4000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Etienne KOUAKOU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2,3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Iba Dieudonne DELY</a:t>
            </a:r>
            <a:r>
              <a:rPr lang="en-US" sz="4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Véronique YOBOUE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Matthew CHERSICH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Stanley LUCHTERS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Brama KONE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Guéladio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CISSE</a:t>
            </a:r>
            <a:r>
              <a:rPr lang="en-US" sz="4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1,2,7,8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on behalf of the HE 2AT </a:t>
            </a:r>
            <a:r>
              <a:rPr lang="en-GB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4E33605-9D78-C7B9-6B43-97DC01916793}"/>
              </a:ext>
            </a:extLst>
          </p:cNvPr>
          <p:cNvSpPr txBox="1"/>
          <p:nvPr/>
        </p:nvSpPr>
        <p:spPr>
          <a:xfrm>
            <a:off x="241574" y="3449374"/>
            <a:ext cx="295378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spcBef>
                <a:spcPts val="600"/>
              </a:spcBef>
              <a:spcAft>
                <a:spcPts val="600"/>
              </a:spcAft>
            </a:pP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</a:t>
            </a:r>
            <a:r>
              <a:rPr lang="fr-F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Peleforo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Gon Coulibaly, Côte d’Ivoire ; </a:t>
            </a: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Centre Suisse de Recherches Scientifiques en Côte d’Ivoire ; </a:t>
            </a: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fr-F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Nangui </a:t>
            </a:r>
            <a:r>
              <a:rPr lang="fr-F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Abrogoua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Côte d’Ivoire ; </a:t>
            </a: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fr-F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H" sz="2800" i="1" dirty="0">
                <a:latin typeface="Calibri" panose="020F0502020204030204" pitchFamily="34" charset="0"/>
                <a:cs typeface="Calibri" panose="020F0502020204030204" pitchFamily="34" charset="0"/>
              </a:rPr>
              <a:t>Felix Houphouët Boigny, Abidjan, Côte d’Ivoire; 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Witwatersrand University, Johannesburg, South Africa ; </a:t>
            </a:r>
            <a:r>
              <a:rPr lang="en-US" sz="2800" i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 for Sexual Health and HIV/AIDS Research, Harare, Zimbabwe ; </a:t>
            </a:r>
            <a:r>
              <a:rPr lang="en-US" sz="2800" i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Swiss Tropical and Public Health Institute, 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Allschwil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Switzerland ; </a:t>
            </a:r>
            <a:r>
              <a:rPr lang="en-US" sz="2800" i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of Basel, Basel, Switzerland ; </a:t>
            </a:r>
            <a:r>
              <a:rPr lang="en-US" sz="2800" i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Presenting author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F2A69661-1DF1-B451-48F5-CAAEDAC4D2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169" y="-77041"/>
            <a:ext cx="1950169" cy="1986849"/>
          </a:xfrm>
          <a:prstGeom prst="rect">
            <a:avLst/>
          </a:prstGeom>
        </p:spPr>
      </p:pic>
      <p:sp>
        <p:nvSpPr>
          <p:cNvPr id="4" name="object 10">
            <a:extLst>
              <a:ext uri="{FF2B5EF4-FFF2-40B4-BE49-F238E27FC236}">
                <a16:creationId xmlns:a16="http://schemas.microsoft.com/office/drawing/2014/main" id="{30623819-06A1-09DA-B603-152A60DC2CCC}"/>
              </a:ext>
            </a:extLst>
          </p:cNvPr>
          <p:cNvSpPr/>
          <p:nvPr/>
        </p:nvSpPr>
        <p:spPr>
          <a:xfrm flipV="1">
            <a:off x="2648255" y="1692883"/>
            <a:ext cx="26017122" cy="50827"/>
          </a:xfrm>
          <a:custGeom>
            <a:avLst/>
            <a:gdLst/>
            <a:ahLst/>
            <a:cxnLst/>
            <a:rect l="l" t="t" r="r" b="b"/>
            <a:pathLst>
              <a:path w="8717280">
                <a:moveTo>
                  <a:pt x="0" y="0"/>
                </a:moveTo>
                <a:lnTo>
                  <a:pt x="8716934" y="0"/>
                </a:lnTo>
              </a:path>
            </a:pathLst>
          </a:custGeom>
          <a:ln w="71579">
            <a:solidFill>
              <a:srgbClr val="F5971D"/>
            </a:solidFill>
          </a:ln>
        </p:spPr>
        <p:txBody>
          <a:bodyPr wrap="square" lIns="0" tIns="0" rIns="0" bIns="0" rtlCol="0"/>
          <a:lstStyle/>
          <a:p>
            <a:endParaRPr>
              <a:highlight>
                <a:srgbClr val="F5971D"/>
              </a:highlight>
            </a:endParaRPr>
          </a:p>
        </p:txBody>
      </p:sp>
      <p:sp>
        <p:nvSpPr>
          <p:cNvPr id="37" name="ZoneTexte 13">
            <a:extLst>
              <a:ext uri="{FF2B5EF4-FFF2-40B4-BE49-F238E27FC236}">
                <a16:creationId xmlns:a16="http://schemas.microsoft.com/office/drawing/2014/main" id="{2F164D0C-168F-42E6-BC21-035141761908}"/>
              </a:ext>
            </a:extLst>
          </p:cNvPr>
          <p:cNvSpPr txBox="1"/>
          <p:nvPr/>
        </p:nvSpPr>
        <p:spPr>
          <a:xfrm>
            <a:off x="585360" y="12902644"/>
            <a:ext cx="14245923" cy="30085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3800" b="1" kern="100" dirty="0">
              <a:solidFill>
                <a:srgbClr val="00B050"/>
              </a:solidFill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sz="4000" kern="100" dirty="0">
                <a:effectLst/>
                <a:ea typeface="Tahoma"/>
                <a:cs typeface="Tahoma"/>
              </a:rPr>
              <a:t>Air pollution </a:t>
            </a:r>
            <a:r>
              <a:rPr lang="en-US" sz="4000" kern="100" dirty="0">
                <a:ea typeface="Tahoma"/>
                <a:cs typeface="Tahoma"/>
              </a:rPr>
              <a:t>measurements using low-cost sensors </a:t>
            </a:r>
            <a:r>
              <a:rPr lang="en-US" sz="4000" kern="100" dirty="0" err="1">
                <a:ea typeface="Tahoma"/>
                <a:cs typeface="Tahoma"/>
              </a:rPr>
              <a:t>PurpleAir</a:t>
            </a:r>
            <a:r>
              <a:rPr lang="en-US" sz="4000" kern="100" dirty="0">
                <a:ea typeface="Tahoma"/>
                <a:cs typeface="Tahoma"/>
              </a:rPr>
              <a:t>, October 2024 to now), provide real-time data on Particulate Matter (PM) in three settlement areas in Abidjan (</a:t>
            </a:r>
            <a:r>
              <a:rPr lang="en-US" sz="4000" kern="100" dirty="0" err="1">
                <a:ea typeface="Tahoma"/>
                <a:cs typeface="Tahoma"/>
              </a:rPr>
              <a:t>Vridi</a:t>
            </a:r>
            <a:r>
              <a:rPr lang="en-US" sz="4000" kern="100" dirty="0">
                <a:ea typeface="Tahoma"/>
                <a:cs typeface="Tahoma"/>
              </a:rPr>
              <a:t>, Williamsville and </a:t>
            </a:r>
            <a:r>
              <a:rPr lang="en-US" sz="4000" kern="100" dirty="0" err="1">
                <a:ea typeface="Tahoma"/>
                <a:cs typeface="Tahoma"/>
              </a:rPr>
              <a:t>Yopougon</a:t>
            </a:r>
            <a:r>
              <a:rPr lang="en-US" sz="4000" kern="100" dirty="0">
                <a:ea typeface="Tahoma"/>
                <a:cs typeface="Tahoma"/>
              </a:rPr>
              <a:t>).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3800" kern="100" dirty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A6A5F6-2167-8819-A4E3-C1F5FAF0AF03}"/>
              </a:ext>
            </a:extLst>
          </p:cNvPr>
          <p:cNvSpPr txBox="1"/>
          <p:nvPr/>
        </p:nvSpPr>
        <p:spPr>
          <a:xfrm>
            <a:off x="1209520" y="5131592"/>
            <a:ext cx="4197744" cy="10495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chemeClr val="bg1"/>
                </a:solidFill>
                <a:latin typeface="Segoe UI Light" panose="020B0502040204020203" pitchFamily="34" charset="0"/>
              </a:rPr>
              <a:t>Background</a:t>
            </a:r>
          </a:p>
        </p:txBody>
      </p:sp>
      <p:sp>
        <p:nvSpPr>
          <p:cNvPr id="52" name="ZoneTexte 13">
            <a:extLst>
              <a:ext uri="{FF2B5EF4-FFF2-40B4-BE49-F238E27FC236}">
                <a16:creationId xmlns:a16="http://schemas.microsoft.com/office/drawing/2014/main" id="{88966342-F834-30FA-EDD1-CB91A2A919B4}"/>
              </a:ext>
            </a:extLst>
          </p:cNvPr>
          <p:cNvSpPr txBox="1"/>
          <p:nvPr/>
        </p:nvSpPr>
        <p:spPr>
          <a:xfrm>
            <a:off x="585736" y="16163176"/>
            <a:ext cx="14307542" cy="22366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800" kern="100" dirty="0">
                <a:ea typeface="Tahoma" panose="020B0604030504040204" pitchFamily="34" charset="0"/>
                <a:cs typeface="Tahoma" panose="020B0604030504040204" pitchFamily="34" charset="0"/>
              </a:rPr>
              <a:t>Bo</a:t>
            </a:r>
            <a:r>
              <a:rPr lang="en-US" sz="3800" kern="1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x-plot was used to understand the distribution of PM2.5 observations and identify extreme values. Temperature for the same </a:t>
            </a:r>
            <a:r>
              <a:rPr lang="en-US" sz="3800" kern="100" dirty="0">
                <a:ea typeface="Tahoma" panose="020B0604030504040204" pitchFamily="34" charset="0"/>
                <a:cs typeface="Tahoma" panose="020B0604030504040204" pitchFamily="34" charset="0"/>
              </a:rPr>
              <a:t>periods (</a:t>
            </a:r>
            <a:r>
              <a:rPr lang="fr-FR" sz="3800" kern="100" dirty="0"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fr-FR" sz="3800" kern="100" dirty="0" err="1"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fr-FR" sz="3800" kern="1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3800" kern="100" dirty="0" err="1">
                <a:ea typeface="Tahoma" panose="020B0604030504040204" pitchFamily="34" charset="0"/>
                <a:cs typeface="Tahoma" panose="020B0604030504040204" pitchFamily="34" charset="0"/>
              </a:rPr>
              <a:t>sensors</a:t>
            </a:r>
            <a:r>
              <a:rPr lang="fr-FR" sz="3800" kern="100" dirty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3800" kern="1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kern="1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with air pollution </a:t>
            </a:r>
            <a:r>
              <a:rPr lang="en-US" sz="3800" kern="100" dirty="0">
                <a:ea typeface="Tahoma" panose="020B0604030504040204" pitchFamily="34" charset="0"/>
                <a:cs typeface="Tahoma" panose="020B0604030504040204" pitchFamily="34" charset="0"/>
              </a:rPr>
              <a:t>data are </a:t>
            </a:r>
            <a:r>
              <a:rPr lang="en-US" sz="3800" kern="1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then used to understand relationships between the 2 variables. </a:t>
            </a:r>
          </a:p>
        </p:txBody>
      </p:sp>
      <p:sp>
        <p:nvSpPr>
          <p:cNvPr id="56" name="Text Box 163">
            <a:extLst>
              <a:ext uri="{FF2B5EF4-FFF2-40B4-BE49-F238E27FC236}">
                <a16:creationId xmlns:a16="http://schemas.microsoft.com/office/drawing/2014/main" id="{78B2EFC8-9663-7E70-E0CE-1609A349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7718" y="14045712"/>
            <a:ext cx="232941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3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6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3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8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2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1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2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2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fr-FR" alt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977B9F18-21D6-3399-C9C7-942E6F41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1629" y="22231386"/>
            <a:ext cx="232941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3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6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3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8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2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1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2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2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21C173EE-CA99-A84C-7392-F23570DE1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879" y="19513593"/>
            <a:ext cx="232941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3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6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3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8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2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10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2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22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22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100">
                <a:solidFill>
                  <a:srgbClr val="000000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4B062-6831-0675-D688-0AB34F483EE3}"/>
              </a:ext>
            </a:extLst>
          </p:cNvPr>
          <p:cNvSpPr txBox="1"/>
          <p:nvPr/>
        </p:nvSpPr>
        <p:spPr>
          <a:xfrm>
            <a:off x="1065928" y="18856222"/>
            <a:ext cx="3488144" cy="9541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chemeClr val="bg1"/>
                </a:solidFill>
                <a:latin typeface="Segoe UI Light" panose="020B0502040204020203" pitchFamily="34" charset="0"/>
              </a:rPr>
              <a:t>Results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9E0FC6-0CE1-9C76-2FB0-0EBADA823E3E}"/>
              </a:ext>
            </a:extLst>
          </p:cNvPr>
          <p:cNvCxnSpPr>
            <a:cxnSpLocks/>
          </p:cNvCxnSpPr>
          <p:nvPr/>
        </p:nvCxnSpPr>
        <p:spPr>
          <a:xfrm>
            <a:off x="4554072" y="19441078"/>
            <a:ext cx="10335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CBBEDE-AE8B-D7D2-249D-3B465D558477}"/>
              </a:ext>
            </a:extLst>
          </p:cNvPr>
          <p:cNvCxnSpPr>
            <a:cxnSpLocks/>
          </p:cNvCxnSpPr>
          <p:nvPr/>
        </p:nvCxnSpPr>
        <p:spPr>
          <a:xfrm flipH="1">
            <a:off x="396973" y="19273901"/>
            <a:ext cx="668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193F88-BF09-0FCC-9351-94ED9ECC12B7}"/>
              </a:ext>
            </a:extLst>
          </p:cNvPr>
          <p:cNvCxnSpPr/>
          <p:nvPr/>
        </p:nvCxnSpPr>
        <p:spPr>
          <a:xfrm>
            <a:off x="396973" y="18616571"/>
            <a:ext cx="14586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93F963A-26D1-3901-EECE-AC94A4681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463" y="-142665"/>
            <a:ext cx="2354329" cy="94173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C208256-99B1-5559-2629-FE83DF7A20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377" y="838823"/>
            <a:ext cx="1748286" cy="1130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C56571-6363-0AEB-22B3-003185143C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8868" y="20144789"/>
            <a:ext cx="13952383" cy="11660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59B195-3379-1859-4390-36603BFF93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31971" y="6086668"/>
            <a:ext cx="13726842" cy="7846139"/>
          </a:xfrm>
          <a:prstGeom prst="rect">
            <a:avLst/>
          </a:prstGeom>
        </p:spPr>
      </p:pic>
      <p:sp>
        <p:nvSpPr>
          <p:cNvPr id="43" name="ZoneTexte 13">
            <a:extLst>
              <a:ext uri="{FF2B5EF4-FFF2-40B4-BE49-F238E27FC236}">
                <a16:creationId xmlns:a16="http://schemas.microsoft.com/office/drawing/2014/main" id="{AEABCA76-8C39-84E9-284F-EF24013A2EE7}"/>
              </a:ext>
            </a:extLst>
          </p:cNvPr>
          <p:cNvSpPr txBox="1"/>
          <p:nvPr/>
        </p:nvSpPr>
        <p:spPr>
          <a:xfrm>
            <a:off x="499989" y="32343083"/>
            <a:ext cx="14505455" cy="531956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tabLst>
                <a:tab pos="457200" algn="l"/>
              </a:tabLst>
            </a:pPr>
            <a:r>
              <a:rPr lang="en-US" sz="4000" b="1" dirty="0">
                <a:cs typeface="Calibri" panose="020F0502020204030204" pitchFamily="34" charset="0"/>
              </a:rPr>
              <a:t>Table 1:PM2.5 analysis - Abidjan (</a:t>
            </a:r>
            <a:r>
              <a:rPr lang="en-US" sz="4000" b="1" dirty="0" err="1">
                <a:cs typeface="Calibri" panose="020F0502020204030204" pitchFamily="34" charset="0"/>
              </a:rPr>
              <a:t>Vridi</a:t>
            </a:r>
            <a:r>
              <a:rPr lang="en-US" sz="4000" b="1" dirty="0">
                <a:cs typeface="Calibri" panose="020F0502020204030204" pitchFamily="34" charset="0"/>
              </a:rPr>
              <a:t>, Williamsville and </a:t>
            </a:r>
            <a:r>
              <a:rPr lang="en-US" sz="4000" b="1" dirty="0" err="1">
                <a:cs typeface="Calibri" panose="020F0502020204030204" pitchFamily="34" charset="0"/>
              </a:rPr>
              <a:t>Yopougon</a:t>
            </a:r>
            <a:r>
              <a:rPr lang="en-US" sz="4000" b="1" dirty="0">
                <a:cs typeface="Calibri" panose="020F0502020204030204" pitchFamily="34" charset="0"/>
              </a:rPr>
              <a:t>, October 2024 to now)</a:t>
            </a:r>
          </a:p>
          <a:p>
            <a:pPr>
              <a:tabLst>
                <a:tab pos="457200" algn="l"/>
              </a:tabLst>
            </a:pPr>
            <a:r>
              <a:rPr lang="en-US" sz="4000" b="1" dirty="0">
                <a:cs typeface="Calibri" panose="020F0502020204030204" pitchFamily="34" charset="0"/>
              </a:rPr>
              <a:t>-</a:t>
            </a:r>
            <a:r>
              <a:rPr lang="en-US" sz="3600" dirty="0">
                <a:cs typeface="Calibri" panose="020F0502020204030204" pitchFamily="34" charset="0"/>
              </a:rPr>
              <a:t>Indoor temperatures were consistently higher than outdoors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All PM2.5 average levels far exceed WHO standards (15 </a:t>
            </a:r>
            <a:r>
              <a:rPr lang="en-US" sz="3600" dirty="0" err="1">
                <a:cs typeface="Calibri" panose="020F0502020204030204" pitchFamily="34" charset="0"/>
              </a:rPr>
              <a:t>μg</a:t>
            </a:r>
            <a:r>
              <a:rPr lang="en-US" sz="3600" dirty="0">
                <a:cs typeface="Calibri" panose="020F0502020204030204" pitchFamily="34" charset="0"/>
              </a:rPr>
              <a:t>/m³) 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 -High variability indicates unstable and dangerous pollution levels.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 -Indoor pollution exceeds outdoor in </a:t>
            </a:r>
            <a:r>
              <a:rPr lang="en-US" sz="3600" dirty="0" err="1">
                <a:cs typeface="Calibri" panose="020F0502020204030204" pitchFamily="34" charset="0"/>
              </a:rPr>
              <a:t>Yopougon</a:t>
            </a:r>
            <a:r>
              <a:rPr lang="en-US" sz="3600" dirty="0">
                <a:cs typeface="Calibri" panose="020F0502020204030204" pitchFamily="34" charset="0"/>
              </a:rPr>
              <a:t> and </a:t>
            </a:r>
            <a:r>
              <a:rPr lang="en-US" sz="3600" dirty="0" err="1">
                <a:cs typeface="Calibri" panose="020F0502020204030204" pitchFamily="34" charset="0"/>
              </a:rPr>
              <a:t>Vridi</a:t>
            </a:r>
            <a:r>
              <a:rPr lang="en-US" sz="3600" dirty="0">
                <a:cs typeface="Calibri" panose="020F0502020204030204" pitchFamily="34" charset="0"/>
              </a:rPr>
              <a:t> ➜ likely due to poor ventilation and internal sources.</a:t>
            </a:r>
          </a:p>
          <a:p>
            <a:pPr>
              <a:tabLst>
                <a:tab pos="457200" algn="l"/>
              </a:tabLst>
            </a:pPr>
            <a:r>
              <a:rPr lang="en-US" sz="3600" dirty="0">
                <a:cs typeface="Calibri" panose="020F0502020204030204" pitchFamily="34" charset="0"/>
              </a:rPr>
              <a:t> -Serious health risk in William, especially outdoors ➜ urgent need to investigate pollution sources.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A449C49-1749-0FEA-8864-A52AE87CAA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40305" y="15104744"/>
            <a:ext cx="13935909" cy="70478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5CE7F3F-6703-34A7-6EAC-471C979DB052}"/>
              </a:ext>
            </a:extLst>
          </p:cNvPr>
          <p:cNvSpPr txBox="1"/>
          <p:nvPr/>
        </p:nvSpPr>
        <p:spPr>
          <a:xfrm>
            <a:off x="5011273" y="40529800"/>
            <a:ext cx="1830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kumimoji="0" lang="fr-FR" sz="2400" b="1" i="0" u="sng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Funding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anose="020B0604030504040204" pitchFamily="34" charset="0"/>
                <a:cs typeface="Tahoma" panose="020B0604030504040204" pitchFamily="34" charset="0"/>
              </a:rPr>
              <a:t>National Institutes of Health  (NIH) / </a:t>
            </a:r>
            <a:r>
              <a:rPr lang="en-US" sz="2400" dirty="0"/>
              <a:t>Fund for Science, Technology and Innovation (FONSTI)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;   </a:t>
            </a:r>
            <a:r>
              <a:rPr kumimoji="0" lang="fr-FR" sz="2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Contact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: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7"/>
              </a:rPr>
              <a:t>doumbiamadina@upgc.edu.ci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582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arth Tones">
      <a:dk1>
        <a:sysClr val="windowText" lastClr="000000"/>
      </a:dk1>
      <a:lt1>
        <a:srgbClr val="FFFFFF"/>
      </a:lt1>
      <a:dk2>
        <a:srgbClr val="9EB28D"/>
      </a:dk2>
      <a:lt2>
        <a:srgbClr val="DCCEBA"/>
      </a:lt2>
      <a:accent1>
        <a:srgbClr val="733131"/>
      </a:accent1>
      <a:accent2>
        <a:srgbClr val="A68FA9"/>
      </a:accent2>
      <a:accent3>
        <a:srgbClr val="BC8C3C"/>
      </a:accent3>
      <a:accent4>
        <a:srgbClr val="484B3E"/>
      </a:accent4>
      <a:accent5>
        <a:srgbClr val="5C363D"/>
      </a:accent5>
      <a:accent6>
        <a:srgbClr val="636F6B"/>
      </a:accent6>
      <a:hlink>
        <a:srgbClr val="6068B2"/>
      </a:hlink>
      <a:folHlink>
        <a:srgbClr val="44499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746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Segoe UI Light</vt:lpstr>
      <vt:lpstr>Tahoma</vt:lpstr>
      <vt:lpstr>Times New Roman</vt:lpstr>
      <vt:lpstr>Office Theme</vt:lpstr>
      <vt:lpstr>PowerPoint Presentation</vt:lpstr>
    </vt:vector>
  </TitlesOfParts>
  <Company>SIU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Howes</dc:creator>
  <cp:lastModifiedBy>Doumbia Madina</cp:lastModifiedBy>
  <cp:revision>88</cp:revision>
  <cp:lastPrinted>2019-05-02T19:04:03Z</cp:lastPrinted>
  <dcterms:created xsi:type="dcterms:W3CDTF">2019-05-01T17:30:25Z</dcterms:created>
  <dcterms:modified xsi:type="dcterms:W3CDTF">2025-08-20T14:06:04Z</dcterms:modified>
</cp:coreProperties>
</file>