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273" r:id="rId2"/>
    <p:sldId id="3210" r:id="rId3"/>
    <p:sldId id="3224" r:id="rId4"/>
    <p:sldId id="256" r:id="rId5"/>
    <p:sldId id="3272" r:id="rId6"/>
    <p:sldId id="3230" r:id="rId7"/>
    <p:sldId id="3274" r:id="rId8"/>
    <p:sldId id="3243" r:id="rId9"/>
    <p:sldId id="3244" r:id="rId10"/>
    <p:sldId id="3270" r:id="rId11"/>
    <p:sldId id="3258" r:id="rId12"/>
    <p:sldId id="3271" r:id="rId13"/>
    <p:sldId id="3245" r:id="rId14"/>
    <p:sldId id="32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94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Parker" userId="19165e5f-e0a1-47d4-a6ad-d22b76848249" providerId="ADAL" clId="{C7CD4393-A991-451C-B658-D77BBDC59096}"/>
    <pc:docChg chg="modSld">
      <pc:chgData name="Craig Parker" userId="19165e5f-e0a1-47d4-a6ad-d22b76848249" providerId="ADAL" clId="{C7CD4393-A991-451C-B658-D77BBDC59096}" dt="2023-09-26T12:04:37.746" v="0" actId="1076"/>
      <pc:docMkLst>
        <pc:docMk/>
      </pc:docMkLst>
      <pc:sldChg chg="modSp mod">
        <pc:chgData name="Craig Parker" userId="19165e5f-e0a1-47d4-a6ad-d22b76848249" providerId="ADAL" clId="{C7CD4393-A991-451C-B658-D77BBDC59096}" dt="2023-09-26T12:04:37.746" v="0" actId="1076"/>
        <pc:sldMkLst>
          <pc:docMk/>
          <pc:sldMk cId="871749155" sldId="3230"/>
        </pc:sldMkLst>
        <pc:picChg chg="mod">
          <ac:chgData name="Craig Parker" userId="19165e5f-e0a1-47d4-a6ad-d22b76848249" providerId="ADAL" clId="{C7CD4393-A991-451C-B658-D77BBDC59096}" dt="2023-09-26T12:04:37.746" v="0" actId="1076"/>
          <ac:picMkLst>
            <pc:docMk/>
            <pc:sldMk cId="871749155" sldId="3230"/>
            <ac:picMk id="9" creationId="{0E74DA2A-14E3-5C2B-119E-D79978D8209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DEB98-11A6-4212-AD42-7E55C1D477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395689F-55FF-44F7-9AF1-B1EE6EB58F84}">
      <dgm:prSet/>
      <dgm:spPr/>
      <dgm:t>
        <a:bodyPr/>
        <a:lstStyle/>
        <a:p>
          <a:r>
            <a:rPr lang="en-US" b="0" i="0" dirty="0"/>
            <a:t>CARBOMICA is a resource allocation efficiency tool from the HIGH Horizons initiative for carbon mitigation in healthcare.</a:t>
          </a:r>
          <a:endParaRPr lang="en-US" dirty="0"/>
        </a:p>
      </dgm:t>
    </dgm:pt>
    <dgm:pt modelId="{8C6F3F42-2CDE-4C25-B284-73BC4AEB5B0E}" type="parTrans" cxnId="{E2A9869D-EAF8-49A0-B97A-0CCB5A129914}">
      <dgm:prSet/>
      <dgm:spPr/>
      <dgm:t>
        <a:bodyPr/>
        <a:lstStyle/>
        <a:p>
          <a:endParaRPr lang="en-US"/>
        </a:p>
      </dgm:t>
    </dgm:pt>
    <dgm:pt modelId="{12342414-8DA2-4A69-95FF-F185BDD049AE}" type="sibTrans" cxnId="{E2A9869D-EAF8-49A0-B97A-0CCB5A129914}">
      <dgm:prSet/>
      <dgm:spPr/>
      <dgm:t>
        <a:bodyPr/>
        <a:lstStyle/>
        <a:p>
          <a:endParaRPr lang="en-US"/>
        </a:p>
      </dgm:t>
    </dgm:pt>
    <dgm:pt modelId="{B3086F3C-B865-4BA3-968A-A11D2B9548DB}">
      <dgm:prSet/>
      <dgm:spPr/>
      <dgm:t>
        <a:bodyPr/>
        <a:lstStyle/>
        <a:p>
          <a:r>
            <a:rPr lang="en-US" b="0" i="0" dirty="0"/>
            <a:t>It guides decision-makers on resource allocation for mitigation interventions in healthcare.</a:t>
          </a:r>
          <a:endParaRPr lang="en-US" dirty="0"/>
        </a:p>
      </dgm:t>
    </dgm:pt>
    <dgm:pt modelId="{EE4F1FEF-A0CD-4E2F-B104-AB8C2FA99FF4}" type="parTrans" cxnId="{446C6250-6E84-44ED-899F-DF102B6A8B14}">
      <dgm:prSet/>
      <dgm:spPr/>
      <dgm:t>
        <a:bodyPr/>
        <a:lstStyle/>
        <a:p>
          <a:endParaRPr lang="en-US"/>
        </a:p>
      </dgm:t>
    </dgm:pt>
    <dgm:pt modelId="{342DDEDB-B6C8-4033-9475-029DF78654AF}" type="sibTrans" cxnId="{446C6250-6E84-44ED-899F-DF102B6A8B14}">
      <dgm:prSet/>
      <dgm:spPr/>
      <dgm:t>
        <a:bodyPr/>
        <a:lstStyle/>
        <a:p>
          <a:endParaRPr lang="en-US"/>
        </a:p>
      </dgm:t>
    </dgm:pt>
    <dgm:pt modelId="{A65BF86B-0200-4E13-A2FB-2466389DF9A3}">
      <dgm:prSet/>
      <dgm:spPr/>
      <dgm:t>
        <a:bodyPr/>
        <a:lstStyle/>
        <a:p>
          <a:r>
            <a:rPr lang="en-US" b="0" i="0"/>
            <a:t>Designed as a data science tool, it optimizes resource use to reduce carbon emissions in healthcare facilities, especially in LMICs</a:t>
          </a:r>
          <a:endParaRPr lang="en-US"/>
        </a:p>
      </dgm:t>
    </dgm:pt>
    <dgm:pt modelId="{22D05093-AF0F-431C-B235-654D307B21BF}" type="parTrans" cxnId="{C921A776-F82B-4AFF-A5A5-1BC567EE51A3}">
      <dgm:prSet/>
      <dgm:spPr/>
      <dgm:t>
        <a:bodyPr/>
        <a:lstStyle/>
        <a:p>
          <a:endParaRPr lang="en-US"/>
        </a:p>
      </dgm:t>
    </dgm:pt>
    <dgm:pt modelId="{9B588F70-D836-4340-B06F-6A072576D7B2}" type="sibTrans" cxnId="{C921A776-F82B-4AFF-A5A5-1BC567EE51A3}">
      <dgm:prSet/>
      <dgm:spPr/>
      <dgm:t>
        <a:bodyPr/>
        <a:lstStyle/>
        <a:p>
          <a:endParaRPr lang="en-US"/>
        </a:p>
      </dgm:t>
    </dgm:pt>
    <dgm:pt modelId="{22957A7D-5FEE-434F-8F83-EED9BCF1959E}" type="pres">
      <dgm:prSet presAssocID="{814DEB98-11A6-4212-AD42-7E55C1D47763}" presName="root" presStyleCnt="0">
        <dgm:presLayoutVars>
          <dgm:dir/>
          <dgm:resizeHandles val="exact"/>
        </dgm:presLayoutVars>
      </dgm:prSet>
      <dgm:spPr/>
    </dgm:pt>
    <dgm:pt modelId="{B652D252-41DE-4181-94FF-5E26686434F7}" type="pres">
      <dgm:prSet presAssocID="{F395689F-55FF-44F7-9AF1-B1EE6EB58F84}" presName="compNode" presStyleCnt="0"/>
      <dgm:spPr/>
    </dgm:pt>
    <dgm:pt modelId="{EC04A101-A06D-4C55-A676-9ACC51D5B6AC}" type="pres">
      <dgm:prSet presAssocID="{F395689F-55FF-44F7-9AF1-B1EE6EB58F84}" presName="bgRect" presStyleLbl="bgShp" presStyleIdx="0" presStyleCnt="3"/>
      <dgm:spPr/>
    </dgm:pt>
    <dgm:pt modelId="{89D63A1E-5124-40B9-B723-6F5D9B0A099F}" type="pres">
      <dgm:prSet presAssocID="{F395689F-55FF-44F7-9AF1-B1EE6EB58F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05558096-77C4-46E5-AF33-C141437B3C57}" type="pres">
      <dgm:prSet presAssocID="{F395689F-55FF-44F7-9AF1-B1EE6EB58F84}" presName="spaceRect" presStyleCnt="0"/>
      <dgm:spPr/>
    </dgm:pt>
    <dgm:pt modelId="{F19C5374-6AA6-484E-A8B3-4648A3235554}" type="pres">
      <dgm:prSet presAssocID="{F395689F-55FF-44F7-9AF1-B1EE6EB58F84}" presName="parTx" presStyleLbl="revTx" presStyleIdx="0" presStyleCnt="3">
        <dgm:presLayoutVars>
          <dgm:chMax val="0"/>
          <dgm:chPref val="0"/>
        </dgm:presLayoutVars>
      </dgm:prSet>
      <dgm:spPr/>
    </dgm:pt>
    <dgm:pt modelId="{8ADF1F69-5FE1-4BD7-9697-2241038AEBDD}" type="pres">
      <dgm:prSet presAssocID="{12342414-8DA2-4A69-95FF-F185BDD049AE}" presName="sibTrans" presStyleCnt="0"/>
      <dgm:spPr/>
    </dgm:pt>
    <dgm:pt modelId="{F8A8B399-74CA-44F2-BFA0-D33A6A2601CF}" type="pres">
      <dgm:prSet presAssocID="{B3086F3C-B865-4BA3-968A-A11D2B9548DB}" presName="compNode" presStyleCnt="0"/>
      <dgm:spPr/>
    </dgm:pt>
    <dgm:pt modelId="{46CA3606-B1EC-44B5-959D-81FDFC577915}" type="pres">
      <dgm:prSet presAssocID="{B3086F3C-B865-4BA3-968A-A11D2B9548DB}" presName="bgRect" presStyleLbl="bgShp" presStyleIdx="1" presStyleCnt="3"/>
      <dgm:spPr/>
    </dgm:pt>
    <dgm:pt modelId="{CE5BE6B6-C355-4223-AB78-1147224FF719}" type="pres">
      <dgm:prSet presAssocID="{B3086F3C-B865-4BA3-968A-A11D2B9548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3CC6CBA-CC40-4D10-AF53-3FD34D324752}" type="pres">
      <dgm:prSet presAssocID="{B3086F3C-B865-4BA3-968A-A11D2B9548DB}" presName="spaceRect" presStyleCnt="0"/>
      <dgm:spPr/>
    </dgm:pt>
    <dgm:pt modelId="{B886F9AC-B2DB-47C6-A757-DFBCF4AEF506}" type="pres">
      <dgm:prSet presAssocID="{B3086F3C-B865-4BA3-968A-A11D2B9548DB}" presName="parTx" presStyleLbl="revTx" presStyleIdx="1" presStyleCnt="3">
        <dgm:presLayoutVars>
          <dgm:chMax val="0"/>
          <dgm:chPref val="0"/>
        </dgm:presLayoutVars>
      </dgm:prSet>
      <dgm:spPr/>
    </dgm:pt>
    <dgm:pt modelId="{90AC98A4-F653-4693-82E2-F17C1E548E93}" type="pres">
      <dgm:prSet presAssocID="{342DDEDB-B6C8-4033-9475-029DF78654AF}" presName="sibTrans" presStyleCnt="0"/>
      <dgm:spPr/>
    </dgm:pt>
    <dgm:pt modelId="{D0B3DCB9-CC17-4A84-86D6-D5F2D0515A75}" type="pres">
      <dgm:prSet presAssocID="{A65BF86B-0200-4E13-A2FB-2466389DF9A3}" presName="compNode" presStyleCnt="0"/>
      <dgm:spPr/>
    </dgm:pt>
    <dgm:pt modelId="{421491EF-86A7-47A9-AD35-5691B3E35F07}" type="pres">
      <dgm:prSet presAssocID="{A65BF86B-0200-4E13-A2FB-2466389DF9A3}" presName="bgRect" presStyleLbl="bgShp" presStyleIdx="2" presStyleCnt="3"/>
      <dgm:spPr/>
    </dgm:pt>
    <dgm:pt modelId="{15483F83-107D-4DEA-8DE5-D59983BFA357}" type="pres">
      <dgm:prSet presAssocID="{A65BF86B-0200-4E13-A2FB-2466389DF9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1E61911-34D6-4916-A38F-29651D8BBF21}" type="pres">
      <dgm:prSet presAssocID="{A65BF86B-0200-4E13-A2FB-2466389DF9A3}" presName="spaceRect" presStyleCnt="0"/>
      <dgm:spPr/>
    </dgm:pt>
    <dgm:pt modelId="{09F11C66-385E-478B-B594-18CD57C56EB2}" type="pres">
      <dgm:prSet presAssocID="{A65BF86B-0200-4E13-A2FB-2466389DF9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000D0E-851C-4B47-AAE3-57C5A8419C3E}" type="presOf" srcId="{A65BF86B-0200-4E13-A2FB-2466389DF9A3}" destId="{09F11C66-385E-478B-B594-18CD57C56EB2}" srcOrd="0" destOrd="0" presId="urn:microsoft.com/office/officeart/2018/2/layout/IconVerticalSolidList"/>
    <dgm:cxn modelId="{446C6250-6E84-44ED-899F-DF102B6A8B14}" srcId="{814DEB98-11A6-4212-AD42-7E55C1D47763}" destId="{B3086F3C-B865-4BA3-968A-A11D2B9548DB}" srcOrd="1" destOrd="0" parTransId="{EE4F1FEF-A0CD-4E2F-B104-AB8C2FA99FF4}" sibTransId="{342DDEDB-B6C8-4033-9475-029DF78654AF}"/>
    <dgm:cxn modelId="{C921A776-F82B-4AFF-A5A5-1BC567EE51A3}" srcId="{814DEB98-11A6-4212-AD42-7E55C1D47763}" destId="{A65BF86B-0200-4E13-A2FB-2466389DF9A3}" srcOrd="2" destOrd="0" parTransId="{22D05093-AF0F-431C-B235-654D307B21BF}" sibTransId="{9B588F70-D836-4340-B06F-6A072576D7B2}"/>
    <dgm:cxn modelId="{9EB25993-35BD-4C30-B572-9F0D16479192}" type="presOf" srcId="{B3086F3C-B865-4BA3-968A-A11D2B9548DB}" destId="{B886F9AC-B2DB-47C6-A757-DFBCF4AEF506}" srcOrd="0" destOrd="0" presId="urn:microsoft.com/office/officeart/2018/2/layout/IconVerticalSolidList"/>
    <dgm:cxn modelId="{D3AD6497-1585-4070-B33F-C29D88472DF9}" type="presOf" srcId="{F395689F-55FF-44F7-9AF1-B1EE6EB58F84}" destId="{F19C5374-6AA6-484E-A8B3-4648A3235554}" srcOrd="0" destOrd="0" presId="urn:microsoft.com/office/officeart/2018/2/layout/IconVerticalSolidList"/>
    <dgm:cxn modelId="{E2A9869D-EAF8-49A0-B97A-0CCB5A129914}" srcId="{814DEB98-11A6-4212-AD42-7E55C1D47763}" destId="{F395689F-55FF-44F7-9AF1-B1EE6EB58F84}" srcOrd="0" destOrd="0" parTransId="{8C6F3F42-2CDE-4C25-B284-73BC4AEB5B0E}" sibTransId="{12342414-8DA2-4A69-95FF-F185BDD049AE}"/>
    <dgm:cxn modelId="{C280F9BC-DD07-49C7-8F99-EEF5E767F2D8}" type="presOf" srcId="{814DEB98-11A6-4212-AD42-7E55C1D47763}" destId="{22957A7D-5FEE-434F-8F83-EED9BCF1959E}" srcOrd="0" destOrd="0" presId="urn:microsoft.com/office/officeart/2018/2/layout/IconVerticalSolidList"/>
    <dgm:cxn modelId="{F14B2623-CF9B-4ECC-9032-58A122FFBAC9}" type="presParOf" srcId="{22957A7D-5FEE-434F-8F83-EED9BCF1959E}" destId="{B652D252-41DE-4181-94FF-5E26686434F7}" srcOrd="0" destOrd="0" presId="urn:microsoft.com/office/officeart/2018/2/layout/IconVerticalSolidList"/>
    <dgm:cxn modelId="{7DE34F80-8519-4188-9AFA-7AE7CEE23F27}" type="presParOf" srcId="{B652D252-41DE-4181-94FF-5E26686434F7}" destId="{EC04A101-A06D-4C55-A676-9ACC51D5B6AC}" srcOrd="0" destOrd="0" presId="urn:microsoft.com/office/officeart/2018/2/layout/IconVerticalSolidList"/>
    <dgm:cxn modelId="{55582536-C4E9-46E5-8C1F-1C5EC51F59EF}" type="presParOf" srcId="{B652D252-41DE-4181-94FF-5E26686434F7}" destId="{89D63A1E-5124-40B9-B723-6F5D9B0A099F}" srcOrd="1" destOrd="0" presId="urn:microsoft.com/office/officeart/2018/2/layout/IconVerticalSolidList"/>
    <dgm:cxn modelId="{573085B7-CB3D-4B48-B045-F299CAE1DEEA}" type="presParOf" srcId="{B652D252-41DE-4181-94FF-5E26686434F7}" destId="{05558096-77C4-46E5-AF33-C141437B3C57}" srcOrd="2" destOrd="0" presId="urn:microsoft.com/office/officeart/2018/2/layout/IconVerticalSolidList"/>
    <dgm:cxn modelId="{EFB71059-6073-4724-BDBD-13886E08AF6C}" type="presParOf" srcId="{B652D252-41DE-4181-94FF-5E26686434F7}" destId="{F19C5374-6AA6-484E-A8B3-4648A3235554}" srcOrd="3" destOrd="0" presId="urn:microsoft.com/office/officeart/2018/2/layout/IconVerticalSolidList"/>
    <dgm:cxn modelId="{2EAF23AE-D3AF-4FB7-973F-9C383BD95B2A}" type="presParOf" srcId="{22957A7D-5FEE-434F-8F83-EED9BCF1959E}" destId="{8ADF1F69-5FE1-4BD7-9697-2241038AEBDD}" srcOrd="1" destOrd="0" presId="urn:microsoft.com/office/officeart/2018/2/layout/IconVerticalSolidList"/>
    <dgm:cxn modelId="{808F9B73-815D-442D-8533-7DF1A14C61B9}" type="presParOf" srcId="{22957A7D-5FEE-434F-8F83-EED9BCF1959E}" destId="{F8A8B399-74CA-44F2-BFA0-D33A6A2601CF}" srcOrd="2" destOrd="0" presId="urn:microsoft.com/office/officeart/2018/2/layout/IconVerticalSolidList"/>
    <dgm:cxn modelId="{0C410162-4169-41FA-837E-C79BD2DA13C1}" type="presParOf" srcId="{F8A8B399-74CA-44F2-BFA0-D33A6A2601CF}" destId="{46CA3606-B1EC-44B5-959D-81FDFC577915}" srcOrd="0" destOrd="0" presId="urn:microsoft.com/office/officeart/2018/2/layout/IconVerticalSolidList"/>
    <dgm:cxn modelId="{E09B80AC-A2CD-4488-B38E-62AF4440C66D}" type="presParOf" srcId="{F8A8B399-74CA-44F2-BFA0-D33A6A2601CF}" destId="{CE5BE6B6-C355-4223-AB78-1147224FF719}" srcOrd="1" destOrd="0" presId="urn:microsoft.com/office/officeart/2018/2/layout/IconVerticalSolidList"/>
    <dgm:cxn modelId="{481745FE-3AD4-4D57-B09A-58AF179B4B98}" type="presParOf" srcId="{F8A8B399-74CA-44F2-BFA0-D33A6A2601CF}" destId="{03CC6CBA-CC40-4D10-AF53-3FD34D324752}" srcOrd="2" destOrd="0" presId="urn:microsoft.com/office/officeart/2018/2/layout/IconVerticalSolidList"/>
    <dgm:cxn modelId="{DE6993FA-6EBF-4D0E-BC4A-EAF9CF6132B4}" type="presParOf" srcId="{F8A8B399-74CA-44F2-BFA0-D33A6A2601CF}" destId="{B886F9AC-B2DB-47C6-A757-DFBCF4AEF506}" srcOrd="3" destOrd="0" presId="urn:microsoft.com/office/officeart/2018/2/layout/IconVerticalSolidList"/>
    <dgm:cxn modelId="{EBC7B119-9443-4BFC-B8A1-16AA47B7EF08}" type="presParOf" srcId="{22957A7D-5FEE-434F-8F83-EED9BCF1959E}" destId="{90AC98A4-F653-4693-82E2-F17C1E548E93}" srcOrd="3" destOrd="0" presId="urn:microsoft.com/office/officeart/2018/2/layout/IconVerticalSolidList"/>
    <dgm:cxn modelId="{FD7941E2-A805-4119-8DCE-BCC1DAD5A293}" type="presParOf" srcId="{22957A7D-5FEE-434F-8F83-EED9BCF1959E}" destId="{D0B3DCB9-CC17-4A84-86D6-D5F2D0515A75}" srcOrd="4" destOrd="0" presId="urn:microsoft.com/office/officeart/2018/2/layout/IconVerticalSolidList"/>
    <dgm:cxn modelId="{B863176A-FA59-46CA-AB29-098DB0D4E533}" type="presParOf" srcId="{D0B3DCB9-CC17-4A84-86D6-D5F2D0515A75}" destId="{421491EF-86A7-47A9-AD35-5691B3E35F07}" srcOrd="0" destOrd="0" presId="urn:microsoft.com/office/officeart/2018/2/layout/IconVerticalSolidList"/>
    <dgm:cxn modelId="{A8F1C685-45EF-4536-B1F8-6544904A561C}" type="presParOf" srcId="{D0B3DCB9-CC17-4A84-86D6-D5F2D0515A75}" destId="{15483F83-107D-4DEA-8DE5-D59983BFA357}" srcOrd="1" destOrd="0" presId="urn:microsoft.com/office/officeart/2018/2/layout/IconVerticalSolidList"/>
    <dgm:cxn modelId="{6099191A-1F61-45BA-9FFC-8C44F6FFB3E7}" type="presParOf" srcId="{D0B3DCB9-CC17-4A84-86D6-D5F2D0515A75}" destId="{B1E61911-34D6-4916-A38F-29651D8BBF21}" srcOrd="2" destOrd="0" presId="urn:microsoft.com/office/officeart/2018/2/layout/IconVerticalSolidList"/>
    <dgm:cxn modelId="{51CB22DD-A825-4DED-8BC3-E6F4856680E4}" type="presParOf" srcId="{D0B3DCB9-CC17-4A84-86D6-D5F2D0515A75}" destId="{09F11C66-385E-478B-B594-18CD57C56E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4A101-A06D-4C55-A676-9ACC51D5B6AC}">
      <dsp:nvSpPr>
        <dsp:cNvPr id="0" name=""/>
        <dsp:cNvSpPr/>
      </dsp:nvSpPr>
      <dsp:spPr>
        <a:xfrm>
          <a:off x="0" y="516"/>
          <a:ext cx="10515600" cy="12081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63A1E-5124-40B9-B723-6F5D9B0A099F}">
      <dsp:nvSpPr>
        <dsp:cNvPr id="0" name=""/>
        <dsp:cNvSpPr/>
      </dsp:nvSpPr>
      <dsp:spPr>
        <a:xfrm>
          <a:off x="365469" y="272353"/>
          <a:ext cx="664490" cy="664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C5374-6AA6-484E-A8B3-4648A3235554}">
      <dsp:nvSpPr>
        <dsp:cNvPr id="0" name=""/>
        <dsp:cNvSpPr/>
      </dsp:nvSpPr>
      <dsp:spPr>
        <a:xfrm>
          <a:off x="1395429" y="516"/>
          <a:ext cx="9120170" cy="120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4" tIns="127864" rIns="127864" bIns="1278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CARBOMICA is a resource allocation efficiency tool from the HIGH Horizons initiative for carbon mitigation in healthcare.</a:t>
          </a:r>
          <a:endParaRPr lang="en-US" sz="2200" kern="1200" dirty="0"/>
        </a:p>
      </dsp:txBody>
      <dsp:txXfrm>
        <a:off x="1395429" y="516"/>
        <a:ext cx="9120170" cy="1208164"/>
      </dsp:txXfrm>
    </dsp:sp>
    <dsp:sp modelId="{46CA3606-B1EC-44B5-959D-81FDFC577915}">
      <dsp:nvSpPr>
        <dsp:cNvPr id="0" name=""/>
        <dsp:cNvSpPr/>
      </dsp:nvSpPr>
      <dsp:spPr>
        <a:xfrm>
          <a:off x="0" y="1510721"/>
          <a:ext cx="10515600" cy="12081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BE6B6-C355-4223-AB78-1147224FF719}">
      <dsp:nvSpPr>
        <dsp:cNvPr id="0" name=""/>
        <dsp:cNvSpPr/>
      </dsp:nvSpPr>
      <dsp:spPr>
        <a:xfrm>
          <a:off x="365469" y="1782558"/>
          <a:ext cx="664490" cy="664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6F9AC-B2DB-47C6-A757-DFBCF4AEF506}">
      <dsp:nvSpPr>
        <dsp:cNvPr id="0" name=""/>
        <dsp:cNvSpPr/>
      </dsp:nvSpPr>
      <dsp:spPr>
        <a:xfrm>
          <a:off x="1395429" y="1510721"/>
          <a:ext cx="9120170" cy="120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4" tIns="127864" rIns="127864" bIns="1278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It guides decision-makers on resource allocation for mitigation interventions in healthcare.</a:t>
          </a:r>
          <a:endParaRPr lang="en-US" sz="2200" kern="1200" dirty="0"/>
        </a:p>
      </dsp:txBody>
      <dsp:txXfrm>
        <a:off x="1395429" y="1510721"/>
        <a:ext cx="9120170" cy="1208164"/>
      </dsp:txXfrm>
    </dsp:sp>
    <dsp:sp modelId="{421491EF-86A7-47A9-AD35-5691B3E35F07}">
      <dsp:nvSpPr>
        <dsp:cNvPr id="0" name=""/>
        <dsp:cNvSpPr/>
      </dsp:nvSpPr>
      <dsp:spPr>
        <a:xfrm>
          <a:off x="0" y="3020927"/>
          <a:ext cx="10515600" cy="12081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83F83-107D-4DEA-8DE5-D59983BFA357}">
      <dsp:nvSpPr>
        <dsp:cNvPr id="0" name=""/>
        <dsp:cNvSpPr/>
      </dsp:nvSpPr>
      <dsp:spPr>
        <a:xfrm>
          <a:off x="365469" y="3292764"/>
          <a:ext cx="664490" cy="664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11C66-385E-478B-B594-18CD57C56EB2}">
      <dsp:nvSpPr>
        <dsp:cNvPr id="0" name=""/>
        <dsp:cNvSpPr/>
      </dsp:nvSpPr>
      <dsp:spPr>
        <a:xfrm>
          <a:off x="1395429" y="3020927"/>
          <a:ext cx="9120170" cy="120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64" tIns="127864" rIns="127864" bIns="1278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Designed as a data science tool, it optimizes resource use to reduce carbon emissions in healthcare facilities, especially in LMICs</a:t>
          </a:r>
          <a:endParaRPr lang="en-US" sz="2200" kern="1200"/>
        </a:p>
      </dsp:txBody>
      <dsp:txXfrm>
        <a:off x="1395429" y="3020927"/>
        <a:ext cx="9120170" cy="1208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321F5-56F7-4278-A1E7-C9D169E30840}" type="datetimeFigureOut">
              <a:rPr lang="en-ZA" smtClean="0"/>
              <a:t>2023/09/26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27BB4-80B4-4FBF-B30D-9525EF0FD0C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979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8579-5D11-483B-A7F3-3E710AC9A7B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055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/>
              <a:t>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D8579-5D11-483B-A7F3-3E710AC9A7B9}" type="slidenum">
              <a:rPr kumimoji="0" lang="nl-B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47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lvl="0" indent="-514350" algn="just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200" i="1"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D</a:t>
            </a:r>
            <a:r>
              <a:rPr lang="en-GB" sz="1200" i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evelopment of a Context-Specific Solution for LMICs</a:t>
            </a:r>
          </a:p>
          <a:p>
            <a:pPr marL="514350" indent="-5143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GB" sz="1200" i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Supporting Evidence-Based Decision-Making in LMICs</a:t>
            </a:r>
          </a:p>
          <a:p>
            <a:pPr marL="514350" indent="-5143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GB" sz="1200" i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Enabling Scenario Analysis Relevant to LMICs</a:t>
            </a:r>
          </a:p>
          <a:p>
            <a:pPr marL="514350" indent="-5143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GB" sz="1200" i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Resource Allocation Optimi</a:t>
            </a:r>
            <a:r>
              <a:rPr lang="en-GB" sz="1200" b="1" i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s</a:t>
            </a:r>
            <a:r>
              <a:rPr lang="en-GB" sz="1200" i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ed for LMIC Conditions</a:t>
            </a:r>
          </a:p>
          <a:p>
            <a:pPr marL="514350" indent="-5143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GB" sz="1200" i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Promoting Collaboration among LMIC Stakeholders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ZW" sz="1200"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8579-5D11-483B-A7F3-3E710AC9A7B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09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200">
                <a:effectLst/>
              </a:rPr>
              <a:t>Utilizing the </a:t>
            </a:r>
            <a:r>
              <a:rPr lang="en-GB" sz="1200" err="1">
                <a:effectLst/>
              </a:rPr>
              <a:t>Atomica</a:t>
            </a:r>
            <a:r>
              <a:rPr lang="en-GB" sz="1200">
                <a:effectLst/>
              </a:rPr>
              <a:t> framework for data analysis and scenario </a:t>
            </a:r>
            <a:r>
              <a:rPr lang="en-GB" sz="1200" err="1">
                <a:effectLst/>
              </a:rPr>
              <a:t>modeling</a:t>
            </a:r>
            <a:r>
              <a:rPr lang="en-GB" sz="1200">
                <a:effectLst/>
              </a:rPr>
              <a:t>, enabling the </a:t>
            </a:r>
            <a:r>
              <a:rPr lang="en-GB" sz="1200" err="1">
                <a:effectLst/>
              </a:rPr>
              <a:t>modeling</a:t>
            </a:r>
            <a:r>
              <a:rPr lang="en-GB" sz="1200">
                <a:effectLst/>
              </a:rPr>
              <a:t> of healthcare-specific factors and interactions related to carbon emissions.    </a:t>
            </a:r>
            <a:endParaRPr lang="en-ZW" sz="1200">
              <a:effectLst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200">
                <a:effectLst/>
              </a:rPr>
              <a:t>Integrating optimization techniques optimize resource allocations and determine cost-effective strategies for carbon reduction in the healthcare sector.  </a:t>
            </a:r>
            <a:endParaRPr lang="en-ZW" sz="1200">
              <a:effectLst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1200">
                <a:effectLst/>
              </a:rPr>
              <a:t>  Generating reports and visualizations presenting summarized information, charts, graphs, and other visual representations to effectively communicate the results of scenario analysis and decision-making processes.                                                        </a:t>
            </a:r>
            <a:endParaRPr lang="en-ZW" sz="1200">
              <a:effectLst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D8579-5D11-483B-A7F3-3E710AC9A7B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118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/>
              <a:t>FH or 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D8579-5D11-483B-A7F3-3E710AC9A7B9}" type="slidenum">
              <a:rPr kumimoji="0" lang="nl-B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B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23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  <a:p>
            <a:pPr algn="just"/>
            <a:r>
              <a:rPr lang="en-US" sz="1200" b="1" dirty="0"/>
              <a:t>Scenario Modelling:</a:t>
            </a:r>
          </a:p>
          <a:p>
            <a:pPr algn="just"/>
            <a:r>
              <a:rPr lang="en-US" sz="1200" dirty="0"/>
              <a:t>Allows users to test the effects of different interventions on emissions.</a:t>
            </a:r>
          </a:p>
          <a:p>
            <a:pPr algn="just"/>
            <a:r>
              <a:rPr lang="en-US" sz="1200" dirty="0"/>
              <a:t>Budget not considered; any combination of interventions can be tested.</a:t>
            </a:r>
          </a:p>
          <a:p>
            <a:pPr algn="just"/>
            <a:r>
              <a:rPr lang="en-US" sz="1200" dirty="0"/>
              <a:t>Compare the impact of different intervention packages.</a:t>
            </a:r>
          </a:p>
          <a:p>
            <a:pPr marL="0" indent="0" algn="just">
              <a:buNone/>
            </a:pPr>
            <a:endParaRPr lang="en-US" sz="1200" b="1" dirty="0"/>
          </a:p>
          <a:p>
            <a:pPr marL="0" indent="0" algn="just">
              <a:buNone/>
            </a:pPr>
            <a:r>
              <a:rPr lang="en-US" sz="1200" b="1" dirty="0"/>
              <a:t>Example:</a:t>
            </a:r>
          </a:p>
          <a:p>
            <a:pPr algn="just"/>
            <a:r>
              <a:rPr lang="en-US" sz="1200" b="1" dirty="0"/>
              <a:t>'Full Coverage' - </a:t>
            </a:r>
            <a:r>
              <a:rPr lang="en-US" sz="1200" dirty="0"/>
              <a:t>All interventions applied at maximum potential without considering cost, showing maximum impact.</a:t>
            </a:r>
            <a:endParaRPr lang="en-ZW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D8579-5D11-483B-A7F3-3E710AC9A7B9}" type="slidenum">
              <a:rPr kumimoji="0" lang="nl-B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B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91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D8579-5D11-483B-A7F3-3E710AC9A7B9}" type="slidenum">
              <a:rPr kumimoji="0" lang="nl-B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B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Global Warming Potential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D8579-5D11-483B-A7F3-3E710AC9A7B9}" type="slidenum">
              <a:rPr kumimoji="0" lang="nl-B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B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0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D8579-5D11-483B-A7F3-3E710AC9A7B9}" type="slidenum">
              <a:rPr kumimoji="0" lang="nl-B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B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29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ECACA-41E0-C1E2-4AEA-ED799C4239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48706" y="1524220"/>
            <a:ext cx="8364885" cy="1916562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87C44-ACC9-A486-7E7D-0888306F5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8706" y="4097577"/>
            <a:ext cx="8364883" cy="1116266"/>
          </a:xfrm>
        </p:spPr>
        <p:txBody>
          <a:bodyPr/>
          <a:lstStyle>
            <a:lvl1pPr marL="0" indent="0" algn="l">
              <a:buNone/>
              <a:defRPr sz="24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84801FE-0C57-5230-6287-D32744D25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30" y="6063640"/>
            <a:ext cx="1905000" cy="4000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749138-D009-8CB0-D39B-393A2BF29369}"/>
              </a:ext>
            </a:extLst>
          </p:cNvPr>
          <p:cNvSpPr txBox="1"/>
          <p:nvPr/>
        </p:nvSpPr>
        <p:spPr>
          <a:xfrm>
            <a:off x="1286431" y="6063640"/>
            <a:ext cx="768788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i="0" kern="1200">
                <a:solidFill>
                  <a:srgbClr val="222222"/>
                </a:solidFill>
                <a:effectLst/>
                <a:latin typeface="+mn-lt"/>
                <a:ea typeface="+mn-ea"/>
                <a:cs typeface="+mn-cs"/>
              </a:rPr>
              <a:t>HIGH Horizons is funded by the European Union’s Horizon Research and Innovation </a:t>
            </a:r>
            <a:r>
              <a:rPr lang="en-US" sz="1050" b="0" i="0" kern="1200" err="1">
                <a:solidFill>
                  <a:srgbClr val="222222"/>
                </a:solidFill>
                <a:effectLst/>
                <a:latin typeface="+mn-lt"/>
                <a:ea typeface="+mn-ea"/>
                <a:cs typeface="+mn-cs"/>
              </a:rPr>
              <a:t>programme</a:t>
            </a:r>
            <a:r>
              <a:rPr lang="en-US" sz="1050" b="0" i="0" kern="1200">
                <a:solidFill>
                  <a:srgbClr val="222222"/>
                </a:solidFill>
                <a:effectLst/>
                <a:latin typeface="+mn-lt"/>
                <a:ea typeface="+mn-ea"/>
                <a:cs typeface="+mn-cs"/>
              </a:rPr>
              <a:t> under Grant  Agreement number 101057843. Project partner LSHTM is funded by UKRI Innovate UK reference number 10038478</a:t>
            </a:r>
            <a:r>
              <a:rPr lang="en-US" sz="1200" b="0" i="0" kern="1200">
                <a:solidFill>
                  <a:srgbClr val="222222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200">
              <a:latin typeface="+mj-lt"/>
            </a:endParaRPr>
          </a:p>
        </p:txBody>
      </p:sp>
      <p:pic>
        <p:nvPicPr>
          <p:cNvPr id="17" name="Grafik 6">
            <a:extLst>
              <a:ext uri="{FF2B5EF4-FFF2-40B4-BE49-F238E27FC236}">
                <a16:creationId xmlns:a16="http://schemas.microsoft.com/office/drawing/2014/main" id="{3EA9CF54-5A30-0024-0E21-713C99682F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9657"/>
            <a:ext cx="12192000" cy="348343"/>
          </a:xfrm>
          <a:prstGeom prst="rect">
            <a:avLst/>
          </a:prstGeom>
        </p:spPr>
      </p:pic>
      <p:pic>
        <p:nvPicPr>
          <p:cNvPr id="4" name="Grafik 7">
            <a:extLst>
              <a:ext uri="{FF2B5EF4-FFF2-40B4-BE49-F238E27FC236}">
                <a16:creationId xmlns:a16="http://schemas.microsoft.com/office/drawing/2014/main" id="{B49BDADF-3710-598C-C5FF-8BF63BA03F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43" y="230188"/>
            <a:ext cx="1200715" cy="974580"/>
          </a:xfrm>
          <a:prstGeom prst="rect">
            <a:avLst/>
          </a:prstGeom>
        </p:spPr>
      </p:pic>
      <p:pic>
        <p:nvPicPr>
          <p:cNvPr id="6" name="Picture 5" descr="Icon">
            <a:extLst>
              <a:ext uri="{FF2B5EF4-FFF2-40B4-BE49-F238E27FC236}">
                <a16:creationId xmlns:a16="http://schemas.microsoft.com/office/drawing/2014/main" id="{2F481367-B72A-3CE0-0801-469610858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950" y="-45265"/>
            <a:ext cx="382904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C70619-1810-4B9B-8BB9-0D79B50A81E3}"/>
              </a:ext>
            </a:extLst>
          </p:cNvPr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276" y="6018308"/>
            <a:ext cx="124142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3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5ECD0-FC70-052F-FF6B-D25BCA61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AFE58B-2B3A-0320-3B0F-BA56DB001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C21E3-1563-7351-A4ED-A7053E9F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B24C9-2576-B8ED-2703-90C4FBDA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ACB02-1723-EED8-61E6-266FD6B2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29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8700CF-C717-65BD-227A-B8910971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0405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F849FB-78CB-5D02-2824-66FA201F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E4492-D29E-80FB-CE18-E02038BE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9CBB1-412C-A94C-F46A-30CBE673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07943-6016-BC19-1745-DF6C9982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70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4B02-2B18-405F-89EC-7543BA81ABCC}" type="datetime1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HIGH Horizons Kick-off – 22-23 September 2022</a:t>
            </a:r>
            <a:endParaRPr lang="nl-NL"/>
          </a:p>
        </p:txBody>
      </p:sp>
      <p:sp>
        <p:nvSpPr>
          <p:cNvPr id="7" name="Covering Background"/>
          <p:cNvSpPr/>
          <p:nvPr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7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6636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3BB63-2EBF-CD11-463B-DBBCAAAF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CEE8A9-5C8F-7DE7-566C-6E4D618D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00EF0-5E1F-85B5-BD6E-D1F7B8BA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9750-68BF-5789-C874-82672016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96EA1-F402-4D59-B9AE-25AB5A7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8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C237B-5687-4755-DF73-CE700686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F3117-4303-1131-D73E-F08E453C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40BE0-7FE0-D5A2-5F7C-529E30A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EC50A-871C-5EF5-F022-1BF49D7B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8BBD9-FD29-402A-ECCD-BFC9B6C9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0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3A855-D8BB-49A6-188A-E694B2C8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FA9F3-6602-6E9D-0F54-38E58B403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37609F-342C-8603-8674-15F6A668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62A42-4EA2-2E9E-248D-CC006A72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19D5B1-2554-9DE1-BD06-41D1C6DF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1628F-4C8B-2268-90E7-E8CE0833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27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ECEB7-BB4C-101C-42B2-EE7B0DEA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9916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4372B6-7A42-C889-CCE1-B54C5931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493A5-BF59-04D3-8D67-001E1018D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813970-2FA7-E2F6-41CB-21AF80D01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098553-7A59-A96E-4FFF-CAD9A8A93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38953A-A8ED-E3BA-A38B-F880468C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0F4A34-6B0A-258B-A425-29009F85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D526D6-1064-44CD-D174-3268E0C5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9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89E2C-0355-2A70-CFE1-29139EC0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6A1528-9813-F666-32F1-141005D2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8E076F-776F-F505-63F0-B43EB686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5F6BC1-6C19-2101-6E81-09130CAF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35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2FA9CD-847B-D1DD-5595-AED6D9E6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CC938E-003C-5D62-B829-3510E4E4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11BFA2-E445-900F-38E9-3756AC5F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89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A4F0C-4273-5E61-409A-EE089D74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04166-681A-14E9-F00F-0257F39C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1472"/>
            <a:ext cx="6172200" cy="45695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66928D-823F-1770-3FAC-52E344F6B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BD81E7-4950-C492-64CC-E366AB4B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096BB-9AFB-71D0-95BC-C7D86925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E54FF6-8BA5-5DA3-6C6C-78911BD4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20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D7B85-17E7-E4BE-A08F-294B1C10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D695BB-3DA5-8021-C32F-490CE34BE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00899"/>
            <a:ext cx="6172200" cy="45601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673F6-7B36-5586-FFA6-99222A223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80290-5633-B672-5ADE-D325D14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6D30C6-B0DF-F366-F751-AEDA03EC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518765-057A-1BFC-25D4-8FA9AAC7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16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77C6BF-7B14-CFE8-2F60-737D610B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7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77697-1984-4D75-A717-66E1EFAC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29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2797D-FA96-7B6B-C46E-7470220DF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37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AF4A-087E-4B83-B9FE-A1760659E38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80930-FA9C-470B-76D2-4C761C347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37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DAB2F-DDD6-13C8-8A9A-BC3374E63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137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A1E4-C82B-4B96-B2DD-17D02ECD8783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274E8F-AEC6-6E8D-E262-981BDF80DA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9657"/>
            <a:ext cx="12192000" cy="348343"/>
          </a:xfrm>
          <a:prstGeom prst="rect">
            <a:avLst/>
          </a:prstGeom>
        </p:spPr>
      </p:pic>
      <p:pic>
        <p:nvPicPr>
          <p:cNvPr id="9" name="Grafik 7">
            <a:extLst>
              <a:ext uri="{FF2B5EF4-FFF2-40B4-BE49-F238E27FC236}">
                <a16:creationId xmlns:a16="http://schemas.microsoft.com/office/drawing/2014/main" id="{4A6F367A-B14B-766C-301B-F156CC39746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167" y="230188"/>
            <a:ext cx="1200715" cy="9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4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D3545CA-B371-66DA-4852-06D25F5F6E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77" y="5133787"/>
            <a:ext cx="1124763" cy="900000"/>
          </a:xfrm>
          <a:prstGeom prst="rect">
            <a:avLst/>
          </a:prstGeom>
        </p:spPr>
      </p:pic>
      <p:pic>
        <p:nvPicPr>
          <p:cNvPr id="7" name="Grafik 7" descr="unigraz_wegc_logo_medium.png">
            <a:extLst>
              <a:ext uri="{FF2B5EF4-FFF2-40B4-BE49-F238E27FC236}">
                <a16:creationId xmlns:a16="http://schemas.microsoft.com/office/drawing/2014/main" id="{B3385C4E-FF18-6703-DF82-58A8403E44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5"/>
          <a:stretch/>
        </p:blipFill>
        <p:spPr bwMode="auto">
          <a:xfrm>
            <a:off x="3581663" y="5166182"/>
            <a:ext cx="921174" cy="8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3B4F54C-81BB-9AEE-A8D2-329C33FC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07" y="5175594"/>
            <a:ext cx="616074" cy="81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5E3460A-43F3-0B3F-99F7-69CD416A94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93" y="5203205"/>
            <a:ext cx="1344945" cy="672076"/>
          </a:xfrm>
          <a:prstGeom prst="rect">
            <a:avLst/>
          </a:prstGeom>
        </p:spPr>
      </p:pic>
      <p:sp>
        <p:nvSpPr>
          <p:cNvPr id="12" name="Logo color">
            <a:extLst>
              <a:ext uri="{FF2B5EF4-FFF2-40B4-BE49-F238E27FC236}">
                <a16:creationId xmlns:a16="http://schemas.microsoft.com/office/drawing/2014/main" id="{CC23F129-0D63-1B8D-6A3B-7C2CC91B422A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4558044" y="5280444"/>
            <a:ext cx="518343" cy="756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13" name="Picture 2" descr="See the source image">
            <a:extLst>
              <a:ext uri="{FF2B5EF4-FFF2-40B4-BE49-F238E27FC236}">
                <a16:creationId xmlns:a16="http://schemas.microsoft.com/office/drawing/2014/main" id="{D00B142A-D2F3-AC3D-C8AB-C4DFD66A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108" y="5414805"/>
            <a:ext cx="1464435" cy="43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9C601DC-9E61-FD7E-F6FF-46C70749FA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11" y="5349943"/>
            <a:ext cx="1288814" cy="594837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25B2E1EE-0584-83B3-84B1-CBF7E01A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359" y="5361025"/>
            <a:ext cx="755703" cy="59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84E49BB0-3673-1341-7134-63B10281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910" y="5361820"/>
            <a:ext cx="1123968" cy="51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11D21A3F-BBAE-A984-2D9A-C1805E3C82F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89" y="5423206"/>
            <a:ext cx="940924" cy="452075"/>
          </a:xfrm>
          <a:prstGeom prst="rect">
            <a:avLst/>
          </a:prstGeom>
        </p:spPr>
      </p:pic>
      <p:pic>
        <p:nvPicPr>
          <p:cNvPr id="18" name="Picture 17" descr="A red logo with a person riding a centaur&#10;&#10;Description automatically generated">
            <a:extLst>
              <a:ext uri="{FF2B5EF4-FFF2-40B4-BE49-F238E27FC236}">
                <a16:creationId xmlns:a16="http://schemas.microsoft.com/office/drawing/2014/main" id="{1ED685C2-79C9-2CA8-AB38-D19A7DBF81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91" y="5175594"/>
            <a:ext cx="769186" cy="76918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5E0BA0C-610C-5A64-AE12-E5AB5E1BA722}"/>
              </a:ext>
            </a:extLst>
          </p:cNvPr>
          <p:cNvSpPr txBox="1">
            <a:spLocks/>
          </p:cNvSpPr>
          <p:nvPr/>
        </p:nvSpPr>
        <p:spPr bwMode="ltGray">
          <a:xfrm>
            <a:off x="1569843" y="1471850"/>
            <a:ext cx="9052314" cy="2536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ill Sans M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accent1"/>
                </a:solidFill>
                <a:latin typeface="Gill Sans MT"/>
              </a:rPr>
              <a:t>Annual Meeting Presentation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/>
                <a:ea typeface="+mj-ea"/>
                <a:cs typeface="+mj-cs"/>
              </a:rPr>
            </a:br>
            <a:r>
              <a:rPr kumimoji="0" lang="en-US" sz="360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Carbomica</a:t>
            </a:r>
            <a:r>
              <a:rPr kumimoji="0" lang="en-US" sz="36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Modeling Update 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b="0" i="1" dirty="0">
              <a:solidFill>
                <a:prstClr val="black"/>
              </a:solidFill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1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DF3-9782-40AE-4E82-4851BF0C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/>
              <a:t>SPECIFYING SPENDING ON 	INTERVENTIONS</a:t>
            </a:r>
            <a:endParaRPr lang="en-ZW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96BE-0581-40C3-E471-F64E9E63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pPr marL="0" indent="0" algn="just">
              <a:buNone/>
            </a:pPr>
            <a:r>
              <a:rPr lang="en-US" sz="2000" b="1" dirty="0"/>
              <a:t>Scenario Modelling:</a:t>
            </a:r>
          </a:p>
          <a:p>
            <a:pPr algn="just"/>
            <a:r>
              <a:rPr lang="en-US" sz="2000" dirty="0"/>
              <a:t>Users can see effects of spending on specific interventions.</a:t>
            </a:r>
          </a:p>
          <a:p>
            <a:pPr algn="just"/>
            <a:r>
              <a:rPr lang="en-US" sz="2000" dirty="0"/>
              <a:t>Show potential emissions based on different spending strategies.</a:t>
            </a:r>
          </a:p>
          <a:p>
            <a:pPr algn="just"/>
            <a:r>
              <a:rPr lang="en-US" sz="2000" dirty="0"/>
              <a:t>Compare optimal vs. non-optimal spending to see benefits of </a:t>
            </a:r>
            <a:r>
              <a:rPr lang="en-US" sz="2000" dirty="0" err="1"/>
              <a:t>optimisation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Example:</a:t>
            </a:r>
          </a:p>
          <a:p>
            <a:pPr algn="just"/>
            <a:r>
              <a:rPr lang="en-US" sz="2000" b="1" dirty="0"/>
              <a:t>'Fixed Budget' </a:t>
            </a:r>
            <a:r>
              <a:rPr lang="en-US" sz="2000" dirty="0"/>
              <a:t>- Interventions scaled up within a given budget constraint</a:t>
            </a:r>
            <a:endParaRPr lang="en-ZW" sz="2000" dirty="0"/>
          </a:p>
        </p:txBody>
      </p:sp>
    </p:spTree>
    <p:extLst>
      <p:ext uri="{BB962C8B-B14F-4D97-AF65-F5344CB8AC3E}">
        <p14:creationId xmlns:p14="http://schemas.microsoft.com/office/powerpoint/2010/main" val="276159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30">
            <a:extLst>
              <a:ext uri="{FF2B5EF4-FFF2-40B4-BE49-F238E27FC236}">
                <a16:creationId xmlns:a16="http://schemas.microsoft.com/office/drawing/2014/main" id="{9CF33F95-0A92-A135-3EAB-E3C729B7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6982" y="4180859"/>
            <a:ext cx="5155903" cy="19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B5D22AA1-11AD-62BC-19EC-EF7038EF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endParaRPr kumimoji="0" lang="en-ZW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Z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2621FAD-38EF-416F-5602-93DFF043B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638B1-AE16-C3DE-2919-8A8F617E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304" y="191351"/>
            <a:ext cx="5485714" cy="3657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7C2712-A15D-6F15-FDD7-12DEF76653EA}"/>
              </a:ext>
            </a:extLst>
          </p:cNvPr>
          <p:cNvSpPr txBox="1"/>
          <p:nvPr/>
        </p:nvSpPr>
        <p:spPr>
          <a:xfrm>
            <a:off x="6907696" y="1996614"/>
            <a:ext cx="4771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INTERVENTIONS WITH HIGHEST IMPACT AT $1,000:</a:t>
            </a:r>
            <a:b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</a:b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- Low GPW anaesthetic gases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- Water efficient fixtures and appliances</a:t>
            </a:r>
          </a:p>
        </p:txBody>
      </p:sp>
    </p:spTree>
    <p:extLst>
      <p:ext uri="{BB962C8B-B14F-4D97-AF65-F5344CB8AC3E}">
        <p14:creationId xmlns:p14="http://schemas.microsoft.com/office/powerpoint/2010/main" val="372489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DF3-9782-40AE-4E82-4851BF0C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/>
              <a:t>BUDGET OPTIMIZATION FOR 	EMISSION REDUCTION</a:t>
            </a:r>
            <a:endParaRPr lang="en-ZW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96BE-0581-40C3-E471-F64E9E63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pPr algn="just"/>
            <a:r>
              <a:rPr lang="en-US" sz="2000" b="1" dirty="0"/>
              <a:t>Goal:</a:t>
            </a:r>
            <a:r>
              <a:rPr lang="en-US" sz="2000" dirty="0"/>
              <a:t> To allocate funds effectively across all interventions in order to achieve the greatest emission reductions at specified budget levels.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Example: “Optimization of total spending”</a:t>
            </a:r>
            <a:r>
              <a:rPr lang="en-US" sz="2000" dirty="0"/>
              <a:t>: $20,000.0, $50,000.0 and $100,000.0.</a:t>
            </a:r>
          </a:p>
          <a:p>
            <a:pPr algn="just"/>
            <a:endParaRPr lang="en-ZW" sz="2000" dirty="0"/>
          </a:p>
        </p:txBody>
      </p:sp>
    </p:spTree>
    <p:extLst>
      <p:ext uri="{BB962C8B-B14F-4D97-AF65-F5344CB8AC3E}">
        <p14:creationId xmlns:p14="http://schemas.microsoft.com/office/powerpoint/2010/main" val="322574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804CB-F924-6284-A4CE-D3CDD4C3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538"/>
            <a:ext cx="13567540" cy="59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54B28-491F-8390-22B9-4CBB0E07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738"/>
            <a:ext cx="13567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12067-1730-6523-2051-64322163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738"/>
            <a:ext cx="13567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5A452-4B18-72FD-ED93-AA597BFCBE09}"/>
              </a:ext>
            </a:extLst>
          </p:cNvPr>
          <p:cNvSpPr txBox="1"/>
          <p:nvPr/>
        </p:nvSpPr>
        <p:spPr>
          <a:xfrm>
            <a:off x="5992759" y="2217378"/>
            <a:ext cx="5412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With a dedicated budget allocation ranging from $20,000 to $100,000, the facility can expect to realise a 20% to 68% decrease in its carbon emissions.</a:t>
            </a:r>
            <a:endParaRPr kumimoji="0" lang="en-ZW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3FDBD-F257-6793-1781-EDC9EDC3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6" y="156092"/>
            <a:ext cx="5485714" cy="36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9D5A0-2450-2154-16EF-318B38E89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55" y="4270435"/>
            <a:ext cx="5268696" cy="1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8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691C9C7C-F5C2-09FE-EA54-A4D59B3B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5F51874-FF1F-9864-5128-F3D4E6BDA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0E07F13-027C-3C58-A718-31181BFEE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35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C6B1BC3-6DE5-5D5A-9B15-385476AC2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68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24608-16C9-F546-35FB-4DB9D094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5" y="4509559"/>
            <a:ext cx="5628731" cy="1621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1AA219-3FCE-236D-23DD-1A5CDC4E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26" y="4509559"/>
            <a:ext cx="5628729" cy="1621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81A9DA-DD01-BE79-4BDB-9813CC5EA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45" y="228600"/>
            <a:ext cx="6356807" cy="42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2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B788-6331-F0D5-083B-FF78FD96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7967" cy="1325563"/>
          </a:xfrm>
        </p:spPr>
        <p:txBody>
          <a:bodyPr anchor="ctr">
            <a:normAutofit/>
          </a:bodyPr>
          <a:lstStyle/>
          <a:p>
            <a:r>
              <a:rPr lang="en-GB" b="1"/>
              <a:t>W</a:t>
            </a:r>
            <a:r>
              <a:rPr lang="en-ZW" b="1"/>
              <a:t>HAT IS CARBOMICA?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CE8D0C-D795-78A6-D299-CB732D131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169950"/>
              </p:ext>
            </p:extLst>
          </p:nvPr>
        </p:nvGraphicFramePr>
        <p:xfrm>
          <a:off x="838200" y="1825625"/>
          <a:ext cx="10515600" cy="4229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711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00E4-1A84-618F-21D9-2D8997156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018"/>
            <a:ext cx="10515600" cy="46239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endParaRPr lang="en-ZW" sz="3200" i="1">
              <a:effectLst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20000"/>
              </a:lnSpc>
              <a:spcAft>
                <a:spcPts val="600"/>
              </a:spcAft>
              <a:buAutoNum type="arabicPeriod"/>
            </a:pPr>
            <a:endParaRPr lang="en-ZW" sz="3200" i="1"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AD12603-51D5-0076-7D4B-986BF8482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33" y="-43848"/>
            <a:ext cx="9150934" cy="6516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2F76B-631F-6A2C-9B61-53A06BCE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4000" b="1"/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50369-31C1-E2B0-C823-D5D3C5D6A438}"/>
              </a:ext>
            </a:extLst>
          </p:cNvPr>
          <p:cNvSpPr/>
          <p:nvPr/>
        </p:nvSpPr>
        <p:spPr>
          <a:xfrm>
            <a:off x="4893276" y="73718"/>
            <a:ext cx="2644346" cy="2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426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39F87A2-199B-7F4C-FA81-D17BE665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3" y="643466"/>
            <a:ext cx="8773334" cy="557106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AD4BD75-AD40-9047-D61F-A3D35920258F}"/>
              </a:ext>
            </a:extLst>
          </p:cNvPr>
          <p:cNvSpPr/>
          <p:nvPr/>
        </p:nvSpPr>
        <p:spPr>
          <a:xfrm>
            <a:off x="4341091" y="1656273"/>
            <a:ext cx="2752436" cy="634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04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AB96B97A-F206-F901-77DA-8F0C7AF88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09" y="643466"/>
            <a:ext cx="69205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770D-EB93-9366-DDEF-DCC937F87F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10018713" cy="1325562"/>
          </a:xfrm>
        </p:spPr>
        <p:txBody>
          <a:bodyPr anchor="ctr">
            <a:normAutofit/>
          </a:bodyPr>
          <a:lstStyle/>
          <a:p>
            <a:r>
              <a:rPr lang="en-ZW" b="1"/>
              <a:t>CARBOMICA FRAMEWORK</a:t>
            </a:r>
          </a:p>
        </p:txBody>
      </p:sp>
      <p:pic>
        <p:nvPicPr>
          <p:cNvPr id="9" name="Content Placeholder 8" descr="A close-up of several ovals&#10;&#10;Description automatically generated">
            <a:extLst>
              <a:ext uri="{FF2B5EF4-FFF2-40B4-BE49-F238E27FC236}">
                <a16:creationId xmlns:a16="http://schemas.microsoft.com/office/drawing/2014/main" id="{0E74DA2A-14E3-5C2B-119E-D79978D8209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8046" y="868676"/>
            <a:ext cx="8345488" cy="5548312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61308D-C37A-B0A0-836A-3F6AE0892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245" y="1175300"/>
            <a:ext cx="5924652" cy="3291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E2393-8957-D086-7D22-ADC7C4286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210" y="2733799"/>
            <a:ext cx="5315223" cy="3683189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4DE9078-393C-4609-79E8-D0E59C66C248}"/>
              </a:ext>
            </a:extLst>
          </p:cNvPr>
          <p:cNvSpPr/>
          <p:nvPr/>
        </p:nvSpPr>
        <p:spPr>
          <a:xfrm>
            <a:off x="498389" y="3274540"/>
            <a:ext cx="753761" cy="18471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174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B82B-DB8B-3895-1982-253A69B5A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Interim Results for </a:t>
            </a:r>
            <a:r>
              <a:rPr lang="en-US" dirty="0" err="1"/>
              <a:t>Zimbadwe</a:t>
            </a:r>
            <a:r>
              <a:rPr lang="en-US" dirty="0"/>
              <a:t> and Kenya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31109-F5C3-5C8F-ED55-14CD7B1FD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7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DF3-9782-40AE-4E82-4851BF0C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0" y="365125"/>
            <a:ext cx="9832437" cy="1325563"/>
          </a:xfrm>
        </p:spPr>
        <p:txBody>
          <a:bodyPr>
            <a:normAutofit/>
          </a:bodyPr>
          <a:lstStyle/>
          <a:p>
            <a:r>
              <a:rPr lang="en-GB" b="1"/>
              <a:t>SPECIFYING COVERAGE OF 		INTERVENTIONS</a:t>
            </a:r>
            <a:endParaRPr lang="en-ZW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96BE-0581-40C3-E471-F64E9E63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pPr algn="just"/>
            <a:r>
              <a:rPr lang="en-US" sz="2000" b="1" dirty="0"/>
              <a:t>Scenario Modelling:</a:t>
            </a:r>
          </a:p>
          <a:p>
            <a:pPr algn="just"/>
            <a:r>
              <a:rPr lang="en-US" sz="2000" dirty="0"/>
              <a:t>Allows users to test the effects of different interventions on emissions.</a:t>
            </a:r>
          </a:p>
          <a:p>
            <a:pPr algn="just"/>
            <a:r>
              <a:rPr lang="en-US" sz="2000" dirty="0"/>
              <a:t>Budget not considered; any combination of interventions can be tested.</a:t>
            </a:r>
          </a:p>
          <a:p>
            <a:pPr algn="just"/>
            <a:r>
              <a:rPr lang="en-US" sz="2000" dirty="0"/>
              <a:t>Compare the impact of different intervention packages.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Example:</a:t>
            </a:r>
          </a:p>
          <a:p>
            <a:pPr algn="just"/>
            <a:r>
              <a:rPr lang="en-US" sz="2000" b="1" dirty="0"/>
              <a:t>'Full Coverage' - </a:t>
            </a:r>
            <a:r>
              <a:rPr lang="en-US" sz="2000" dirty="0"/>
              <a:t>All interventions applied at maximum potential without considering cost, showing maximum impact.</a:t>
            </a:r>
            <a:endParaRPr lang="en-ZW" sz="2000" dirty="0"/>
          </a:p>
        </p:txBody>
      </p:sp>
    </p:spTree>
    <p:extLst>
      <p:ext uri="{BB962C8B-B14F-4D97-AF65-F5344CB8AC3E}">
        <p14:creationId xmlns:p14="http://schemas.microsoft.com/office/powerpoint/2010/main" val="366079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29">
            <a:extLst>
              <a:ext uri="{FF2B5EF4-FFF2-40B4-BE49-F238E27FC236}">
                <a16:creationId xmlns:a16="http://schemas.microsoft.com/office/drawing/2014/main" id="{270E508A-C685-6633-1010-220E814E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3304" y="4129379"/>
            <a:ext cx="5161918" cy="19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B5D22AA1-11AD-62BC-19EC-EF7038EF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endParaRPr kumimoji="0" lang="en-ZW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Z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2621FAD-38EF-416F-5602-93DFF043B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2C321-D4FD-56CA-7D31-77C0666EA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04" y="191351"/>
            <a:ext cx="5485714" cy="36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4A01D-3769-9A68-2A13-F053F4A19FCA}"/>
              </a:ext>
            </a:extLst>
          </p:cNvPr>
          <p:cNvSpPr txBox="1"/>
          <p:nvPr/>
        </p:nvSpPr>
        <p:spPr>
          <a:xfrm>
            <a:off x="6798365" y="2217278"/>
            <a:ext cx="49907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INTERVENTIONS WITH HIGHEST IMPACT AT FULL COVERAGE:</a:t>
            </a:r>
            <a:b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</a:b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- Solar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- Carpooling and ride sharing</a:t>
            </a:r>
          </a:p>
        </p:txBody>
      </p:sp>
    </p:spTree>
    <p:extLst>
      <p:ext uri="{BB962C8B-B14F-4D97-AF65-F5344CB8AC3E}">
        <p14:creationId xmlns:p14="http://schemas.microsoft.com/office/powerpoint/2010/main" val="1329316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HIGH Horizons">
  <a:themeElements>
    <a:clrScheme name="HIGH Horizons">
      <a:dk1>
        <a:sysClr val="windowText" lastClr="000000"/>
      </a:dk1>
      <a:lt1>
        <a:sysClr val="window" lastClr="FFFFFF"/>
      </a:lt1>
      <a:dk2>
        <a:srgbClr val="424242"/>
      </a:dk2>
      <a:lt2>
        <a:srgbClr val="F5F5F5"/>
      </a:lt2>
      <a:accent1>
        <a:srgbClr val="BE1622"/>
      </a:accent1>
      <a:accent2>
        <a:srgbClr val="D33421"/>
      </a:accent2>
      <a:accent3>
        <a:srgbClr val="E94E1B"/>
      </a:accent3>
      <a:accent4>
        <a:srgbClr val="1D71B8"/>
      </a:accent4>
      <a:accent5>
        <a:srgbClr val="268DCD"/>
      </a:accent5>
      <a:accent6>
        <a:srgbClr val="36A9E1"/>
      </a:accent6>
      <a:hlink>
        <a:srgbClr val="268DCD"/>
      </a:hlink>
      <a:folHlink>
        <a:srgbClr val="D33421"/>
      </a:folHlink>
    </a:clrScheme>
    <a:fontScheme name="High Horizo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gh Horizons.potx" id="{666CB9F9-56BA-4130-AA5F-A7AD99C28124}" vid="{7671A64E-C10F-4826-9544-4626B817F5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475</Words>
  <Application>Microsoft Office PowerPoint</Application>
  <PresentationFormat>Widescreen</PresentationFormat>
  <Paragraphs>71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Open Sans</vt:lpstr>
      <vt:lpstr>Symbol</vt:lpstr>
      <vt:lpstr>HIGH Horizons</vt:lpstr>
      <vt:lpstr>PowerPoint Presentation</vt:lpstr>
      <vt:lpstr>WHAT IS CARBOMICA?</vt:lpstr>
      <vt:lpstr>OBJECTIVES</vt:lpstr>
      <vt:lpstr>PowerPoint Presentation</vt:lpstr>
      <vt:lpstr>PowerPoint Presentation</vt:lpstr>
      <vt:lpstr>CARBOMICA FRAMEWORK</vt:lpstr>
      <vt:lpstr>Interim Results for Zimbadwe and Kenya</vt:lpstr>
      <vt:lpstr>SPECIFYING COVERAGE OF   INTERVENTIONS</vt:lpstr>
      <vt:lpstr>PowerPoint Presentation</vt:lpstr>
      <vt:lpstr>SPECIFYING SPENDING ON  INTERVENTIONS</vt:lpstr>
      <vt:lpstr>PowerPoint Presentation</vt:lpstr>
      <vt:lpstr>BUDGET OPTIMIZATION FOR  EMISSION REDUCTION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Parker</dc:creator>
  <cp:lastModifiedBy>Craig Parker</cp:lastModifiedBy>
  <cp:revision>1</cp:revision>
  <dcterms:created xsi:type="dcterms:W3CDTF">2023-09-26T11:22:51Z</dcterms:created>
  <dcterms:modified xsi:type="dcterms:W3CDTF">2023-09-26T12:04:46Z</dcterms:modified>
</cp:coreProperties>
</file>