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F3F059A4.xml" ContentType="application/vnd.ms-powerpoint.comments+xml"/>
  <Override PartName="/ppt/comments/modernComment_101_86662E0D.xml" ContentType="application/vnd.ms-powerpoint.comments+xml"/>
  <Override PartName="/ppt/comments/modernComment_C89_45A0F2F1.xml" ContentType="application/vnd.ms-powerpoint.comments+xml"/>
  <Override PartName="/ppt/comments/modernComment_102_7119FF89.xml" ContentType="application/vnd.ms-powerpoint.comments+xml"/>
  <Override PartName="/ppt/comments/modernComment_104_587B92B0.xml" ContentType="application/vnd.ms-powerpoint.comments+xml"/>
  <Override PartName="/ppt/comments/modernComment_106_B37F584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09"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74EA05-15B1-F7E4-078E-0FA52A781CF0}" name="Craig Parker" initials="CP" userId="S::cparker@wrhi.ac.za::19165e5f-e0a1-47d4-a6ad-d22b7684824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1" d="100"/>
          <a:sy n="101" d="100"/>
        </p:scale>
        <p:origin x="12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8/10/relationships/authors" Target="authors.xml"/></Relationships>
</file>

<file path=ppt/comments/modernComment_100_F3F059A4.xml><?xml version="1.0" encoding="utf-8"?>
<p188:cmLst xmlns:a="http://schemas.openxmlformats.org/drawingml/2006/main" xmlns:r="http://schemas.openxmlformats.org/officeDocument/2006/relationships" xmlns:p188="http://schemas.microsoft.com/office/powerpoint/2018/8/main">
  <p188:cm id="{FA3D103D-DF60-46E7-9AD2-074798E77A58}" authorId="{D574EA05-15B1-F7E4-078E-0FA52A781CF0}" created="2023-05-15T10:43:50.170">
    <ac:deMkLst xmlns:ac="http://schemas.microsoft.com/office/drawing/2013/main/command">
      <pc:docMk xmlns:pc="http://schemas.microsoft.com/office/powerpoint/2013/main/command"/>
      <pc:sldMk xmlns:pc="http://schemas.microsoft.com/office/powerpoint/2013/main/command" cId="4092615076" sldId="256"/>
      <ac:spMk id="3" creationId="{2E11D6AF-C7E4-A259-2B37-C9A765837DD4}"/>
    </ac:deMkLst>
    <p188:txBody>
      <a:bodyPr/>
      <a:lstStyle/>
      <a:p>
        <a:r>
          <a:rPr lang="en-ZA"/>
          <a:t>Cool name I like it</a:t>
        </a:r>
      </a:p>
    </p188:txBody>
  </p188:cm>
</p188:cmLst>
</file>

<file path=ppt/comments/modernComment_101_86662E0D.xml><?xml version="1.0" encoding="utf-8"?>
<p188:cmLst xmlns:a="http://schemas.openxmlformats.org/drawingml/2006/main" xmlns:r="http://schemas.openxmlformats.org/officeDocument/2006/relationships" xmlns:p188="http://schemas.microsoft.com/office/powerpoint/2018/8/main">
  <p188:cm id="{8A61C0B2-D33C-42A0-A515-C17CD7AC24CB}" authorId="{D574EA05-15B1-F7E4-078E-0FA52A781CF0}" created="2023-05-15T10:44:34.955">
    <ac:deMkLst xmlns:ac="http://schemas.microsoft.com/office/drawing/2013/main/command">
      <pc:docMk xmlns:pc="http://schemas.microsoft.com/office/powerpoint/2013/main/command"/>
      <pc:sldMk xmlns:pc="http://schemas.microsoft.com/office/powerpoint/2013/main/command" cId="2254843405" sldId="257"/>
      <ac:spMk id="2" creationId="{208CB788-6331-F0D5-083B-FF78FD9621B6}"/>
    </ac:deMkLst>
    <p188:txBody>
      <a:bodyPr/>
      <a:lstStyle/>
      <a:p>
        <a:r>
          <a:rPr lang="en-ZA"/>
          <a:t>Perhaps contextualize within the High Horizons project</a:t>
        </a:r>
      </a:p>
    </p188:txBody>
  </p188:cm>
  <p188:cm id="{787BEF3D-F24B-49C0-80D4-2AC6BA57317A}" authorId="{D574EA05-15B1-F7E4-078E-0FA52A781CF0}" created="2023-05-15T10:45:13.419">
    <ac:deMkLst xmlns:ac="http://schemas.microsoft.com/office/drawing/2013/main/command">
      <pc:docMk xmlns:pc="http://schemas.microsoft.com/office/powerpoint/2013/main/command"/>
      <pc:sldMk xmlns:pc="http://schemas.microsoft.com/office/powerpoint/2013/main/command" cId="2254843405" sldId="257"/>
      <ac:spMk id="3" creationId="{FAF6C6BD-CA88-D5A5-3044-DEE8756D52DD}"/>
    </ac:deMkLst>
    <p188:replyLst>
      <p188:reply id="{4C44E922-9CF2-4CF1-BADE-E7B2BFB4B002}" authorId="{D574EA05-15B1-F7E4-078E-0FA52A781CF0}" created="2023-05-15T11:07:31.877">
        <p188:txBody>
          <a:bodyPr/>
          <a:lstStyle/>
          <a:p>
            <a:r>
              <a:rPr lang="en-ZA"/>
              <a:t>Suggest something like this: The objective of this project is to employ Atomica as a dynamic modelling tool to devise optimal strategies for carbon emission reduction within the High Horizons project. The primary data for our carbon emissions modeling will be sourced from the AKDN emissions tool, enabling us to accurately capture the specific carbon footprint of our healthcare facilities.
The Atomica tool will be used to:
1. Perform detailed carbon emission analysis – By utilizing Atomica, we will be able to model the carbon emissions of a specific healthcare facility and calculate a precise estimate of the central value of carbon emissions.
2. Optimize resource allocation – Atomica will be instrumental in aiding decision-makers and implementers to effectively allocate resources towards carbon reduction activities. By modeling different scenarios, we can identify the most impactful interventions.
3. Facilitate user interaction – The project will ensure that Atomica's interface is user-friendly, making it accessible for all stakeholders involved.
4. Promote continual improvement – The flexibility of Atomica allows for the integration of new data, continually improving the performance of the tool and ensuring our modelling remains relevant and accurate. This process will allow us to continuously refine and adjust our carbon reduction strategies based on the latest data.</a:t>
            </a:r>
          </a:p>
        </p188:txBody>
      </p188:reply>
    </p188:replyLst>
    <p188:txBody>
      <a:bodyPr/>
      <a:lstStyle/>
      <a:p>
        <a:r>
          <a:rPr lang="en-ZA"/>
          <a:t>Emphaszie the use of Atomica to make this happen</a:t>
        </a:r>
      </a:p>
    </p188:txBody>
  </p188:cm>
</p188:cmLst>
</file>

<file path=ppt/comments/modernComment_102_7119FF89.xml><?xml version="1.0" encoding="utf-8"?>
<p188:cmLst xmlns:a="http://schemas.openxmlformats.org/drawingml/2006/main" xmlns:r="http://schemas.openxmlformats.org/officeDocument/2006/relationships" xmlns:p188="http://schemas.microsoft.com/office/powerpoint/2018/8/main">
  <p188:cm id="{C14506CC-8BDD-4AF2-97C7-ECF37116CA66}" authorId="{D574EA05-15B1-F7E4-078E-0FA52A781CF0}" created="2023-05-15T11:16:43.422">
    <ac:deMkLst xmlns:ac="http://schemas.microsoft.com/office/drawing/2013/main/command">
      <pc:docMk xmlns:pc="http://schemas.microsoft.com/office/powerpoint/2013/main/command"/>
      <pc:sldMk xmlns:pc="http://schemas.microsoft.com/office/powerpoint/2013/main/command" cId="1897529225" sldId="258"/>
      <ac:spMk id="3" creationId="{DA4A2C92-9597-8350-8014-B94D2E8208AE}"/>
    </ac:deMkLst>
    <p188:txBody>
      <a:bodyPr/>
      <a:lstStyle/>
      <a:p>
        <a:r>
          <a:rPr lang="en-ZA"/>
          <a:t>I think we need to be more specific about the data types available in the AKDN tool. Nic will need to know what type of info we have but perhaps this is covered later on in the presentation?
</a:t>
        </a:r>
      </a:p>
    </p188:txBody>
  </p188:cm>
</p188:cmLst>
</file>

<file path=ppt/comments/modernComment_104_587B92B0.xml><?xml version="1.0" encoding="utf-8"?>
<p188:cmLst xmlns:a="http://schemas.openxmlformats.org/drawingml/2006/main" xmlns:r="http://schemas.openxmlformats.org/officeDocument/2006/relationships" xmlns:p188="http://schemas.microsoft.com/office/powerpoint/2018/8/main">
  <p188:cm id="{DDE52973-2602-4518-8243-DDACFDB2F333}" authorId="{D574EA05-15B1-F7E4-078E-0FA52A781CF0}" created="2023-05-15T11:12:37.460">
    <ac:deMkLst xmlns:ac="http://schemas.microsoft.com/office/drawing/2013/main/command">
      <pc:docMk xmlns:pc="http://schemas.microsoft.com/office/powerpoint/2013/main/command"/>
      <pc:sldMk xmlns:pc="http://schemas.microsoft.com/office/powerpoint/2013/main/command" cId="1484493488" sldId="260"/>
      <ac:spMk id="5" creationId="{B2ED4091-64A4-5BFD-B196-0181A4AB4A1B}"/>
    </ac:deMkLst>
    <p188:txBody>
      <a:bodyPr/>
      <a:lstStyle/>
      <a:p>
        <a:r>
          <a:rPr lang="en-ZA"/>
          <a:t>Maybe make this sound like more of an exploration. We are trying to work out how to do this. Say we came up with some ideas that will require refinement.</a:t>
        </a:r>
      </a:p>
    </p188:txBody>
  </p188:cm>
</p188:cmLst>
</file>

<file path=ppt/comments/modernComment_106_B37F584B.xml><?xml version="1.0" encoding="utf-8"?>
<p188:cmLst xmlns:a="http://schemas.openxmlformats.org/drawingml/2006/main" xmlns:r="http://schemas.openxmlformats.org/officeDocument/2006/relationships" xmlns:p188="http://schemas.microsoft.com/office/powerpoint/2018/8/main">
  <p188:cm id="{5BB96823-C171-4760-88E6-56EAE5C1DF52}" authorId="{D574EA05-15B1-F7E4-078E-0FA52A781CF0}" created="2023-05-15T11:14:19.501">
    <ac:deMkLst xmlns:ac="http://schemas.microsoft.com/office/drawing/2013/main/command">
      <pc:docMk xmlns:pc="http://schemas.microsoft.com/office/powerpoint/2013/main/command"/>
      <pc:sldMk xmlns:pc="http://schemas.microsoft.com/office/powerpoint/2013/main/command" cId="3011467339" sldId="262"/>
      <ac:spMk id="3" creationId="{2147767C-FF6D-26CC-609C-C16AE4D814C1}"/>
    </ac:deMkLst>
    <p188:txBody>
      <a:bodyPr/>
      <a:lstStyle/>
      <a:p>
        <a:r>
          <a:rPr lang="en-ZA"/>
          <a:t>Another concern is the number of data points we will have as the tool is only going to be conducted once every 2 to 3 months?</a:t>
        </a:r>
      </a:p>
    </p188:txBody>
  </p188:cm>
</p188:cmLst>
</file>

<file path=ppt/comments/modernComment_C89_45A0F2F1.xml><?xml version="1.0" encoding="utf-8"?>
<p188:cmLst xmlns:a="http://schemas.openxmlformats.org/drawingml/2006/main" xmlns:r="http://schemas.openxmlformats.org/officeDocument/2006/relationships" xmlns:p188="http://schemas.microsoft.com/office/powerpoint/2018/8/main">
  <p188:cm id="{25248ACB-0641-4602-AF66-26B9936DE354}" authorId="{D574EA05-15B1-F7E4-078E-0FA52A781CF0}" created="2023-05-15T11:10:49.557">
    <pc:sldMkLst xmlns:pc="http://schemas.microsoft.com/office/powerpoint/2013/main/command">
      <pc:docMk/>
      <pc:sldMk cId="1168175857" sldId="3209"/>
    </pc:sldMkLst>
    <p188:txBody>
      <a:bodyPr/>
      <a:lstStyle/>
      <a:p>
        <a:r>
          <a:rPr lang="en-ZA"/>
          <a:t>I developed this for the protocol, probably quite useful to get Nick to understand the process</a:t>
        </a:r>
      </a:p>
    </p188:txBody>
  </p188:cm>
  <p188:cm id="{DABAB4F8-FC90-4806-9B90-A7EC1596EDA6}" authorId="{D574EA05-15B1-F7E4-078E-0FA52A781CF0}" created="2023-05-15T11:15:22.081">
    <pc:sldMkLst xmlns:pc="http://schemas.microsoft.com/office/powerpoint/2013/main/command">
      <pc:docMk/>
      <pc:sldMk cId="1168175857" sldId="3209"/>
    </pc:sldMkLst>
    <p188:txBody>
      <a:bodyPr/>
      <a:lstStyle/>
      <a:p>
        <a:r>
          <a:rPr lang="en-ZA"/>
          <a:t>Atomica comes in at the start of Phase 2</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F91B-FBBC-5BE2-B66C-50738A5F0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W"/>
          </a:p>
        </p:txBody>
      </p:sp>
      <p:sp>
        <p:nvSpPr>
          <p:cNvPr id="3" name="Subtitle 2">
            <a:extLst>
              <a:ext uri="{FF2B5EF4-FFF2-40B4-BE49-F238E27FC236}">
                <a16:creationId xmlns:a16="http://schemas.microsoft.com/office/drawing/2014/main" id="{273DF7D1-8505-826C-7D51-B0A3B7919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W"/>
          </a:p>
        </p:txBody>
      </p:sp>
      <p:sp>
        <p:nvSpPr>
          <p:cNvPr id="4" name="Date Placeholder 3">
            <a:extLst>
              <a:ext uri="{FF2B5EF4-FFF2-40B4-BE49-F238E27FC236}">
                <a16:creationId xmlns:a16="http://schemas.microsoft.com/office/drawing/2014/main" id="{82828E4A-4CA8-740B-A4C0-656A3C1DF5EA}"/>
              </a:ext>
            </a:extLst>
          </p:cNvPr>
          <p:cNvSpPr>
            <a:spLocks noGrp="1"/>
          </p:cNvSpPr>
          <p:nvPr>
            <p:ph type="dt" sz="half" idx="10"/>
          </p:nvPr>
        </p:nvSpPr>
        <p:spPr/>
        <p:txBody>
          <a:bodyPr/>
          <a:lstStyle/>
          <a:p>
            <a:fld id="{AFB6F448-145A-451D-8A3E-D91641B2F143}" type="datetimeFigureOut">
              <a:rPr lang="en-ZW" smtClean="0"/>
              <a:t>15/5/2023</a:t>
            </a:fld>
            <a:endParaRPr lang="en-ZW"/>
          </a:p>
        </p:txBody>
      </p:sp>
      <p:sp>
        <p:nvSpPr>
          <p:cNvPr id="5" name="Footer Placeholder 4">
            <a:extLst>
              <a:ext uri="{FF2B5EF4-FFF2-40B4-BE49-F238E27FC236}">
                <a16:creationId xmlns:a16="http://schemas.microsoft.com/office/drawing/2014/main" id="{1E2EB29D-296F-8AF5-C377-83433920FC1B}"/>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44A93594-A25E-A077-BA6C-2092ABBB80A2}"/>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298942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7D88-064D-3D79-F608-C77829343298}"/>
              </a:ext>
            </a:extLst>
          </p:cNvPr>
          <p:cNvSpPr>
            <a:spLocks noGrp="1"/>
          </p:cNvSpPr>
          <p:nvPr>
            <p:ph type="title"/>
          </p:nvPr>
        </p:nvSpPr>
        <p:spPr/>
        <p:txBody>
          <a:bodyPr/>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630D449E-40CF-918E-9C85-9BDBB4A41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4440D0DA-8020-602C-D596-F07DCDABD317}"/>
              </a:ext>
            </a:extLst>
          </p:cNvPr>
          <p:cNvSpPr>
            <a:spLocks noGrp="1"/>
          </p:cNvSpPr>
          <p:nvPr>
            <p:ph type="dt" sz="half" idx="10"/>
          </p:nvPr>
        </p:nvSpPr>
        <p:spPr/>
        <p:txBody>
          <a:bodyPr/>
          <a:lstStyle/>
          <a:p>
            <a:fld id="{AFB6F448-145A-451D-8A3E-D91641B2F143}" type="datetimeFigureOut">
              <a:rPr lang="en-ZW" smtClean="0"/>
              <a:t>15/5/2023</a:t>
            </a:fld>
            <a:endParaRPr lang="en-ZW"/>
          </a:p>
        </p:txBody>
      </p:sp>
      <p:sp>
        <p:nvSpPr>
          <p:cNvPr id="5" name="Footer Placeholder 4">
            <a:extLst>
              <a:ext uri="{FF2B5EF4-FFF2-40B4-BE49-F238E27FC236}">
                <a16:creationId xmlns:a16="http://schemas.microsoft.com/office/drawing/2014/main" id="{BFC79926-977C-D42E-12F6-1DC9E524C8CE}"/>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47CB2F21-0A9C-6E0A-E1A3-8858FB48C74C}"/>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18393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2127A-10E9-BED1-A988-931CC4EB9E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W"/>
          </a:p>
        </p:txBody>
      </p:sp>
      <p:sp>
        <p:nvSpPr>
          <p:cNvPr id="3" name="Vertical Text Placeholder 2">
            <a:extLst>
              <a:ext uri="{FF2B5EF4-FFF2-40B4-BE49-F238E27FC236}">
                <a16:creationId xmlns:a16="http://schemas.microsoft.com/office/drawing/2014/main" id="{210E171E-E035-C15F-9E6E-3DE2DFEA51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DDDCB659-D6D8-0D58-3828-B985EEAFC583}"/>
              </a:ext>
            </a:extLst>
          </p:cNvPr>
          <p:cNvSpPr>
            <a:spLocks noGrp="1"/>
          </p:cNvSpPr>
          <p:nvPr>
            <p:ph type="dt" sz="half" idx="10"/>
          </p:nvPr>
        </p:nvSpPr>
        <p:spPr/>
        <p:txBody>
          <a:bodyPr/>
          <a:lstStyle/>
          <a:p>
            <a:fld id="{AFB6F448-145A-451D-8A3E-D91641B2F143}" type="datetimeFigureOut">
              <a:rPr lang="en-ZW" smtClean="0"/>
              <a:t>15/5/2023</a:t>
            </a:fld>
            <a:endParaRPr lang="en-ZW"/>
          </a:p>
        </p:txBody>
      </p:sp>
      <p:sp>
        <p:nvSpPr>
          <p:cNvPr id="5" name="Footer Placeholder 4">
            <a:extLst>
              <a:ext uri="{FF2B5EF4-FFF2-40B4-BE49-F238E27FC236}">
                <a16:creationId xmlns:a16="http://schemas.microsoft.com/office/drawing/2014/main" id="{2023BA4F-8B0D-E39F-7E0D-168E7D4C5FE8}"/>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30343DC6-BC66-6C6B-9FA1-88530236B594}"/>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153493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4120-932A-EBBD-CF4B-5AD5A1956240}"/>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636F61D7-2CAC-831E-4245-3E4B3EE44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610B9F5D-F34C-DF75-DD51-FA165B504B74}"/>
              </a:ext>
            </a:extLst>
          </p:cNvPr>
          <p:cNvSpPr>
            <a:spLocks noGrp="1"/>
          </p:cNvSpPr>
          <p:nvPr>
            <p:ph type="dt" sz="half" idx="10"/>
          </p:nvPr>
        </p:nvSpPr>
        <p:spPr/>
        <p:txBody>
          <a:bodyPr/>
          <a:lstStyle/>
          <a:p>
            <a:fld id="{AFB6F448-145A-451D-8A3E-D91641B2F143}" type="datetimeFigureOut">
              <a:rPr lang="en-ZW" smtClean="0"/>
              <a:t>15/5/2023</a:t>
            </a:fld>
            <a:endParaRPr lang="en-ZW"/>
          </a:p>
        </p:txBody>
      </p:sp>
      <p:sp>
        <p:nvSpPr>
          <p:cNvPr id="5" name="Footer Placeholder 4">
            <a:extLst>
              <a:ext uri="{FF2B5EF4-FFF2-40B4-BE49-F238E27FC236}">
                <a16:creationId xmlns:a16="http://schemas.microsoft.com/office/drawing/2014/main" id="{EB091C9C-1669-591F-A5F1-14DF72C15868}"/>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AD4BF637-DE8F-587A-6CA2-C914AED131E8}"/>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62260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068D-6FB9-58AA-5EEA-0D2BA9C022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W"/>
          </a:p>
        </p:txBody>
      </p:sp>
      <p:sp>
        <p:nvSpPr>
          <p:cNvPr id="3" name="Text Placeholder 2">
            <a:extLst>
              <a:ext uri="{FF2B5EF4-FFF2-40B4-BE49-F238E27FC236}">
                <a16:creationId xmlns:a16="http://schemas.microsoft.com/office/drawing/2014/main" id="{7B422775-4113-782C-8ACA-89DF0025A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7C5312-F2A4-C9E6-1606-6B97C1CC4CD6}"/>
              </a:ext>
            </a:extLst>
          </p:cNvPr>
          <p:cNvSpPr>
            <a:spLocks noGrp="1"/>
          </p:cNvSpPr>
          <p:nvPr>
            <p:ph type="dt" sz="half" idx="10"/>
          </p:nvPr>
        </p:nvSpPr>
        <p:spPr/>
        <p:txBody>
          <a:bodyPr/>
          <a:lstStyle/>
          <a:p>
            <a:fld id="{AFB6F448-145A-451D-8A3E-D91641B2F143}" type="datetimeFigureOut">
              <a:rPr lang="en-ZW" smtClean="0"/>
              <a:t>15/5/2023</a:t>
            </a:fld>
            <a:endParaRPr lang="en-ZW"/>
          </a:p>
        </p:txBody>
      </p:sp>
      <p:sp>
        <p:nvSpPr>
          <p:cNvPr id="5" name="Footer Placeholder 4">
            <a:extLst>
              <a:ext uri="{FF2B5EF4-FFF2-40B4-BE49-F238E27FC236}">
                <a16:creationId xmlns:a16="http://schemas.microsoft.com/office/drawing/2014/main" id="{7C5507F3-B085-EFB1-E836-6BBB77E29BD7}"/>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39C838F7-B1AF-D184-7F3E-FFED4204015B}"/>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399131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6F30-04F7-0A69-D53F-9F65C55810D2}"/>
              </a:ext>
            </a:extLst>
          </p:cNvPr>
          <p:cNvSpPr>
            <a:spLocks noGrp="1"/>
          </p:cNvSpPr>
          <p:nvPr>
            <p:ph type="title"/>
          </p:nvPr>
        </p:nvSpPr>
        <p:spPr/>
        <p:txBody>
          <a:bodyPr/>
          <a:lstStyle/>
          <a:p>
            <a:r>
              <a:rPr lang="en-US"/>
              <a:t>Click to edit Master title style</a:t>
            </a:r>
            <a:endParaRPr lang="en-ZW"/>
          </a:p>
        </p:txBody>
      </p:sp>
      <p:sp>
        <p:nvSpPr>
          <p:cNvPr id="3" name="Content Placeholder 2">
            <a:extLst>
              <a:ext uri="{FF2B5EF4-FFF2-40B4-BE49-F238E27FC236}">
                <a16:creationId xmlns:a16="http://schemas.microsoft.com/office/drawing/2014/main" id="{51CD3BAA-634E-AC5C-164B-C61E2EB83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Content Placeholder 3">
            <a:extLst>
              <a:ext uri="{FF2B5EF4-FFF2-40B4-BE49-F238E27FC236}">
                <a16:creationId xmlns:a16="http://schemas.microsoft.com/office/drawing/2014/main" id="{5805051F-6415-B5D2-CD12-A2073F39E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Date Placeholder 4">
            <a:extLst>
              <a:ext uri="{FF2B5EF4-FFF2-40B4-BE49-F238E27FC236}">
                <a16:creationId xmlns:a16="http://schemas.microsoft.com/office/drawing/2014/main" id="{2C7B4075-F995-C63E-7915-5C412D6C38EB}"/>
              </a:ext>
            </a:extLst>
          </p:cNvPr>
          <p:cNvSpPr>
            <a:spLocks noGrp="1"/>
          </p:cNvSpPr>
          <p:nvPr>
            <p:ph type="dt" sz="half" idx="10"/>
          </p:nvPr>
        </p:nvSpPr>
        <p:spPr/>
        <p:txBody>
          <a:bodyPr/>
          <a:lstStyle/>
          <a:p>
            <a:fld id="{AFB6F448-145A-451D-8A3E-D91641B2F143}" type="datetimeFigureOut">
              <a:rPr lang="en-ZW" smtClean="0"/>
              <a:t>15/5/2023</a:t>
            </a:fld>
            <a:endParaRPr lang="en-ZW"/>
          </a:p>
        </p:txBody>
      </p:sp>
      <p:sp>
        <p:nvSpPr>
          <p:cNvPr id="6" name="Footer Placeholder 5">
            <a:extLst>
              <a:ext uri="{FF2B5EF4-FFF2-40B4-BE49-F238E27FC236}">
                <a16:creationId xmlns:a16="http://schemas.microsoft.com/office/drawing/2014/main" id="{3AE5BE64-CFEC-1AFF-2EB2-0580E75DA933}"/>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33D0F442-1650-F2B7-3726-01559D71E317}"/>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72359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D705-8259-7EFB-1C68-031F0F3DDDB7}"/>
              </a:ext>
            </a:extLst>
          </p:cNvPr>
          <p:cNvSpPr>
            <a:spLocks noGrp="1"/>
          </p:cNvSpPr>
          <p:nvPr>
            <p:ph type="title"/>
          </p:nvPr>
        </p:nvSpPr>
        <p:spPr>
          <a:xfrm>
            <a:off x="839788" y="365125"/>
            <a:ext cx="10515600" cy="1325563"/>
          </a:xfrm>
        </p:spPr>
        <p:txBody>
          <a:bodyPr/>
          <a:lstStyle/>
          <a:p>
            <a:r>
              <a:rPr lang="en-US"/>
              <a:t>Click to edit Master title style</a:t>
            </a:r>
            <a:endParaRPr lang="en-ZW"/>
          </a:p>
        </p:txBody>
      </p:sp>
      <p:sp>
        <p:nvSpPr>
          <p:cNvPr id="3" name="Text Placeholder 2">
            <a:extLst>
              <a:ext uri="{FF2B5EF4-FFF2-40B4-BE49-F238E27FC236}">
                <a16:creationId xmlns:a16="http://schemas.microsoft.com/office/drawing/2014/main" id="{6BCEE0F1-08F0-69ED-A465-6FEEE751FE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9D1615-6340-93F8-69BE-D7D915C7B2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5" name="Text Placeholder 4">
            <a:extLst>
              <a:ext uri="{FF2B5EF4-FFF2-40B4-BE49-F238E27FC236}">
                <a16:creationId xmlns:a16="http://schemas.microsoft.com/office/drawing/2014/main" id="{CB5B972E-C855-4FFF-D30A-05EF89B1A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69E2BE-3E8F-1E80-9D01-5E7F0DFC88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7" name="Date Placeholder 6">
            <a:extLst>
              <a:ext uri="{FF2B5EF4-FFF2-40B4-BE49-F238E27FC236}">
                <a16:creationId xmlns:a16="http://schemas.microsoft.com/office/drawing/2014/main" id="{7162E3BC-F7B7-E72E-605B-03545FCBFDF0}"/>
              </a:ext>
            </a:extLst>
          </p:cNvPr>
          <p:cNvSpPr>
            <a:spLocks noGrp="1"/>
          </p:cNvSpPr>
          <p:nvPr>
            <p:ph type="dt" sz="half" idx="10"/>
          </p:nvPr>
        </p:nvSpPr>
        <p:spPr/>
        <p:txBody>
          <a:bodyPr/>
          <a:lstStyle/>
          <a:p>
            <a:fld id="{AFB6F448-145A-451D-8A3E-D91641B2F143}" type="datetimeFigureOut">
              <a:rPr lang="en-ZW" smtClean="0"/>
              <a:t>15/5/2023</a:t>
            </a:fld>
            <a:endParaRPr lang="en-ZW"/>
          </a:p>
        </p:txBody>
      </p:sp>
      <p:sp>
        <p:nvSpPr>
          <p:cNvPr id="8" name="Footer Placeholder 7">
            <a:extLst>
              <a:ext uri="{FF2B5EF4-FFF2-40B4-BE49-F238E27FC236}">
                <a16:creationId xmlns:a16="http://schemas.microsoft.com/office/drawing/2014/main" id="{932FF789-F407-F120-08D7-57DEF7B0CE52}"/>
              </a:ext>
            </a:extLst>
          </p:cNvPr>
          <p:cNvSpPr>
            <a:spLocks noGrp="1"/>
          </p:cNvSpPr>
          <p:nvPr>
            <p:ph type="ftr" sz="quarter" idx="11"/>
          </p:nvPr>
        </p:nvSpPr>
        <p:spPr/>
        <p:txBody>
          <a:bodyPr/>
          <a:lstStyle/>
          <a:p>
            <a:endParaRPr lang="en-ZW"/>
          </a:p>
        </p:txBody>
      </p:sp>
      <p:sp>
        <p:nvSpPr>
          <p:cNvPr id="9" name="Slide Number Placeholder 8">
            <a:extLst>
              <a:ext uri="{FF2B5EF4-FFF2-40B4-BE49-F238E27FC236}">
                <a16:creationId xmlns:a16="http://schemas.microsoft.com/office/drawing/2014/main" id="{29C51D48-4C2C-1817-FC05-0AD6BEAEF2D7}"/>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352812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A106-5882-965F-6A41-38D68CA695B2}"/>
              </a:ext>
            </a:extLst>
          </p:cNvPr>
          <p:cNvSpPr>
            <a:spLocks noGrp="1"/>
          </p:cNvSpPr>
          <p:nvPr>
            <p:ph type="title"/>
          </p:nvPr>
        </p:nvSpPr>
        <p:spPr/>
        <p:txBody>
          <a:bodyPr/>
          <a:lstStyle/>
          <a:p>
            <a:r>
              <a:rPr lang="en-US"/>
              <a:t>Click to edit Master title style</a:t>
            </a:r>
            <a:endParaRPr lang="en-ZW"/>
          </a:p>
        </p:txBody>
      </p:sp>
      <p:sp>
        <p:nvSpPr>
          <p:cNvPr id="3" name="Date Placeholder 2">
            <a:extLst>
              <a:ext uri="{FF2B5EF4-FFF2-40B4-BE49-F238E27FC236}">
                <a16:creationId xmlns:a16="http://schemas.microsoft.com/office/drawing/2014/main" id="{E37F996E-4B2F-8DF6-6FE2-25157DFA756E}"/>
              </a:ext>
            </a:extLst>
          </p:cNvPr>
          <p:cNvSpPr>
            <a:spLocks noGrp="1"/>
          </p:cNvSpPr>
          <p:nvPr>
            <p:ph type="dt" sz="half" idx="10"/>
          </p:nvPr>
        </p:nvSpPr>
        <p:spPr/>
        <p:txBody>
          <a:bodyPr/>
          <a:lstStyle/>
          <a:p>
            <a:fld id="{AFB6F448-145A-451D-8A3E-D91641B2F143}" type="datetimeFigureOut">
              <a:rPr lang="en-ZW" smtClean="0"/>
              <a:t>15/5/2023</a:t>
            </a:fld>
            <a:endParaRPr lang="en-ZW"/>
          </a:p>
        </p:txBody>
      </p:sp>
      <p:sp>
        <p:nvSpPr>
          <p:cNvPr id="4" name="Footer Placeholder 3">
            <a:extLst>
              <a:ext uri="{FF2B5EF4-FFF2-40B4-BE49-F238E27FC236}">
                <a16:creationId xmlns:a16="http://schemas.microsoft.com/office/drawing/2014/main" id="{E6D39A7E-3A54-7ED5-3604-32F3917FEA2B}"/>
              </a:ext>
            </a:extLst>
          </p:cNvPr>
          <p:cNvSpPr>
            <a:spLocks noGrp="1"/>
          </p:cNvSpPr>
          <p:nvPr>
            <p:ph type="ftr" sz="quarter" idx="11"/>
          </p:nvPr>
        </p:nvSpPr>
        <p:spPr/>
        <p:txBody>
          <a:bodyPr/>
          <a:lstStyle/>
          <a:p>
            <a:endParaRPr lang="en-ZW"/>
          </a:p>
        </p:txBody>
      </p:sp>
      <p:sp>
        <p:nvSpPr>
          <p:cNvPr id="5" name="Slide Number Placeholder 4">
            <a:extLst>
              <a:ext uri="{FF2B5EF4-FFF2-40B4-BE49-F238E27FC236}">
                <a16:creationId xmlns:a16="http://schemas.microsoft.com/office/drawing/2014/main" id="{69D22314-6C6D-676F-12BF-3202C30A6221}"/>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4127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2A6F88-B1DB-3E03-7689-C2777F0E27C7}"/>
              </a:ext>
            </a:extLst>
          </p:cNvPr>
          <p:cNvSpPr>
            <a:spLocks noGrp="1"/>
          </p:cNvSpPr>
          <p:nvPr>
            <p:ph type="dt" sz="half" idx="10"/>
          </p:nvPr>
        </p:nvSpPr>
        <p:spPr/>
        <p:txBody>
          <a:bodyPr/>
          <a:lstStyle/>
          <a:p>
            <a:fld id="{AFB6F448-145A-451D-8A3E-D91641B2F143}" type="datetimeFigureOut">
              <a:rPr lang="en-ZW" smtClean="0"/>
              <a:t>15/5/2023</a:t>
            </a:fld>
            <a:endParaRPr lang="en-ZW"/>
          </a:p>
        </p:txBody>
      </p:sp>
      <p:sp>
        <p:nvSpPr>
          <p:cNvPr id="3" name="Footer Placeholder 2">
            <a:extLst>
              <a:ext uri="{FF2B5EF4-FFF2-40B4-BE49-F238E27FC236}">
                <a16:creationId xmlns:a16="http://schemas.microsoft.com/office/drawing/2014/main" id="{2EC21A0C-2F1C-E50F-99D2-7718E31755C9}"/>
              </a:ext>
            </a:extLst>
          </p:cNvPr>
          <p:cNvSpPr>
            <a:spLocks noGrp="1"/>
          </p:cNvSpPr>
          <p:nvPr>
            <p:ph type="ftr" sz="quarter" idx="11"/>
          </p:nvPr>
        </p:nvSpPr>
        <p:spPr/>
        <p:txBody>
          <a:bodyPr/>
          <a:lstStyle/>
          <a:p>
            <a:endParaRPr lang="en-ZW"/>
          </a:p>
        </p:txBody>
      </p:sp>
      <p:sp>
        <p:nvSpPr>
          <p:cNvPr id="4" name="Slide Number Placeholder 3">
            <a:extLst>
              <a:ext uri="{FF2B5EF4-FFF2-40B4-BE49-F238E27FC236}">
                <a16:creationId xmlns:a16="http://schemas.microsoft.com/office/drawing/2014/main" id="{5BD4D1D0-528A-B6D5-8E03-5B15749448AD}"/>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311917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A5FD-9349-AE11-51A9-C04B55318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Content Placeholder 2">
            <a:extLst>
              <a:ext uri="{FF2B5EF4-FFF2-40B4-BE49-F238E27FC236}">
                <a16:creationId xmlns:a16="http://schemas.microsoft.com/office/drawing/2014/main" id="{0286CF10-C106-337A-AF57-373566E84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Text Placeholder 3">
            <a:extLst>
              <a:ext uri="{FF2B5EF4-FFF2-40B4-BE49-F238E27FC236}">
                <a16:creationId xmlns:a16="http://schemas.microsoft.com/office/drawing/2014/main" id="{932D0ECB-84C9-A0C0-58DD-EA4B83E8E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6302D0-59B7-5C22-2D2B-2FF00F975343}"/>
              </a:ext>
            </a:extLst>
          </p:cNvPr>
          <p:cNvSpPr>
            <a:spLocks noGrp="1"/>
          </p:cNvSpPr>
          <p:nvPr>
            <p:ph type="dt" sz="half" idx="10"/>
          </p:nvPr>
        </p:nvSpPr>
        <p:spPr/>
        <p:txBody>
          <a:bodyPr/>
          <a:lstStyle/>
          <a:p>
            <a:fld id="{AFB6F448-145A-451D-8A3E-D91641B2F143}" type="datetimeFigureOut">
              <a:rPr lang="en-ZW" smtClean="0"/>
              <a:t>15/5/2023</a:t>
            </a:fld>
            <a:endParaRPr lang="en-ZW"/>
          </a:p>
        </p:txBody>
      </p:sp>
      <p:sp>
        <p:nvSpPr>
          <p:cNvPr id="6" name="Footer Placeholder 5">
            <a:extLst>
              <a:ext uri="{FF2B5EF4-FFF2-40B4-BE49-F238E27FC236}">
                <a16:creationId xmlns:a16="http://schemas.microsoft.com/office/drawing/2014/main" id="{8FE9A637-0F18-E794-497A-81CE3ABE2E6B}"/>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A06DDAE8-BA4E-A2BA-A275-18E3A5619350}"/>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171462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5D72-5910-FC0F-A28D-8D72705CB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W"/>
          </a:p>
        </p:txBody>
      </p:sp>
      <p:sp>
        <p:nvSpPr>
          <p:cNvPr id="3" name="Picture Placeholder 2">
            <a:extLst>
              <a:ext uri="{FF2B5EF4-FFF2-40B4-BE49-F238E27FC236}">
                <a16:creationId xmlns:a16="http://schemas.microsoft.com/office/drawing/2014/main" id="{352A4A12-AE07-A7D7-91BE-0F9A9C7AB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a:extLst>
              <a:ext uri="{FF2B5EF4-FFF2-40B4-BE49-F238E27FC236}">
                <a16:creationId xmlns:a16="http://schemas.microsoft.com/office/drawing/2014/main" id="{AB1C6C76-C629-0827-77D4-3B3A2D470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2657D7-221D-4D12-4BB2-9AB4EB5822C8}"/>
              </a:ext>
            </a:extLst>
          </p:cNvPr>
          <p:cNvSpPr>
            <a:spLocks noGrp="1"/>
          </p:cNvSpPr>
          <p:nvPr>
            <p:ph type="dt" sz="half" idx="10"/>
          </p:nvPr>
        </p:nvSpPr>
        <p:spPr/>
        <p:txBody>
          <a:bodyPr/>
          <a:lstStyle/>
          <a:p>
            <a:fld id="{AFB6F448-145A-451D-8A3E-D91641B2F143}" type="datetimeFigureOut">
              <a:rPr lang="en-ZW" smtClean="0"/>
              <a:t>15/5/2023</a:t>
            </a:fld>
            <a:endParaRPr lang="en-ZW"/>
          </a:p>
        </p:txBody>
      </p:sp>
      <p:sp>
        <p:nvSpPr>
          <p:cNvPr id="6" name="Footer Placeholder 5">
            <a:extLst>
              <a:ext uri="{FF2B5EF4-FFF2-40B4-BE49-F238E27FC236}">
                <a16:creationId xmlns:a16="http://schemas.microsoft.com/office/drawing/2014/main" id="{C97A5896-BC8A-1AE3-413C-CDF6679B7D2E}"/>
              </a:ext>
            </a:extLst>
          </p:cNvPr>
          <p:cNvSpPr>
            <a:spLocks noGrp="1"/>
          </p:cNvSpPr>
          <p:nvPr>
            <p:ph type="ftr" sz="quarter" idx="11"/>
          </p:nvPr>
        </p:nvSpPr>
        <p:spPr/>
        <p:txBody>
          <a:bodyPr/>
          <a:lstStyle/>
          <a:p>
            <a:endParaRPr lang="en-ZW"/>
          </a:p>
        </p:txBody>
      </p:sp>
      <p:sp>
        <p:nvSpPr>
          <p:cNvPr id="7" name="Slide Number Placeholder 6">
            <a:extLst>
              <a:ext uri="{FF2B5EF4-FFF2-40B4-BE49-F238E27FC236}">
                <a16:creationId xmlns:a16="http://schemas.microsoft.com/office/drawing/2014/main" id="{3E5B9F84-1597-48F3-7BF1-5E19EC107236}"/>
              </a:ext>
            </a:extLst>
          </p:cNvPr>
          <p:cNvSpPr>
            <a:spLocks noGrp="1"/>
          </p:cNvSpPr>
          <p:nvPr>
            <p:ph type="sldNum" sz="quarter" idx="12"/>
          </p:nvPr>
        </p:nvSpPr>
        <p:spPr/>
        <p:txBody>
          <a:bodyPr/>
          <a:lstStyle/>
          <a:p>
            <a:fld id="{B9B32CA1-B06D-42A2-9AC2-C29353F281B4}" type="slidenum">
              <a:rPr lang="en-ZW" smtClean="0"/>
              <a:t>‹#›</a:t>
            </a:fld>
            <a:endParaRPr lang="en-ZW"/>
          </a:p>
        </p:txBody>
      </p:sp>
    </p:spTree>
    <p:extLst>
      <p:ext uri="{BB962C8B-B14F-4D97-AF65-F5344CB8AC3E}">
        <p14:creationId xmlns:p14="http://schemas.microsoft.com/office/powerpoint/2010/main" val="405742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D4597-ECDB-A0BD-E36A-44E47524A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W"/>
          </a:p>
        </p:txBody>
      </p:sp>
      <p:sp>
        <p:nvSpPr>
          <p:cNvPr id="3" name="Text Placeholder 2">
            <a:extLst>
              <a:ext uri="{FF2B5EF4-FFF2-40B4-BE49-F238E27FC236}">
                <a16:creationId xmlns:a16="http://schemas.microsoft.com/office/drawing/2014/main" id="{C9260F5E-6D8D-5432-A5E1-C45D9C4580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4" name="Date Placeholder 3">
            <a:extLst>
              <a:ext uri="{FF2B5EF4-FFF2-40B4-BE49-F238E27FC236}">
                <a16:creationId xmlns:a16="http://schemas.microsoft.com/office/drawing/2014/main" id="{45299979-B339-3896-15B8-632C592F4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6F448-145A-451D-8A3E-D91641B2F143}" type="datetimeFigureOut">
              <a:rPr lang="en-ZW" smtClean="0"/>
              <a:t>15/5/2023</a:t>
            </a:fld>
            <a:endParaRPr lang="en-ZW"/>
          </a:p>
        </p:txBody>
      </p:sp>
      <p:sp>
        <p:nvSpPr>
          <p:cNvPr id="5" name="Footer Placeholder 4">
            <a:extLst>
              <a:ext uri="{FF2B5EF4-FFF2-40B4-BE49-F238E27FC236}">
                <a16:creationId xmlns:a16="http://schemas.microsoft.com/office/drawing/2014/main" id="{39E17EF1-5BF4-F996-05A2-605DCD312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a:extLst>
              <a:ext uri="{FF2B5EF4-FFF2-40B4-BE49-F238E27FC236}">
                <a16:creationId xmlns:a16="http://schemas.microsoft.com/office/drawing/2014/main" id="{B7709B3E-1FFE-D747-8E1D-03FA5C78ED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32CA1-B06D-42A2-9AC2-C29353F281B4}" type="slidenum">
              <a:rPr lang="en-ZW" smtClean="0"/>
              <a:t>‹#›</a:t>
            </a:fld>
            <a:endParaRPr lang="en-ZW"/>
          </a:p>
        </p:txBody>
      </p:sp>
    </p:spTree>
    <p:extLst>
      <p:ext uri="{BB962C8B-B14F-4D97-AF65-F5344CB8AC3E}">
        <p14:creationId xmlns:p14="http://schemas.microsoft.com/office/powerpoint/2010/main" val="44131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F3F059A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86662E0D.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C89_45A0F2F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microsoft.com/office/2018/10/relationships/comments" Target="../comments/modernComment_102_7119FF8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4_587B92B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2" Type="http://schemas.microsoft.com/office/2018/10/relationships/comments" Target="../comments/modernComment_106_B37F584B.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02B6-C879-503F-6D2E-65D7CE0C2E6F}"/>
              </a:ext>
            </a:extLst>
          </p:cNvPr>
          <p:cNvSpPr>
            <a:spLocks noGrp="1"/>
          </p:cNvSpPr>
          <p:nvPr>
            <p:ph type="ctrTitle"/>
          </p:nvPr>
        </p:nvSpPr>
        <p:spPr>
          <a:xfrm>
            <a:off x="1524000" y="1122363"/>
            <a:ext cx="9144000" cy="1421332"/>
          </a:xfrm>
        </p:spPr>
        <p:txBody>
          <a:bodyPr>
            <a:normAutofit/>
          </a:bodyPr>
          <a:lstStyle/>
          <a:p>
            <a:pPr>
              <a:lnSpc>
                <a:spcPct val="107000"/>
              </a:lnSpc>
              <a:spcAft>
                <a:spcPts val="800"/>
              </a:spcAft>
            </a:pPr>
            <a:r>
              <a:rPr lang="en-GB" sz="3200" b="1" i="1" dirty="0">
                <a:effectLst/>
                <a:latin typeface="Arial" panose="020B0604020202020204" pitchFamily="34" charset="0"/>
                <a:ea typeface="Calibri" panose="020F0502020204030204" pitchFamily="34" charset="0"/>
                <a:cs typeface="Times New Roman" panose="02020603050405020304" pitchFamily="18" charset="0"/>
              </a:rPr>
              <a:t> </a:t>
            </a:r>
            <a:r>
              <a:rPr lang="en-GB" sz="3200" b="1" i="1" dirty="0">
                <a:latin typeface="Arial" panose="020B0604020202020204" pitchFamily="34" charset="0"/>
                <a:ea typeface="Calibri" panose="020F0502020204030204" pitchFamily="34" charset="0"/>
                <a:cs typeface="Times New Roman" panose="02020603050405020304" pitchFamily="18" charset="0"/>
              </a:rPr>
              <a:t>R</a:t>
            </a:r>
            <a:r>
              <a:rPr lang="en-GB" sz="3200" b="1" i="1" dirty="0">
                <a:effectLst/>
                <a:latin typeface="Arial" panose="020B0604020202020204" pitchFamily="34" charset="0"/>
                <a:ea typeface="Calibri" panose="020F0502020204030204" pitchFamily="34" charset="0"/>
                <a:cs typeface="Times New Roman" panose="02020603050405020304" pitchFamily="18" charset="0"/>
              </a:rPr>
              <a:t>esource Allocation </a:t>
            </a:r>
            <a:r>
              <a:rPr lang="en-GB" sz="3200" b="1" i="1" dirty="0">
                <a:latin typeface="Arial" panose="020B0604020202020204" pitchFamily="34" charset="0"/>
                <a:ea typeface="Calibri" panose="020F0502020204030204" pitchFamily="34" charset="0"/>
                <a:cs typeface="Times New Roman" panose="02020603050405020304" pitchFamily="18" charset="0"/>
              </a:rPr>
              <a:t>T</a:t>
            </a:r>
            <a:r>
              <a:rPr lang="en-GB" sz="3200" b="1" i="1" dirty="0">
                <a:effectLst/>
                <a:latin typeface="Arial" panose="020B0604020202020204" pitchFamily="34" charset="0"/>
                <a:ea typeface="Calibri" panose="020F0502020204030204" pitchFamily="34" charset="0"/>
                <a:cs typeface="Times New Roman" panose="02020603050405020304" pitchFamily="18" charset="0"/>
              </a:rPr>
              <a:t>ool</a:t>
            </a:r>
            <a:endParaRPr lang="en-ZW" sz="8800" dirty="0"/>
          </a:p>
        </p:txBody>
      </p:sp>
      <p:sp>
        <p:nvSpPr>
          <p:cNvPr id="3" name="Subtitle 2">
            <a:extLst>
              <a:ext uri="{FF2B5EF4-FFF2-40B4-BE49-F238E27FC236}">
                <a16:creationId xmlns:a16="http://schemas.microsoft.com/office/drawing/2014/main" id="{2E11D6AF-C7E4-A259-2B37-C9A765837DD4}"/>
              </a:ext>
            </a:extLst>
          </p:cNvPr>
          <p:cNvSpPr>
            <a:spLocks noGrp="1"/>
          </p:cNvSpPr>
          <p:nvPr>
            <p:ph type="subTitle" idx="1"/>
          </p:nvPr>
        </p:nvSpPr>
        <p:spPr/>
        <p:txBody>
          <a:bodyPr/>
          <a:lstStyle/>
          <a:p>
            <a:pPr algn="ctr">
              <a:lnSpc>
                <a:spcPct val="107000"/>
              </a:lnSpc>
              <a:spcAft>
                <a:spcPts val="800"/>
              </a:spcAft>
            </a:pPr>
            <a:r>
              <a:rPr lang="en-ZW" sz="2400" b="1" i="1" dirty="0">
                <a:effectLst/>
                <a:latin typeface="Arial" panose="020B0604020202020204" pitchFamily="34" charset="0"/>
                <a:ea typeface="Calibri" panose="020F0502020204030204" pitchFamily="34" charset="0"/>
                <a:cs typeface="Times New Roman" panose="02020603050405020304" pitchFamily="18" charset="0"/>
              </a:rPr>
              <a:t>D</a:t>
            </a:r>
            <a:r>
              <a:rPr lang="en-ZW" sz="2400" i="1" dirty="0">
                <a:effectLst/>
                <a:latin typeface="Arial" panose="020B0604020202020204" pitchFamily="34" charset="0"/>
                <a:ea typeface="Calibri" panose="020F0502020204030204" pitchFamily="34" charset="0"/>
                <a:cs typeface="Times New Roman" panose="02020603050405020304" pitchFamily="18" charset="0"/>
              </a:rPr>
              <a:t>esign and </a:t>
            </a:r>
            <a:r>
              <a:rPr lang="en-ZW" sz="2400" b="1" i="1" dirty="0">
                <a:effectLst/>
                <a:latin typeface="Arial" panose="020B0604020202020204" pitchFamily="34" charset="0"/>
                <a:ea typeface="Calibri" panose="020F0502020204030204" pitchFamily="34" charset="0"/>
                <a:cs typeface="Times New Roman" panose="02020603050405020304" pitchFamily="18" charset="0"/>
              </a:rPr>
              <a:t>O</a:t>
            </a:r>
            <a:r>
              <a:rPr lang="en-ZW" sz="2400" i="1" dirty="0">
                <a:effectLst/>
                <a:latin typeface="Arial" panose="020B0604020202020204" pitchFamily="34" charset="0"/>
                <a:ea typeface="Calibri" panose="020F0502020204030204" pitchFamily="34" charset="0"/>
                <a:cs typeface="Times New Roman" panose="02020603050405020304" pitchFamily="18" charset="0"/>
              </a:rPr>
              <a:t>ptimization </a:t>
            </a:r>
            <a:r>
              <a:rPr lang="en-ZW" sz="2400" b="1" i="1" dirty="0" err="1">
                <a:effectLst/>
                <a:latin typeface="Arial" panose="020B0604020202020204" pitchFamily="34" charset="0"/>
                <a:ea typeface="Calibri" panose="020F0502020204030204" pitchFamily="34" charset="0"/>
                <a:cs typeface="Times New Roman" panose="02020603050405020304" pitchFamily="18" charset="0"/>
              </a:rPr>
              <a:t>M</a:t>
            </a:r>
            <a:r>
              <a:rPr lang="en-ZW" sz="2400" i="1" dirty="0" err="1">
                <a:effectLst/>
                <a:latin typeface="Arial" panose="020B0604020202020204" pitchFamily="34" charset="0"/>
                <a:ea typeface="Calibri" panose="020F0502020204030204" pitchFamily="34" charset="0"/>
                <a:cs typeface="Times New Roman" panose="02020603050405020304" pitchFamily="18" charset="0"/>
              </a:rPr>
              <a:t>odeling</a:t>
            </a:r>
            <a:r>
              <a:rPr lang="en-ZW" sz="2400" i="1" dirty="0">
                <a:effectLst/>
                <a:latin typeface="Arial" panose="020B0604020202020204" pitchFamily="34" charset="0"/>
                <a:ea typeface="Calibri" panose="020F0502020204030204" pitchFamily="34" charset="0"/>
                <a:cs typeface="Times New Roman" panose="02020603050405020304" pitchFamily="18" charset="0"/>
              </a:rPr>
              <a:t> of Carbon </a:t>
            </a:r>
            <a:r>
              <a:rPr lang="en-ZW" sz="2400" b="1" i="1" dirty="0">
                <a:effectLst/>
                <a:latin typeface="Arial" panose="020B0604020202020204" pitchFamily="34" charset="0"/>
                <a:ea typeface="Calibri" panose="020F0502020204030204" pitchFamily="34" charset="0"/>
                <a:cs typeface="Times New Roman" panose="02020603050405020304" pitchFamily="18" charset="0"/>
              </a:rPr>
              <a:t>M</a:t>
            </a:r>
            <a:r>
              <a:rPr lang="en-ZW" sz="2400" i="1" dirty="0">
                <a:effectLst/>
                <a:latin typeface="Arial" panose="020B0604020202020204" pitchFamily="34" charset="0"/>
                <a:ea typeface="Calibri" panose="020F0502020204030204" pitchFamily="34" charset="0"/>
                <a:cs typeface="Times New Roman" panose="02020603050405020304" pitchFamily="18" charset="0"/>
              </a:rPr>
              <a:t>itigation </a:t>
            </a:r>
            <a:r>
              <a:rPr lang="en-ZW" sz="2400" b="1" i="1" dirty="0" err="1">
                <a:effectLst/>
                <a:latin typeface="Arial" panose="020B0604020202020204" pitchFamily="34" charset="0"/>
                <a:ea typeface="Calibri" panose="020F0502020204030204" pitchFamily="34" charset="0"/>
                <a:cs typeface="Times New Roman" panose="02020603050405020304" pitchFamily="18" charset="0"/>
              </a:rPr>
              <a:t>I</a:t>
            </a:r>
            <a:r>
              <a:rPr lang="en-ZW" sz="2400" i="1" dirty="0" err="1">
                <a:effectLst/>
                <a:latin typeface="Arial" panose="020B0604020202020204" pitchFamily="34" charset="0"/>
                <a:ea typeface="Calibri" panose="020F0502020204030204" pitchFamily="34" charset="0"/>
                <a:cs typeface="Times New Roman" panose="02020603050405020304" pitchFamily="18" charset="0"/>
              </a:rPr>
              <a:t>nterventio</a:t>
            </a:r>
            <a:r>
              <a:rPr lang="en-ZW" sz="2400" b="1" i="1" dirty="0" err="1">
                <a:effectLst/>
                <a:latin typeface="Arial" panose="020B0604020202020204" pitchFamily="34" charset="0"/>
                <a:ea typeface="Calibri" panose="020F0502020204030204" pitchFamily="34" charset="0"/>
                <a:cs typeface="Times New Roman" panose="02020603050405020304" pitchFamily="18" charset="0"/>
              </a:rPr>
              <a:t>N</a:t>
            </a:r>
            <a:r>
              <a:rPr lang="en-ZW" sz="2400" i="1" dirty="0" err="1">
                <a:effectLst/>
                <a:latin typeface="Arial" panose="020B0604020202020204" pitchFamily="34" charset="0"/>
                <a:ea typeface="Calibri" panose="020F0502020204030204" pitchFamily="34" charset="0"/>
                <a:cs typeface="Times New Roman" panose="02020603050405020304" pitchFamily="18" charset="0"/>
              </a:rPr>
              <a:t>s</a:t>
            </a:r>
            <a:r>
              <a:rPr lang="en-ZW" sz="2400" i="1" dirty="0">
                <a:effectLst/>
                <a:latin typeface="Arial" panose="020B0604020202020204" pitchFamily="34" charset="0"/>
                <a:ea typeface="Calibri" panose="020F0502020204030204" pitchFamily="34" charset="0"/>
                <a:cs typeface="Times New Roman" panose="02020603050405020304" pitchFamily="18" charset="0"/>
              </a:rPr>
              <a:t> </a:t>
            </a:r>
            <a:r>
              <a:rPr lang="en-ZW" sz="2400" b="1" i="1" dirty="0">
                <a:effectLst/>
                <a:latin typeface="Arial" panose="020B0604020202020204" pitchFamily="34" charset="0"/>
                <a:ea typeface="Calibri" panose="020F0502020204030204" pitchFamily="34" charset="0"/>
                <a:cs typeface="Times New Roman" panose="02020603050405020304" pitchFamily="18" charset="0"/>
              </a:rPr>
              <a:t>I</a:t>
            </a:r>
            <a:r>
              <a:rPr lang="en-ZW" sz="2400" i="1" dirty="0">
                <a:effectLst/>
                <a:latin typeface="Arial" panose="020B0604020202020204" pitchFamily="34" charset="0"/>
                <a:ea typeface="Calibri" panose="020F0502020204030204" pitchFamily="34" charset="0"/>
                <a:cs typeface="Times New Roman" panose="02020603050405020304" pitchFamily="18" charset="0"/>
              </a:rPr>
              <a:t>n health </a:t>
            </a:r>
            <a:r>
              <a:rPr lang="en-ZW" sz="2400" i="1" dirty="0" err="1">
                <a:effectLst/>
                <a:latin typeface="Arial" panose="020B0604020202020204" pitchFamily="34" charset="0"/>
                <a:ea typeface="Calibri" panose="020F0502020204030204" pitchFamily="34" charset="0"/>
                <a:cs typeface="Times New Roman" panose="02020603050405020304" pitchFamily="18" charset="0"/>
              </a:rPr>
              <a:t>faCilities</a:t>
            </a:r>
            <a:r>
              <a:rPr lang="en-ZW" sz="2400" i="1" dirty="0">
                <a:effectLst/>
                <a:latin typeface="Arial" panose="020B0604020202020204" pitchFamily="34" charset="0"/>
                <a:ea typeface="Calibri" panose="020F0502020204030204" pitchFamily="34" charset="0"/>
                <a:cs typeface="Times New Roman" panose="02020603050405020304" pitchFamily="18" charset="0"/>
              </a:rPr>
              <a:t> </a:t>
            </a:r>
            <a:endParaRPr lang="en-ZW"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ZW" sz="2400" i="1" dirty="0">
                <a:effectLst/>
                <a:latin typeface="Arial" panose="020B0604020202020204" pitchFamily="34" charset="0"/>
                <a:ea typeface="Calibri" panose="020F0502020204030204" pitchFamily="34" charset="0"/>
                <a:cs typeface="Times New Roman" panose="02020603050405020304" pitchFamily="18" charset="0"/>
              </a:rPr>
              <a:t>(DOMMINIC)</a:t>
            </a:r>
            <a:endParaRPr lang="en-ZW"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ZW" dirty="0"/>
          </a:p>
        </p:txBody>
      </p:sp>
    </p:spTree>
    <p:extLst>
      <p:ext uri="{BB962C8B-B14F-4D97-AF65-F5344CB8AC3E}">
        <p14:creationId xmlns:p14="http://schemas.microsoft.com/office/powerpoint/2010/main" val="409261507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B788-6331-F0D5-083B-FF78FD9621B6}"/>
              </a:ext>
            </a:extLst>
          </p:cNvPr>
          <p:cNvSpPr>
            <a:spLocks noGrp="1"/>
          </p:cNvSpPr>
          <p:nvPr>
            <p:ph type="title"/>
          </p:nvPr>
        </p:nvSpPr>
        <p:spPr/>
        <p:txBody>
          <a:bodyPr>
            <a:normAutofit/>
          </a:bodyPr>
          <a:lstStyle/>
          <a:p>
            <a:r>
              <a:rPr lang="en-ZW" sz="3200" b="1" dirty="0">
                <a:latin typeface="Arial" panose="020B0604020202020204" pitchFamily="34"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FAF6C6BD-CA88-D5A5-3044-DEE8756D52DD}"/>
              </a:ext>
            </a:extLst>
          </p:cNvPr>
          <p:cNvSpPr>
            <a:spLocks noGrp="1"/>
          </p:cNvSpPr>
          <p:nvPr>
            <p:ph idx="1"/>
          </p:nvPr>
        </p:nvSpPr>
        <p:spPr>
          <a:xfrm>
            <a:off x="638695" y="1803890"/>
            <a:ext cx="10515600" cy="4688985"/>
          </a:xfrm>
        </p:spPr>
        <p:txBody>
          <a:bodyPr>
            <a:normAutofit/>
          </a:bodyPr>
          <a:lstStyle/>
          <a:p>
            <a:r>
              <a:rPr lang="en-ZW" sz="2400" dirty="0">
                <a:latin typeface="Arial" panose="020B0604020202020204" pitchFamily="34" charset="0"/>
                <a:cs typeface="Times New Roman" panose="02020603050405020304" pitchFamily="18" charset="0"/>
              </a:rPr>
              <a:t>To develop a mathematical modelling tool for carbon emission analysis in healthcare facilities and resource optimization. It should be able to:</a:t>
            </a:r>
          </a:p>
          <a:p>
            <a:pPr lvl="1"/>
            <a:r>
              <a:rPr lang="en-ZW" i="1" dirty="0">
                <a:latin typeface="Arial" panose="020B0604020202020204" pitchFamily="34" charset="0"/>
                <a:cs typeface="Times New Roman" panose="02020603050405020304" pitchFamily="18" charset="0"/>
              </a:rPr>
              <a:t>Conduct carbon emission analysis – model carbon emissions in a specific healthcare facility to estimate the central value of carbon emissions</a:t>
            </a:r>
          </a:p>
          <a:p>
            <a:pPr lvl="1"/>
            <a:r>
              <a:rPr lang="en-ZW" i="1" dirty="0">
                <a:latin typeface="Arial" panose="020B0604020202020204" pitchFamily="34" charset="0"/>
                <a:cs typeface="Times New Roman" panose="02020603050405020304" pitchFamily="18" charset="0"/>
              </a:rPr>
              <a:t>Optimize resource allocation – to assist decision makers and implementers to effectively allocate resources for carbon reduction activities</a:t>
            </a:r>
          </a:p>
          <a:p>
            <a:pPr lvl="1"/>
            <a:r>
              <a:rPr lang="en-ZW" i="1" dirty="0">
                <a:latin typeface="Arial" panose="020B0604020202020204" pitchFamily="34" charset="0"/>
                <a:cs typeface="Times New Roman" panose="02020603050405020304" pitchFamily="18" charset="0"/>
              </a:rPr>
              <a:t>Have a user friendly interface</a:t>
            </a:r>
          </a:p>
          <a:p>
            <a:pPr lvl="1"/>
            <a:r>
              <a:rPr lang="en-ZW" i="1" dirty="0">
                <a:latin typeface="Arial" panose="020B0604020202020204" pitchFamily="34" charset="0"/>
                <a:cs typeface="Times New Roman" panose="02020603050405020304" pitchFamily="18" charset="0"/>
              </a:rPr>
              <a:t>Allow continual improvement – new data should be able to improve the performance of the tool</a:t>
            </a:r>
          </a:p>
        </p:txBody>
      </p:sp>
    </p:spTree>
    <p:extLst>
      <p:ext uri="{BB962C8B-B14F-4D97-AF65-F5344CB8AC3E}">
        <p14:creationId xmlns:p14="http://schemas.microsoft.com/office/powerpoint/2010/main" val="2254843405"/>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6403-5EAA-E213-E7C5-30D4DAB118E6}"/>
              </a:ext>
            </a:extLst>
          </p:cNvPr>
          <p:cNvSpPr>
            <a:spLocks noGrp="1"/>
          </p:cNvSpPr>
          <p:nvPr>
            <p:ph type="title"/>
          </p:nvPr>
        </p:nvSpPr>
        <p:spPr>
          <a:xfrm>
            <a:off x="-1" y="-294599"/>
            <a:ext cx="11983995" cy="1325563"/>
          </a:xfrm>
        </p:spPr>
        <p:txBody>
          <a:bodyPr>
            <a:normAutofit/>
          </a:bodyPr>
          <a:lstStyle/>
          <a:p>
            <a:endParaRPr lang="en-ZA" sz="3000" b="1"/>
          </a:p>
        </p:txBody>
      </p:sp>
      <p:sp>
        <p:nvSpPr>
          <p:cNvPr id="3" name="Content Placeholder 2">
            <a:extLst>
              <a:ext uri="{FF2B5EF4-FFF2-40B4-BE49-F238E27FC236}">
                <a16:creationId xmlns:a16="http://schemas.microsoft.com/office/drawing/2014/main" id="{4CF8A7D5-82B9-D800-C499-8E4EA249FF3B}"/>
              </a:ext>
            </a:extLst>
          </p:cNvPr>
          <p:cNvSpPr>
            <a:spLocks noGrp="1"/>
          </p:cNvSpPr>
          <p:nvPr>
            <p:ph idx="1"/>
          </p:nvPr>
        </p:nvSpPr>
        <p:spPr/>
        <p:txBody>
          <a:bodyPr/>
          <a:lstStyle/>
          <a:p>
            <a:endParaRPr lang="en-ZA"/>
          </a:p>
        </p:txBody>
      </p:sp>
      <p:pic>
        <p:nvPicPr>
          <p:cNvPr id="4" name="Picture 3" descr="Text&#10;&#10;Description automatically generated">
            <a:extLst>
              <a:ext uri="{FF2B5EF4-FFF2-40B4-BE49-F238E27FC236}">
                <a16:creationId xmlns:a16="http://schemas.microsoft.com/office/drawing/2014/main" id="{E0497A8E-3DE9-F5B5-DF20-0FF832257ECE}"/>
              </a:ext>
            </a:extLst>
          </p:cNvPr>
          <p:cNvPicPr>
            <a:picLocks noChangeAspect="1"/>
          </p:cNvPicPr>
          <p:nvPr/>
        </p:nvPicPr>
        <p:blipFill>
          <a:blip r:embed="rId3"/>
          <a:stretch>
            <a:fillRect/>
          </a:stretch>
        </p:blipFill>
        <p:spPr>
          <a:xfrm>
            <a:off x="208005" y="681037"/>
            <a:ext cx="9462001" cy="5997262"/>
          </a:xfrm>
          <a:prstGeom prst="rect">
            <a:avLst/>
          </a:prstGeom>
          <a:ln w="57150">
            <a:solidFill>
              <a:schemeClr val="tx1"/>
            </a:solidFill>
          </a:ln>
        </p:spPr>
      </p:pic>
      <p:pic>
        <p:nvPicPr>
          <p:cNvPr id="5" name="Picture 4" descr="Logo, company name&#10;&#10;Description automatically generated">
            <a:extLst>
              <a:ext uri="{FF2B5EF4-FFF2-40B4-BE49-F238E27FC236}">
                <a16:creationId xmlns:a16="http://schemas.microsoft.com/office/drawing/2014/main" id="{F0206E86-F7BD-009B-7957-D3F7C3C11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8012" y="4001294"/>
            <a:ext cx="2168843" cy="1047750"/>
          </a:xfrm>
          <a:prstGeom prst="rect">
            <a:avLst/>
          </a:prstGeom>
          <a:ln w="38100">
            <a:solidFill>
              <a:schemeClr val="tx1"/>
            </a:solidFill>
          </a:ln>
        </p:spPr>
      </p:pic>
      <p:sp>
        <p:nvSpPr>
          <p:cNvPr id="7" name="Title 1">
            <a:extLst>
              <a:ext uri="{FF2B5EF4-FFF2-40B4-BE49-F238E27FC236}">
                <a16:creationId xmlns:a16="http://schemas.microsoft.com/office/drawing/2014/main" id="{0395379B-21E1-BAD5-9FF1-5117B4233754}"/>
              </a:ext>
            </a:extLst>
          </p:cNvPr>
          <p:cNvSpPr txBox="1">
            <a:spLocks/>
          </p:cNvSpPr>
          <p:nvPr/>
        </p:nvSpPr>
        <p:spPr>
          <a:xfrm>
            <a:off x="3048" y="34201"/>
            <a:ext cx="12188952" cy="650240"/>
          </a:xfrm>
          <a:prstGeom prst="rect">
            <a:avLst/>
          </a:prstGeom>
          <a:solidFill>
            <a:srgbClr val="031F33"/>
          </a:solidFill>
        </p:spPr>
        <p:txBody>
          <a:bodyPr vert="horz" lIns="43200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sz="3000" b="1" dirty="0">
                <a:solidFill>
                  <a:schemeClr val="bg1"/>
                </a:solidFill>
              </a:rPr>
              <a:t>Carbon emission measurement, reductions and evaluation (HIGH Horizons)</a:t>
            </a:r>
            <a:endParaRPr lang="en-GB" sz="3000" b="1" dirty="0">
              <a:solidFill>
                <a:schemeClr val="bg1"/>
              </a:solidFill>
            </a:endParaRPr>
          </a:p>
        </p:txBody>
      </p:sp>
      <p:pic>
        <p:nvPicPr>
          <p:cNvPr id="8" name="imageSelected0" descr="90dc3f46-fcfb-4b96-83ab-9a143d9256ad">
            <a:extLst>
              <a:ext uri="{FF2B5EF4-FFF2-40B4-BE49-F238E27FC236}">
                <a16:creationId xmlns:a16="http://schemas.microsoft.com/office/drawing/2014/main" id="{1892F157-D108-5962-9632-5DDC284078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5314" y="824780"/>
            <a:ext cx="2088680" cy="2088680"/>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175857"/>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9933-07A7-583A-A7CB-46CA86C11190}"/>
              </a:ext>
            </a:extLst>
          </p:cNvPr>
          <p:cNvSpPr>
            <a:spLocks noGrp="1"/>
          </p:cNvSpPr>
          <p:nvPr>
            <p:ph type="title"/>
          </p:nvPr>
        </p:nvSpPr>
        <p:spPr/>
        <p:txBody>
          <a:bodyPr>
            <a:normAutofit/>
          </a:bodyPr>
          <a:lstStyle/>
          <a:p>
            <a:r>
              <a:rPr lang="en-ZW" sz="3200" b="1" dirty="0">
                <a:latin typeface="Arial" panose="020B0604020202020204" pitchFamily="34" charset="0"/>
                <a:cs typeface="Arial" panose="020B0604020202020204" pitchFamily="34" charset="0"/>
              </a:rPr>
              <a:t>Data Available for Use</a:t>
            </a:r>
          </a:p>
        </p:txBody>
      </p:sp>
      <p:sp>
        <p:nvSpPr>
          <p:cNvPr id="3" name="Content Placeholder 2">
            <a:extLst>
              <a:ext uri="{FF2B5EF4-FFF2-40B4-BE49-F238E27FC236}">
                <a16:creationId xmlns:a16="http://schemas.microsoft.com/office/drawing/2014/main" id="{DA4A2C92-9597-8350-8014-B94D2E8208AE}"/>
              </a:ext>
            </a:extLst>
          </p:cNvPr>
          <p:cNvSpPr>
            <a:spLocks noGrp="1"/>
          </p:cNvSpPr>
          <p:nvPr>
            <p:ph idx="1"/>
          </p:nvPr>
        </p:nvSpPr>
        <p:spPr>
          <a:xfrm>
            <a:off x="838200" y="1690688"/>
            <a:ext cx="10515600" cy="4351338"/>
          </a:xfrm>
        </p:spPr>
        <p:txBody>
          <a:bodyPr>
            <a:normAutofit fontScale="92500" lnSpcReduction="10000"/>
          </a:bodyPr>
          <a:lstStyle/>
          <a:p>
            <a:endParaRPr lang="en-ZW" sz="2400" i="1" dirty="0">
              <a:latin typeface="Arial" panose="020B0604020202020204" pitchFamily="34" charset="0"/>
              <a:cs typeface="Arial" panose="020B0604020202020204" pitchFamily="34" charset="0"/>
            </a:endParaRPr>
          </a:p>
          <a:p>
            <a:r>
              <a:rPr lang="en-ZW" sz="2400" i="1" dirty="0">
                <a:latin typeface="Arial" panose="020B0604020202020204" pitchFamily="34" charset="0"/>
                <a:cs typeface="Arial" panose="020B0604020202020204" pitchFamily="34" charset="0"/>
              </a:rPr>
              <a:t>Utilizing the AKDN carbon management tool.</a:t>
            </a:r>
          </a:p>
          <a:p>
            <a:r>
              <a:rPr lang="en-GB" sz="2400" i="1" dirty="0">
                <a:latin typeface="Arial" panose="020B0604020202020204" pitchFamily="34" charset="0"/>
                <a:cs typeface="Arial" panose="020B0604020202020204" pitchFamily="34" charset="0"/>
              </a:rPr>
              <a:t>The AKDN Carbon Management Tool is a web-based tool developed by the Aga Khan Development Network (AKDN) to help AKDN agencies and institutions measure, manage, and reduce their greenhouse gas (GHG) emissions.</a:t>
            </a:r>
          </a:p>
          <a:p>
            <a:r>
              <a:rPr lang="en-GB" sz="2400" i="1" dirty="0">
                <a:latin typeface="Arial" panose="020B0604020202020204" pitchFamily="34" charset="0"/>
                <a:cs typeface="Arial" panose="020B0604020202020204" pitchFamily="34" charset="0"/>
              </a:rPr>
              <a:t>The tool provides a comprehensive framework for tracking emissions across different sectors and activities, including buildings, transportation, and energy consumption.</a:t>
            </a:r>
          </a:p>
          <a:p>
            <a:r>
              <a:rPr lang="en-GB" sz="2400" i="1" dirty="0">
                <a:latin typeface="Arial" panose="020B0604020202020204" pitchFamily="34" charset="0"/>
                <a:cs typeface="Arial" panose="020B0604020202020204" pitchFamily="34" charset="0"/>
              </a:rPr>
              <a:t>It is designed to help AKDN entities identify opportunities to reduce their carbon footprint and implement strategies to achieve emissions reductions targets.</a:t>
            </a:r>
          </a:p>
          <a:p>
            <a:r>
              <a:rPr lang="en-GB" sz="2400" i="1" dirty="0">
                <a:latin typeface="Arial" panose="020B0604020202020204" pitchFamily="34" charset="0"/>
                <a:cs typeface="Arial" panose="020B0604020202020204" pitchFamily="34" charset="0"/>
              </a:rPr>
              <a:t>The tool includes modules for data collection, </a:t>
            </a:r>
            <a:r>
              <a:rPr lang="en-GB" sz="2400" i="1" dirty="0">
                <a:solidFill>
                  <a:srgbClr val="FF0000"/>
                </a:solidFill>
                <a:latin typeface="Arial" panose="020B0604020202020204" pitchFamily="34" charset="0"/>
                <a:cs typeface="Arial" panose="020B0604020202020204" pitchFamily="34" charset="0"/>
              </a:rPr>
              <a:t>emissions calculation, target setting, and scenario analysis</a:t>
            </a:r>
            <a:r>
              <a:rPr lang="en-GB" sz="2400" i="1" dirty="0">
                <a:latin typeface="Arial" panose="020B0604020202020204" pitchFamily="34" charset="0"/>
                <a:cs typeface="Arial" panose="020B0604020202020204" pitchFamily="34" charset="0"/>
              </a:rPr>
              <a:t>, as well as tools for reporting and communication</a:t>
            </a:r>
            <a:r>
              <a:rPr lang="en-GB" dirty="0"/>
              <a:t>.</a:t>
            </a:r>
            <a:endParaRPr lang="en-ZW" dirty="0"/>
          </a:p>
        </p:txBody>
      </p:sp>
    </p:spTree>
    <p:extLst>
      <p:ext uri="{BB962C8B-B14F-4D97-AF65-F5344CB8AC3E}">
        <p14:creationId xmlns:p14="http://schemas.microsoft.com/office/powerpoint/2010/main" val="189752922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8B908629-7DAB-2DE6-38C0-9E134DB75DBD}"/>
              </a:ext>
            </a:extLst>
          </p:cNvPr>
          <p:cNvGraphicFramePr>
            <a:graphicFrameLocks noGrp="1" noChangeAspect="1"/>
          </p:cNvGraphicFramePr>
          <p:nvPr>
            <p:ph sz="half" idx="2"/>
            <p:extLst>
              <p:ext uri="{D42A27DB-BD31-4B8C-83A1-F6EECF244321}">
                <p14:modId xmlns:p14="http://schemas.microsoft.com/office/powerpoint/2010/main" val="941741065"/>
              </p:ext>
            </p:extLst>
          </p:nvPr>
        </p:nvGraphicFramePr>
        <p:xfrm>
          <a:off x="831272" y="220662"/>
          <a:ext cx="10532225" cy="6416675"/>
        </p:xfrm>
        <a:graphic>
          <a:graphicData uri="http://schemas.openxmlformats.org/presentationml/2006/ole">
            <mc:AlternateContent xmlns:mc="http://schemas.openxmlformats.org/markup-compatibility/2006">
              <mc:Choice xmlns:v="urn:schemas-microsoft-com:vml" Requires="v">
                <p:oleObj name="Worksheet" r:id="rId2" imgW="12134673" imgH="9226685" progId="Excel.Sheet.12">
                  <p:embed/>
                </p:oleObj>
              </mc:Choice>
              <mc:Fallback>
                <p:oleObj name="Worksheet" r:id="rId2" imgW="12134673" imgH="9226685" progId="Excel.Sheet.12">
                  <p:embed/>
                  <p:pic>
                    <p:nvPicPr>
                      <p:cNvPr id="0" name=""/>
                      <p:cNvPicPr/>
                      <p:nvPr/>
                    </p:nvPicPr>
                    <p:blipFill>
                      <a:blip r:embed="rId3"/>
                      <a:stretch>
                        <a:fillRect/>
                      </a:stretch>
                    </p:blipFill>
                    <p:spPr>
                      <a:xfrm>
                        <a:off x="831272" y="220662"/>
                        <a:ext cx="10532225" cy="6416675"/>
                      </a:xfrm>
                      <a:prstGeom prst="rect">
                        <a:avLst/>
                      </a:prstGeom>
                    </p:spPr>
                  </p:pic>
                </p:oleObj>
              </mc:Fallback>
            </mc:AlternateContent>
          </a:graphicData>
        </a:graphic>
      </p:graphicFrame>
    </p:spTree>
    <p:extLst>
      <p:ext uri="{BB962C8B-B14F-4D97-AF65-F5344CB8AC3E}">
        <p14:creationId xmlns:p14="http://schemas.microsoft.com/office/powerpoint/2010/main" val="336833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ED4091-64A4-5BFD-B196-0181A4AB4A1B}"/>
              </a:ext>
            </a:extLst>
          </p:cNvPr>
          <p:cNvSpPr>
            <a:spLocks noGrp="1"/>
          </p:cNvSpPr>
          <p:nvPr>
            <p:ph type="title"/>
          </p:nvPr>
        </p:nvSpPr>
        <p:spPr/>
        <p:txBody>
          <a:bodyPr>
            <a:normAutofit/>
          </a:bodyPr>
          <a:lstStyle/>
          <a:p>
            <a:r>
              <a:rPr lang="en-ZW" sz="3200" b="1" dirty="0">
                <a:latin typeface="Arial" panose="020B0604020202020204" pitchFamily="34" charset="0"/>
                <a:cs typeface="Arial" panose="020B0604020202020204" pitchFamily="34" charset="0"/>
              </a:rPr>
              <a:t>Replicating the </a:t>
            </a:r>
            <a:r>
              <a:rPr lang="en-ZW" sz="3200" b="1" dirty="0" err="1">
                <a:latin typeface="Arial" panose="020B0604020202020204" pitchFamily="34" charset="0"/>
                <a:cs typeface="Arial" panose="020B0604020202020204" pitchFamily="34" charset="0"/>
              </a:rPr>
              <a:t>Atomica</a:t>
            </a:r>
            <a:r>
              <a:rPr lang="en-ZW" sz="3200" b="1" dirty="0">
                <a:latin typeface="Arial" panose="020B0604020202020204" pitchFamily="34" charset="0"/>
                <a:cs typeface="Arial" panose="020B0604020202020204" pitchFamily="34" charset="0"/>
              </a:rPr>
              <a:t> structure</a:t>
            </a:r>
          </a:p>
        </p:txBody>
      </p:sp>
      <p:sp>
        <p:nvSpPr>
          <p:cNvPr id="6" name="Content Placeholder 5">
            <a:extLst>
              <a:ext uri="{FF2B5EF4-FFF2-40B4-BE49-F238E27FC236}">
                <a16:creationId xmlns:a16="http://schemas.microsoft.com/office/drawing/2014/main" id="{ABF15B52-C84F-B281-FCD6-F72722AC4E79}"/>
              </a:ext>
            </a:extLst>
          </p:cNvPr>
          <p:cNvSpPr>
            <a:spLocks noGrp="1"/>
          </p:cNvSpPr>
          <p:nvPr>
            <p:ph idx="1"/>
          </p:nvPr>
        </p:nvSpPr>
        <p:spPr/>
        <p:txBody>
          <a:bodyPr/>
          <a:lstStyle/>
          <a:p>
            <a:endParaRPr lang="en-GB" i="1" dirty="0">
              <a:solidFill>
                <a:srgbClr val="242424"/>
              </a:solidFill>
              <a:effectLst/>
              <a:latin typeface="Arial" panose="020B0604020202020204" pitchFamily="34" charset="0"/>
              <a:cs typeface="Arial" panose="020B0604020202020204" pitchFamily="34" charset="0"/>
            </a:endParaRPr>
          </a:p>
          <a:p>
            <a:r>
              <a:rPr lang="en-GB" i="1" dirty="0">
                <a:solidFill>
                  <a:srgbClr val="242424"/>
                </a:solidFill>
                <a:effectLst/>
                <a:latin typeface="Arial" panose="020B0604020202020204" pitchFamily="34" charset="0"/>
                <a:cs typeface="Arial" panose="020B0604020202020204" pitchFamily="34" charset="0"/>
              </a:rPr>
              <a:t>The model </a:t>
            </a:r>
            <a:r>
              <a:rPr lang="en-GB" i="1" dirty="0">
                <a:solidFill>
                  <a:srgbClr val="242424"/>
                </a:solidFill>
                <a:latin typeface="Arial" panose="020B0604020202020204" pitchFamily="34" charset="0"/>
                <a:cs typeface="Arial" panose="020B0604020202020204" pitchFamily="34" charset="0"/>
              </a:rPr>
              <a:t>was </a:t>
            </a:r>
            <a:r>
              <a:rPr lang="en-GB" i="1" dirty="0">
                <a:solidFill>
                  <a:srgbClr val="242424"/>
                </a:solidFill>
                <a:effectLst/>
                <a:latin typeface="Arial" panose="020B0604020202020204" pitchFamily="34" charset="0"/>
                <a:cs typeface="Arial" panose="020B0604020202020204" pitchFamily="34" charset="0"/>
              </a:rPr>
              <a:t>based on the healthcare facility life cycle and consists of several compartments, including </a:t>
            </a:r>
          </a:p>
          <a:p>
            <a:pPr lvl="1"/>
            <a:r>
              <a:rPr lang="en-GB" b="0" i="1" dirty="0">
                <a:solidFill>
                  <a:srgbClr val="242424"/>
                </a:solidFill>
                <a:effectLst/>
                <a:latin typeface="Arial" panose="020B0604020202020204" pitchFamily="34" charset="0"/>
                <a:cs typeface="Arial" panose="020B0604020202020204" pitchFamily="34" charset="0"/>
              </a:rPr>
              <a:t>Planning and Design, Construction, Operation, Maintenance &amp; Repairs, Renovation &amp; Expansion, and Decommissioning and Demolition. </a:t>
            </a:r>
          </a:p>
          <a:p>
            <a:pPr lvl="1"/>
            <a:r>
              <a:rPr lang="en-GB" b="0" i="1" dirty="0">
                <a:solidFill>
                  <a:srgbClr val="242424"/>
                </a:solidFill>
                <a:effectLst/>
                <a:latin typeface="Arial" panose="020B0604020202020204" pitchFamily="34" charset="0"/>
                <a:cs typeface="Arial" panose="020B0604020202020204" pitchFamily="34" charset="0"/>
              </a:rPr>
              <a:t>It considered various sources of carbon emissions, such as energy, building &amp; construction, transport &amp; travel, anaesthetic gases, water, waste, inhaler, and procurement/supply chain.</a:t>
            </a:r>
            <a:endParaRPr lang="en-ZW"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4493488"/>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75D785-DD84-7B86-614F-C598C7DAD1B6}"/>
              </a:ext>
            </a:extLst>
          </p:cNvPr>
          <p:cNvPicPr>
            <a:picLocks noChangeAspect="1"/>
          </p:cNvPicPr>
          <p:nvPr/>
        </p:nvPicPr>
        <p:blipFill>
          <a:blip r:embed="rId2"/>
          <a:stretch>
            <a:fillRect/>
          </a:stretch>
        </p:blipFill>
        <p:spPr>
          <a:xfrm>
            <a:off x="83126" y="82075"/>
            <a:ext cx="6366515" cy="3816594"/>
          </a:xfrm>
          <a:prstGeom prst="rect">
            <a:avLst/>
          </a:prstGeom>
        </p:spPr>
      </p:pic>
      <p:pic>
        <p:nvPicPr>
          <p:cNvPr id="6" name="Picture 5">
            <a:extLst>
              <a:ext uri="{FF2B5EF4-FFF2-40B4-BE49-F238E27FC236}">
                <a16:creationId xmlns:a16="http://schemas.microsoft.com/office/drawing/2014/main" id="{8AF2E52C-35F7-CBC2-B92D-4359C40F0B0D}"/>
              </a:ext>
            </a:extLst>
          </p:cNvPr>
          <p:cNvPicPr>
            <a:picLocks noChangeAspect="1"/>
          </p:cNvPicPr>
          <p:nvPr/>
        </p:nvPicPr>
        <p:blipFill>
          <a:blip r:embed="rId3"/>
          <a:stretch>
            <a:fillRect/>
          </a:stretch>
        </p:blipFill>
        <p:spPr>
          <a:xfrm>
            <a:off x="6589107" y="-67554"/>
            <a:ext cx="4051300" cy="1670050"/>
          </a:xfrm>
          <a:prstGeom prst="rect">
            <a:avLst/>
          </a:prstGeom>
        </p:spPr>
      </p:pic>
      <p:pic>
        <p:nvPicPr>
          <p:cNvPr id="7" name="Picture 6">
            <a:extLst>
              <a:ext uri="{FF2B5EF4-FFF2-40B4-BE49-F238E27FC236}">
                <a16:creationId xmlns:a16="http://schemas.microsoft.com/office/drawing/2014/main" id="{305FD150-13DD-7002-339A-920E276E0394}"/>
              </a:ext>
            </a:extLst>
          </p:cNvPr>
          <p:cNvPicPr>
            <a:picLocks noChangeAspect="1"/>
          </p:cNvPicPr>
          <p:nvPr/>
        </p:nvPicPr>
        <p:blipFill>
          <a:blip r:embed="rId4"/>
          <a:stretch>
            <a:fillRect/>
          </a:stretch>
        </p:blipFill>
        <p:spPr>
          <a:xfrm>
            <a:off x="83126" y="4115743"/>
            <a:ext cx="11862263" cy="1569219"/>
          </a:xfrm>
          <a:prstGeom prst="rect">
            <a:avLst/>
          </a:prstGeom>
        </p:spPr>
      </p:pic>
      <p:pic>
        <p:nvPicPr>
          <p:cNvPr id="8" name="Picture 7">
            <a:extLst>
              <a:ext uri="{FF2B5EF4-FFF2-40B4-BE49-F238E27FC236}">
                <a16:creationId xmlns:a16="http://schemas.microsoft.com/office/drawing/2014/main" id="{8F85F5C8-BFC2-8F8F-E45E-5D39E2CD4F12}"/>
              </a:ext>
            </a:extLst>
          </p:cNvPr>
          <p:cNvPicPr>
            <a:picLocks noChangeAspect="1"/>
          </p:cNvPicPr>
          <p:nvPr/>
        </p:nvPicPr>
        <p:blipFill>
          <a:blip r:embed="rId5"/>
          <a:stretch>
            <a:fillRect/>
          </a:stretch>
        </p:blipFill>
        <p:spPr>
          <a:xfrm>
            <a:off x="6449641" y="1820487"/>
            <a:ext cx="5105400" cy="1839935"/>
          </a:xfrm>
          <a:prstGeom prst="rect">
            <a:avLst/>
          </a:prstGeom>
        </p:spPr>
      </p:pic>
    </p:spTree>
    <p:extLst>
      <p:ext uri="{BB962C8B-B14F-4D97-AF65-F5344CB8AC3E}">
        <p14:creationId xmlns:p14="http://schemas.microsoft.com/office/powerpoint/2010/main" val="264533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55A4-C636-79D4-C6DE-243590FD8581}"/>
              </a:ext>
            </a:extLst>
          </p:cNvPr>
          <p:cNvSpPr>
            <a:spLocks noGrp="1"/>
          </p:cNvSpPr>
          <p:nvPr>
            <p:ph type="title"/>
          </p:nvPr>
        </p:nvSpPr>
        <p:spPr/>
        <p:txBody>
          <a:bodyPr/>
          <a:lstStyle/>
          <a:p>
            <a:r>
              <a:rPr lang="en-ZW" dirty="0">
                <a:latin typeface="Arial" panose="020B0604020202020204" pitchFamily="34" charset="0"/>
                <a:cs typeface="Arial" panose="020B0604020202020204" pitchFamily="34" charset="0"/>
              </a:rPr>
              <a:t>Concerns &amp; Questions</a:t>
            </a:r>
          </a:p>
        </p:txBody>
      </p:sp>
      <p:sp>
        <p:nvSpPr>
          <p:cNvPr id="3" name="Content Placeholder 2">
            <a:extLst>
              <a:ext uri="{FF2B5EF4-FFF2-40B4-BE49-F238E27FC236}">
                <a16:creationId xmlns:a16="http://schemas.microsoft.com/office/drawing/2014/main" id="{2147767C-FF6D-26CC-609C-C16AE4D814C1}"/>
              </a:ext>
            </a:extLst>
          </p:cNvPr>
          <p:cNvSpPr>
            <a:spLocks noGrp="1"/>
          </p:cNvSpPr>
          <p:nvPr>
            <p:ph idx="1"/>
          </p:nvPr>
        </p:nvSpPr>
        <p:spPr/>
        <p:txBody>
          <a:bodyPr/>
          <a:lstStyle/>
          <a:p>
            <a:r>
              <a:rPr lang="en-GB" i="1" dirty="0">
                <a:latin typeface="Arial" panose="020B0604020202020204" pitchFamily="34" charset="0"/>
                <a:cs typeface="Arial" panose="020B0604020202020204" pitchFamily="34" charset="0"/>
              </a:rPr>
              <a:t>We may not have rate or numbers associated with emissions in each compartment. This may require us to use another approach, such as time series, to estimate carbon emissions, which we can optimize</a:t>
            </a:r>
          </a:p>
          <a:p>
            <a:r>
              <a:rPr lang="en-GB" i="1" dirty="0">
                <a:latin typeface="Arial" panose="020B0604020202020204" pitchFamily="34" charset="0"/>
                <a:cs typeface="Arial" panose="020B0604020202020204" pitchFamily="34" charset="0"/>
              </a:rPr>
              <a:t>T1 : You can have as many or few pages as required in the </a:t>
            </a:r>
            <a:r>
              <a:rPr lang="en-GB" i="1" dirty="0" err="1">
                <a:latin typeface="Arial" panose="020B0604020202020204" pitchFamily="34" charset="0"/>
                <a:cs typeface="Arial" panose="020B0604020202020204" pitchFamily="34" charset="0"/>
              </a:rPr>
              <a:t>databook</a:t>
            </a:r>
            <a:r>
              <a:rPr lang="en-ZW" i="1" dirty="0">
                <a:latin typeface="Arial" panose="020B0604020202020204" pitchFamily="34" charset="0"/>
                <a:cs typeface="Arial" panose="020B0604020202020204" pitchFamily="34" charset="0"/>
              </a:rPr>
              <a:t>? Uncertainty not automatically calculated in </a:t>
            </a:r>
            <a:r>
              <a:rPr lang="en-ZW" i="1" dirty="0" err="1">
                <a:latin typeface="Arial" panose="020B0604020202020204" pitchFamily="34" charset="0"/>
                <a:cs typeface="Arial" panose="020B0604020202020204" pitchFamily="34" charset="0"/>
              </a:rPr>
              <a:t>atomica</a:t>
            </a:r>
            <a:r>
              <a:rPr lang="en-ZW" i="1" dirty="0">
                <a:latin typeface="Arial" panose="020B0604020202020204" pitchFamily="34" charset="0"/>
                <a:cs typeface="Arial" panose="020B0604020202020204" pitchFamily="34" charset="0"/>
              </a:rPr>
              <a:t> rather manually, </a:t>
            </a:r>
          </a:p>
          <a:p>
            <a:r>
              <a:rPr lang="en-ZW" i="1" dirty="0">
                <a:latin typeface="Arial" panose="020B0604020202020204" pitchFamily="34" charset="0"/>
                <a:cs typeface="Arial" panose="020B0604020202020204" pitchFamily="34" charset="0"/>
              </a:rPr>
              <a:t>T2: It is recommended that all parameter intended for explicit data calibration be placed on a single calibration sheet. Are not all parameters part of calibration ?, etc</a:t>
            </a:r>
          </a:p>
        </p:txBody>
      </p:sp>
    </p:spTree>
    <p:extLst>
      <p:ext uri="{BB962C8B-B14F-4D97-AF65-F5344CB8AC3E}">
        <p14:creationId xmlns:p14="http://schemas.microsoft.com/office/powerpoint/2010/main" val="301146733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410</Words>
  <Application>Microsoft Office PowerPoint</Application>
  <PresentationFormat>Widescreen</PresentationFormat>
  <Paragraphs>26</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Calibri Light</vt:lpstr>
      <vt:lpstr>Office Theme</vt:lpstr>
      <vt:lpstr>Worksheet</vt:lpstr>
      <vt:lpstr> Resource Allocation Tool</vt:lpstr>
      <vt:lpstr>Project Overview</vt:lpstr>
      <vt:lpstr>PowerPoint Presentation</vt:lpstr>
      <vt:lpstr>Data Available for Use</vt:lpstr>
      <vt:lpstr>PowerPoint Presentation</vt:lpstr>
      <vt:lpstr>Replicating the Atomica structure</vt:lpstr>
      <vt:lpstr>PowerPoint Presentation</vt:lpstr>
      <vt:lpstr>Concerns &amp;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Allocation Tool</dc:title>
  <dc:creator>Jetina Tsvaki</dc:creator>
  <cp:lastModifiedBy>Craig Parker</cp:lastModifiedBy>
  <cp:revision>2</cp:revision>
  <dcterms:created xsi:type="dcterms:W3CDTF">2023-05-15T07:57:09Z</dcterms:created>
  <dcterms:modified xsi:type="dcterms:W3CDTF">2023-05-15T11:17:33Z</dcterms:modified>
</cp:coreProperties>
</file>