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C8B_7095A493.xml" ContentType="application/vnd.ms-powerpoint.comments+xml"/>
  <Override PartName="/ppt/comments/modernComment_C8A_6953FF22.xml" ContentType="application/vnd.ms-powerpoint.comments+xml"/>
  <Override PartName="/ppt/comments/modernComment_C89_45A0F2F1.xml" ContentType="application/vnd.ms-powerpoint.comments+xml"/>
  <Override PartName="/ppt/comments/modernComment_102_7119FF89.xml" ContentType="application/vnd.ms-powerpoint.comments+xml"/>
  <Override PartName="/ppt/comments/modernComment_104_587B92B0.xml" ContentType="application/vnd.ms-powerpoint.comments+xml"/>
  <Override PartName="/ppt/comments/modernComment_106_B37F584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11" r:id="rId4"/>
    <p:sldId id="3210" r:id="rId5"/>
    <p:sldId id="3209"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74EA05-15B1-F7E4-078E-0FA52A781CF0}" name="Craig Parker" initials="CP" userId="S::cparker@wrhi.ac.za::19165e5f-e0a1-47d4-a6ad-d22b76848249" providerId="AD"/>
  <p188:author id="{1372201D-4043-3834-B010-2700439ADD7F}" name="Jetina Tsvaki" initials="JT" userId="S::jetina.tsvaki@ceshhar.co.zw::403382b1-86ff-45bb-8962-d8da576bd0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2_7119FF89.xml><?xml version="1.0" encoding="utf-8"?>
<p188:cmLst xmlns:a="http://schemas.openxmlformats.org/drawingml/2006/main" xmlns:r="http://schemas.openxmlformats.org/officeDocument/2006/relationships" xmlns:p188="http://schemas.microsoft.com/office/powerpoint/2018/8/main">
  <p188:cm id="{AD4C6A42-3016-4989-BA47-7D6FB95B3AF3}" authorId="{D574EA05-15B1-F7E4-078E-0FA52A781CF0}" created="2023-05-16T08:07:37.951">
    <ac:deMkLst xmlns:ac="http://schemas.microsoft.com/office/drawing/2013/main/command">
      <pc:docMk xmlns:pc="http://schemas.microsoft.com/office/powerpoint/2013/main/command"/>
      <pc:sldMk xmlns:pc="http://schemas.microsoft.com/office/powerpoint/2013/main/command" cId="1897529225" sldId="258"/>
      <ac:spMk id="3" creationId="{DA4A2C92-9597-8350-8014-B94D2E8208AE}"/>
    </ac:deMkLst>
    <p188:replyLst>
      <p188:reply id="{45EF19A7-94F1-4E89-8E7C-27756811A1FB}" authorId="{D574EA05-15B1-F7E4-078E-0FA52A781CF0}" created="2023-05-16T08:08:33.155">
        <p188:txBody>
          <a:bodyPr/>
          <a:lstStyle/>
          <a:p>
            <a:r>
              <a:rPr lang="en-ZA"/>
              <a:t>Maybe just have this up your sleeve in case they ask</a:t>
            </a:r>
          </a:p>
        </p188:txBody>
      </p188:reply>
      <p188:reply id="{503A824E-6F15-4E13-8A54-6AAC6A781C82}" authorId="{D574EA05-15B1-F7E4-078E-0FA52A781CF0}" created="2023-05-16T08:19:23.123">
        <p188:txBody>
          <a:bodyPr/>
          <a:lstStyle/>
          <a:p>
            <a:r>
              <a:rPr lang="en-ZA"/>
              <a:t>Suggested text: - Carbon emissions modeling based on AKDN Carbon Management Tool data
- Tracks, manages, reduces greenhouse gas emissions across sectors
- Sectors include buildings, transport, and energy
- Assists in identifying carbon reduction opportunities
- Helps in setting emissions reduction targets
- Facilitates scenario analysis
- Provides tools for effective reporting</a:t>
            </a:r>
          </a:p>
        </p188:txBody>
      </p188:reply>
    </p188:replyLst>
    <p188:txBody>
      <a:bodyPr/>
      <a:lstStyle/>
      <a:p>
        <a:r>
          <a:rPr lang="en-ZA"/>
          <a:t>What units are all these aspects measured in? I think this will be important for our conversation</a:t>
        </a:r>
      </a:p>
    </p188:txBody>
  </p188:cm>
</p188:cmLst>
</file>

<file path=ppt/comments/modernComment_104_587B92B0.xml><?xml version="1.0" encoding="utf-8"?>
<p188:cmLst xmlns:a="http://schemas.openxmlformats.org/drawingml/2006/main" xmlns:r="http://schemas.openxmlformats.org/officeDocument/2006/relationships" xmlns:p188="http://schemas.microsoft.com/office/powerpoint/2018/8/main">
  <p188:cm id="{64FBA371-2134-4D9D-8A86-4AB54C02719A}" authorId="{D574EA05-15B1-F7E4-078E-0FA52A781CF0}" created="2023-05-16T07:34:12.486">
    <ac:deMkLst xmlns:ac="http://schemas.microsoft.com/office/drawing/2013/main/command">
      <pc:docMk xmlns:pc="http://schemas.microsoft.com/office/powerpoint/2013/main/command"/>
      <pc:sldMk xmlns:pc="http://schemas.microsoft.com/office/powerpoint/2013/main/command" cId="1484493488" sldId="260"/>
      <ac:spMk id="5" creationId="{B2ED4091-64A4-5BFD-B196-0181A4AB4A1B}"/>
    </ac:deMkLst>
    <p188:txBody>
      <a:bodyPr/>
      <a:lstStyle/>
      <a:p>
        <a:r>
          <a:rPr lang="en-ZA"/>
          <a:t>Exploring  or brainstorming how we may apply Atomica to this project. When this is presented explain that based on going through the tutorials and understadning what we want to achieve we came up with these ideas. Leave room for Nick alter this approach as we are probably not that close when it comes to how this will actually be done.</a:t>
        </a:r>
      </a:p>
    </p188:txBody>
  </p188:cm>
  <p188:cm id="{78BA8BCF-1399-4F7E-9952-CA2A458A71DD}" authorId="{D574EA05-15B1-F7E4-078E-0FA52A781CF0}" created="2023-05-16T08:04:19.758">
    <pc:sldMkLst xmlns:pc="http://schemas.microsoft.com/office/powerpoint/2013/main/command">
      <pc:docMk/>
      <pc:sldMk cId="1484493488" sldId="260"/>
    </pc:sldMkLst>
    <p188:txBody>
      <a:bodyPr/>
      <a:lstStyle/>
      <a:p>
        <a:r>
          <a:rPr lang="en-ZA"/>
          <a:t>Maybe you don’t need this slide, you can just explain that we brainstormed a potential model in the next slide</a:t>
        </a:r>
      </a:p>
    </p188:txBody>
  </p188:cm>
</p188:cmLst>
</file>

<file path=ppt/comments/modernComment_106_B37F584B.xml><?xml version="1.0" encoding="utf-8"?>
<p188:cmLst xmlns:a="http://schemas.openxmlformats.org/drawingml/2006/main" xmlns:r="http://schemas.openxmlformats.org/officeDocument/2006/relationships" xmlns:p188="http://schemas.microsoft.com/office/powerpoint/2018/8/main">
  <p188:cm id="{6B3B4AB3-1377-4E6C-BB4C-C1DE26DF3BC6}" authorId="{D574EA05-15B1-F7E4-078E-0FA52A781CF0}" created="2023-05-16T08:16:19.634">
    <ac:deMkLst xmlns:ac="http://schemas.microsoft.com/office/drawing/2013/main/command">
      <pc:docMk xmlns:pc="http://schemas.microsoft.com/office/powerpoint/2013/main/command"/>
      <pc:sldMk xmlns:pc="http://schemas.microsoft.com/office/powerpoint/2013/main/command" cId="3011467339" sldId="262"/>
      <ac:spMk id="3" creationId="{2147767C-FF6D-26CC-609C-C16AE4D814C1}"/>
    </ac:deMkLst>
    <p188:txBody>
      <a:bodyPr/>
      <a:lstStyle/>
      <a:p>
        <a:r>
          <a:rPr lang="en-ZA"/>
          <a:t>Suggest rewording: Emission data might not be available for all sections.
What's the minimum data for the tool's operation?
T1: Databook can have variable pages. Uncertainty isn't auto-computed in Atomica, but manually.
T2: Ideally, parameters for calibration should be on one sheet. Is calibration necessary for all parameters, etc?</a:t>
        </a:r>
      </a:p>
    </p188:txBody>
  </p188:cm>
</p188:cmLst>
</file>

<file path=ppt/comments/modernComment_C89_45A0F2F1.xml><?xml version="1.0" encoding="utf-8"?>
<p188:cmLst xmlns:a="http://schemas.openxmlformats.org/drawingml/2006/main" xmlns:r="http://schemas.openxmlformats.org/officeDocument/2006/relationships" xmlns:p188="http://schemas.microsoft.com/office/powerpoint/2018/8/main">
  <p188:cm id="{8C61BD8B-DCDF-471E-AB9D-6483E73EDFD9}" authorId="{1372201D-4043-3834-B010-2700439ADD7F}" created="2023-05-16T06:53:58.725">
    <pc:sldMkLst xmlns:pc="http://schemas.microsoft.com/office/powerpoint/2013/main/command">
      <pc:docMk/>
      <pc:sldMk cId="1168175857" sldId="3209"/>
    </pc:sldMkLst>
    <p188:replyLst>
      <p188:reply id="{E13EFF38-26FE-4FDF-BAD6-0C99C8589551}" authorId="{D574EA05-15B1-F7E4-078E-0FA52A781CF0}" created="2023-05-16T08:09:36.320">
        <p188:txBody>
          <a:bodyPr/>
          <a:lstStyle/>
          <a:p>
            <a:r>
              <a:rPr lang="en-ZA"/>
              <a:t>The green dots represent the number of asssessments we will do. Hence they quest about the number of datapoints we need to get atomica to work</a:t>
            </a:r>
          </a:p>
        </p188:txBody>
      </p188:reply>
    </p188:replyLst>
    <p188:txBody>
      <a:bodyPr/>
      <a:lstStyle/>
      <a:p>
        <a:r>
          <a:rPr lang="en-ZW"/>
          <a:t>I love it</a:t>
        </a:r>
      </a:p>
    </p188:txBody>
  </p188:cm>
</p188:cmLst>
</file>

<file path=ppt/comments/modernComment_C8A_6953FF22.xml><?xml version="1.0" encoding="utf-8"?>
<p188:cmLst xmlns:a="http://schemas.openxmlformats.org/drawingml/2006/main" xmlns:r="http://schemas.openxmlformats.org/officeDocument/2006/relationships" xmlns:p188="http://schemas.microsoft.com/office/powerpoint/2018/8/main">
  <p188:cm id="{0C0E4B1A-DE33-42B7-8DC4-DC59E5FA19DF}" authorId="{D574EA05-15B1-F7E4-078E-0FA52A781CF0}" created="2023-05-16T08:11:35.191">
    <ac:deMkLst xmlns:ac="http://schemas.microsoft.com/office/drawing/2013/main/command">
      <pc:docMk xmlns:pc="http://schemas.microsoft.com/office/powerpoint/2013/main/command"/>
      <pc:sldMk xmlns:pc="http://schemas.microsoft.com/office/powerpoint/2013/main/command" cId="1767112482" sldId="3210"/>
      <ac:spMk id="2" creationId="{208CB788-6331-F0D5-083B-FF78FD9621B6}"/>
    </ac:deMkLst>
    <p188:replyLst>
      <p188:reply id="{41739F92-09F3-48CF-A6FD-45557820F1F8}" authorId="{D574EA05-15B1-F7E4-078E-0FA52A781CF0}" created="2023-05-16T08:12:05.155">
        <p188:txBody>
          <a:bodyPr/>
          <a:lstStyle/>
          <a:p>
            <a:r>
              <a:rPr lang="en-ZA"/>
              <a:t>Does this slide fit better after the project diagram?
</a:t>
            </a:r>
          </a:p>
        </p188:txBody>
      </p188:reply>
      <p188:reply id="{7A620CD6-AA89-4140-8952-8ACFCE3A1C8E}" authorId="{D574EA05-15B1-F7E4-078E-0FA52A781CF0}" created="2023-05-16T08:20:34.442">
        <p188:txBody>
          <a:bodyPr/>
          <a:lstStyle/>
          <a:p>
            <a:r>
              <a:rPr lang="en-ZA"/>
              <a:t>Suggested edtied text: - Use Atomica for dynamic modeling in High Horizons project to devise best carbon emission reduction strategies
- Detailed carbon emission analysis: Atomica will model specific healthcare facility emissions, calculating a precise central emissions value
- Optimize resource allocation: Atomica will aid decision-makers to allocate resources effectively for carbon reduction activities by modeling different scenarios
- Facilitate user interaction: Ensure Atomica's interface is user-friendly, accessible for all stakeholders
- Promote continual improvement: Atomica's flexibility allows new data integration, improving tool performance and keeping modeling relevant and accurate, allowing ongoing refinement of carbon reduction strategies</a:t>
            </a:r>
          </a:p>
        </p188:txBody>
      </p188:reply>
    </p188:replyLst>
    <p188:txBody>
      <a:bodyPr/>
      <a:lstStyle/>
      <a:p>
        <a:r>
          <a:rPr lang="en-ZA"/>
          <a:t>How we aim to use Atomica?</a:t>
        </a:r>
      </a:p>
    </p188:txBody>
  </p188:cm>
</p188:cmLst>
</file>

<file path=ppt/comments/modernComment_C8B_7095A493.xml><?xml version="1.0" encoding="utf-8"?>
<p188:cmLst xmlns:a="http://schemas.openxmlformats.org/drawingml/2006/main" xmlns:r="http://schemas.openxmlformats.org/officeDocument/2006/relationships" xmlns:p188="http://schemas.microsoft.com/office/powerpoint/2018/8/main">
  <p188:cm id="{EFDE3730-5B2F-4A74-9BC3-FAEE10F7DA4C}" authorId="{D574EA05-15B1-F7E4-078E-0FA52A781CF0}" created="2023-05-16T08:06:19.380">
    <pc:sldMkLst xmlns:pc="http://schemas.microsoft.com/office/powerpoint/2013/main/command">
      <pc:docMk/>
      <pc:sldMk cId="1888855187" sldId="3211"/>
    </pc:sldMkLst>
    <p188:replyLst>
      <p188:reply id="{55D04007-5938-4316-9AE1-35A932A169E1}" authorId="{D574EA05-15B1-F7E4-078E-0FA52A781CF0}" created="2023-05-16T08:10:58.835">
        <p188:txBody>
          <a:bodyPr/>
          <a:lstStyle/>
          <a:p>
            <a:r>
              <a:rPr lang="en-ZA"/>
              <a:t>I think he will also be interested in how many facilities and where they are etc. </a:t>
            </a:r>
          </a:p>
        </p188:txBody>
      </p188:reply>
    </p188:replyLst>
    <p188:txBody>
      <a:bodyPr/>
      <a:lstStyle/>
      <a:p>
        <a:r>
          <a:rPr lang="en-ZA"/>
          <a:t>Nice, I think contextualizing the project is good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91B-FBBC-5BE2-B66C-50738A5F0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273DF7D1-8505-826C-7D51-B0A3B7919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82828E4A-4CA8-740B-A4C0-656A3C1DF5EA}"/>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5" name="Footer Placeholder 4">
            <a:extLst>
              <a:ext uri="{FF2B5EF4-FFF2-40B4-BE49-F238E27FC236}">
                <a16:creationId xmlns:a16="http://schemas.microsoft.com/office/drawing/2014/main" id="{1E2EB29D-296F-8AF5-C377-83433920FC1B}"/>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44A93594-A25E-A077-BA6C-2092ABBB80A2}"/>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29894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7D88-064D-3D79-F608-C77829343298}"/>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630D449E-40CF-918E-9C85-9BDBB4A41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4440D0DA-8020-602C-D596-F07DCDABD317}"/>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5" name="Footer Placeholder 4">
            <a:extLst>
              <a:ext uri="{FF2B5EF4-FFF2-40B4-BE49-F238E27FC236}">
                <a16:creationId xmlns:a16="http://schemas.microsoft.com/office/drawing/2014/main" id="{BFC79926-977C-D42E-12F6-1DC9E524C8C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47CB2F21-0A9C-6E0A-E1A3-8858FB48C74C}"/>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18393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2127A-10E9-BED1-A988-931CC4EB9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210E171E-E035-C15F-9E6E-3DE2DFEA5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DDDCB659-D6D8-0D58-3828-B985EEAFC583}"/>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5" name="Footer Placeholder 4">
            <a:extLst>
              <a:ext uri="{FF2B5EF4-FFF2-40B4-BE49-F238E27FC236}">
                <a16:creationId xmlns:a16="http://schemas.microsoft.com/office/drawing/2014/main" id="{2023BA4F-8B0D-E39F-7E0D-168E7D4C5FE8}"/>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30343DC6-BC66-6C6B-9FA1-88530236B594}"/>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153493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4120-932A-EBBD-CF4B-5AD5A1956240}"/>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636F61D7-2CAC-831E-4245-3E4B3EE44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610B9F5D-F34C-DF75-DD51-FA165B504B74}"/>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5" name="Footer Placeholder 4">
            <a:extLst>
              <a:ext uri="{FF2B5EF4-FFF2-40B4-BE49-F238E27FC236}">
                <a16:creationId xmlns:a16="http://schemas.microsoft.com/office/drawing/2014/main" id="{EB091C9C-1669-591F-A5F1-14DF72C15868}"/>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AD4BF637-DE8F-587A-6CA2-C914AED131E8}"/>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62260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068D-6FB9-58AA-5EEA-0D2BA9C02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7B422775-4113-782C-8ACA-89DF0025A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C5312-F2A4-C9E6-1606-6B97C1CC4CD6}"/>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5" name="Footer Placeholder 4">
            <a:extLst>
              <a:ext uri="{FF2B5EF4-FFF2-40B4-BE49-F238E27FC236}">
                <a16:creationId xmlns:a16="http://schemas.microsoft.com/office/drawing/2014/main" id="{7C5507F3-B085-EFB1-E836-6BBB77E29BD7}"/>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39C838F7-B1AF-D184-7F3E-FFED4204015B}"/>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399131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6F30-04F7-0A69-D53F-9F65C55810D2}"/>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51CD3BAA-634E-AC5C-164B-C61E2EB83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5805051F-6415-B5D2-CD12-A2073F39E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2C7B4075-F995-C63E-7915-5C412D6C38EB}"/>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6" name="Footer Placeholder 5">
            <a:extLst>
              <a:ext uri="{FF2B5EF4-FFF2-40B4-BE49-F238E27FC236}">
                <a16:creationId xmlns:a16="http://schemas.microsoft.com/office/drawing/2014/main" id="{3AE5BE64-CFEC-1AFF-2EB2-0580E75DA933}"/>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33D0F442-1650-F2B7-3726-01559D71E317}"/>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72359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D705-8259-7EFB-1C68-031F0F3DDDB7}"/>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6BCEE0F1-08F0-69ED-A465-6FEEE751F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9D1615-6340-93F8-69BE-D7D915C7B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CB5B972E-C855-4FFF-D30A-05EF89B1A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9E2BE-3E8F-1E80-9D01-5E7F0DFC88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7162E3BC-F7B7-E72E-605B-03545FCBFDF0}"/>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8" name="Footer Placeholder 7">
            <a:extLst>
              <a:ext uri="{FF2B5EF4-FFF2-40B4-BE49-F238E27FC236}">
                <a16:creationId xmlns:a16="http://schemas.microsoft.com/office/drawing/2014/main" id="{932FF789-F407-F120-08D7-57DEF7B0CE52}"/>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29C51D48-4C2C-1817-FC05-0AD6BEAEF2D7}"/>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352812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A106-5882-965F-6A41-38D68CA695B2}"/>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E37F996E-4B2F-8DF6-6FE2-25157DFA756E}"/>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4" name="Footer Placeholder 3">
            <a:extLst>
              <a:ext uri="{FF2B5EF4-FFF2-40B4-BE49-F238E27FC236}">
                <a16:creationId xmlns:a16="http://schemas.microsoft.com/office/drawing/2014/main" id="{E6D39A7E-3A54-7ED5-3604-32F3917FEA2B}"/>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69D22314-6C6D-676F-12BF-3202C30A6221}"/>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4127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2A6F88-B1DB-3E03-7689-C2777F0E27C7}"/>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3" name="Footer Placeholder 2">
            <a:extLst>
              <a:ext uri="{FF2B5EF4-FFF2-40B4-BE49-F238E27FC236}">
                <a16:creationId xmlns:a16="http://schemas.microsoft.com/office/drawing/2014/main" id="{2EC21A0C-2F1C-E50F-99D2-7718E31755C9}"/>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5BD4D1D0-528A-B6D5-8E03-5B15749448AD}"/>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311917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A5FD-9349-AE11-51A9-C04B55318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0286CF10-C106-337A-AF57-373566E84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932D0ECB-84C9-A0C0-58DD-EA4B83E8E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302D0-59B7-5C22-2D2B-2FF00F975343}"/>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6" name="Footer Placeholder 5">
            <a:extLst>
              <a:ext uri="{FF2B5EF4-FFF2-40B4-BE49-F238E27FC236}">
                <a16:creationId xmlns:a16="http://schemas.microsoft.com/office/drawing/2014/main" id="{8FE9A637-0F18-E794-497A-81CE3ABE2E6B}"/>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A06DDAE8-BA4E-A2BA-A275-18E3A5619350}"/>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171462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5D72-5910-FC0F-A28D-8D72705CB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352A4A12-AE07-A7D7-91BE-0F9A9C7AB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AB1C6C76-C629-0827-77D4-3B3A2D470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657D7-221D-4D12-4BB2-9AB4EB5822C8}"/>
              </a:ext>
            </a:extLst>
          </p:cNvPr>
          <p:cNvSpPr>
            <a:spLocks noGrp="1"/>
          </p:cNvSpPr>
          <p:nvPr>
            <p:ph type="dt" sz="half" idx="10"/>
          </p:nvPr>
        </p:nvSpPr>
        <p:spPr/>
        <p:txBody>
          <a:bodyPr/>
          <a:lstStyle/>
          <a:p>
            <a:fld id="{AFB6F448-145A-451D-8A3E-D91641B2F143}" type="datetimeFigureOut">
              <a:rPr lang="en-ZW" smtClean="0"/>
              <a:t>16/5/2023</a:t>
            </a:fld>
            <a:endParaRPr lang="en-ZW"/>
          </a:p>
        </p:txBody>
      </p:sp>
      <p:sp>
        <p:nvSpPr>
          <p:cNvPr id="6" name="Footer Placeholder 5">
            <a:extLst>
              <a:ext uri="{FF2B5EF4-FFF2-40B4-BE49-F238E27FC236}">
                <a16:creationId xmlns:a16="http://schemas.microsoft.com/office/drawing/2014/main" id="{C97A5896-BC8A-1AE3-413C-CDF6679B7D2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3E5B9F84-1597-48F3-7BF1-5E19EC107236}"/>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40574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D4597-ECDB-A0BD-E36A-44E47524A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C9260F5E-6D8D-5432-A5E1-C45D9C458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45299979-B339-3896-15B8-632C592F4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F448-145A-451D-8A3E-D91641B2F143}" type="datetimeFigureOut">
              <a:rPr lang="en-ZW" smtClean="0"/>
              <a:t>16/5/2023</a:t>
            </a:fld>
            <a:endParaRPr lang="en-ZW"/>
          </a:p>
        </p:txBody>
      </p:sp>
      <p:sp>
        <p:nvSpPr>
          <p:cNvPr id="5" name="Footer Placeholder 4">
            <a:extLst>
              <a:ext uri="{FF2B5EF4-FFF2-40B4-BE49-F238E27FC236}">
                <a16:creationId xmlns:a16="http://schemas.microsoft.com/office/drawing/2014/main" id="{39E17EF1-5BF4-F996-05A2-605DCD312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B7709B3E-1FFE-D747-8E1D-03FA5C78E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32CA1-B06D-42A2-9AC2-C29353F281B4}" type="slidenum">
              <a:rPr lang="en-ZW" smtClean="0"/>
              <a:t>‹#›</a:t>
            </a:fld>
            <a:endParaRPr lang="en-ZW"/>
          </a:p>
        </p:txBody>
      </p:sp>
    </p:spTree>
    <p:extLst>
      <p:ext uri="{BB962C8B-B14F-4D97-AF65-F5344CB8AC3E}">
        <p14:creationId xmlns:p14="http://schemas.microsoft.com/office/powerpoint/2010/main" val="44131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6_B37F584B.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C8B_7095A49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C8A_6953FF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C89_45A0F2F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2_7119FF8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587B92B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02B6-C879-503F-6D2E-65D7CE0C2E6F}"/>
              </a:ext>
            </a:extLst>
          </p:cNvPr>
          <p:cNvSpPr>
            <a:spLocks noGrp="1"/>
          </p:cNvSpPr>
          <p:nvPr>
            <p:ph type="ctrTitle"/>
          </p:nvPr>
        </p:nvSpPr>
        <p:spPr>
          <a:xfrm>
            <a:off x="1183179" y="1373201"/>
            <a:ext cx="9144000" cy="1421332"/>
          </a:xfrm>
        </p:spPr>
        <p:txBody>
          <a:bodyPr>
            <a:normAutofit/>
          </a:bodyPr>
          <a:lstStyle/>
          <a:p>
            <a:pPr>
              <a:lnSpc>
                <a:spcPct val="107000"/>
              </a:lnSpc>
              <a:spcAft>
                <a:spcPts val="800"/>
              </a:spcAft>
            </a:pPr>
            <a:r>
              <a:rPr lang="en-GB" sz="3200" b="1" i="1" dirty="0">
                <a:effectLst/>
                <a:latin typeface="Arial" panose="020B0604020202020204" pitchFamily="34" charset="0"/>
                <a:ea typeface="Calibri" panose="020F0502020204030204" pitchFamily="34" charset="0"/>
                <a:cs typeface="Times New Roman" panose="02020603050405020304" pitchFamily="18" charset="0"/>
              </a:rPr>
              <a:t> </a:t>
            </a:r>
            <a:r>
              <a:rPr lang="en-GB" sz="3200" b="1" i="1" dirty="0">
                <a:latin typeface="Arial" panose="020B0604020202020204" pitchFamily="34" charset="0"/>
                <a:ea typeface="Calibri" panose="020F0502020204030204" pitchFamily="34" charset="0"/>
                <a:cs typeface="Times New Roman" panose="02020603050405020304" pitchFamily="18" charset="0"/>
              </a:rPr>
              <a:t>R</a:t>
            </a:r>
            <a:r>
              <a:rPr lang="en-GB" sz="3200" b="1" i="1" dirty="0">
                <a:effectLst/>
                <a:latin typeface="Arial" panose="020B0604020202020204" pitchFamily="34" charset="0"/>
                <a:ea typeface="Calibri" panose="020F0502020204030204" pitchFamily="34" charset="0"/>
                <a:cs typeface="Times New Roman" panose="02020603050405020304" pitchFamily="18" charset="0"/>
              </a:rPr>
              <a:t>esource Allocation </a:t>
            </a:r>
            <a:r>
              <a:rPr lang="en-GB" sz="3200" b="1" i="1" dirty="0">
                <a:latin typeface="Arial" panose="020B0604020202020204" pitchFamily="34" charset="0"/>
                <a:ea typeface="Calibri" panose="020F0502020204030204" pitchFamily="34" charset="0"/>
                <a:cs typeface="Times New Roman" panose="02020603050405020304" pitchFamily="18" charset="0"/>
              </a:rPr>
              <a:t>T</a:t>
            </a:r>
            <a:r>
              <a:rPr lang="en-GB" sz="3200" b="1" i="1" dirty="0">
                <a:effectLst/>
                <a:latin typeface="Arial" panose="020B0604020202020204" pitchFamily="34" charset="0"/>
                <a:ea typeface="Calibri" panose="020F0502020204030204" pitchFamily="34" charset="0"/>
                <a:cs typeface="Times New Roman" panose="02020603050405020304" pitchFamily="18" charset="0"/>
              </a:rPr>
              <a:t>ool</a:t>
            </a:r>
            <a:endParaRPr lang="en-ZW" sz="8800" dirty="0"/>
          </a:p>
        </p:txBody>
      </p:sp>
      <p:sp>
        <p:nvSpPr>
          <p:cNvPr id="3" name="Subtitle 2">
            <a:extLst>
              <a:ext uri="{FF2B5EF4-FFF2-40B4-BE49-F238E27FC236}">
                <a16:creationId xmlns:a16="http://schemas.microsoft.com/office/drawing/2014/main" id="{2E11D6AF-C7E4-A259-2B37-C9A765837DD4}"/>
              </a:ext>
            </a:extLst>
          </p:cNvPr>
          <p:cNvSpPr>
            <a:spLocks noGrp="1"/>
          </p:cNvSpPr>
          <p:nvPr>
            <p:ph type="subTitle" idx="1"/>
          </p:nvPr>
        </p:nvSpPr>
        <p:spPr>
          <a:xfrm>
            <a:off x="1524000" y="4183929"/>
            <a:ext cx="9144000" cy="1655762"/>
          </a:xfrm>
        </p:spPr>
        <p:txBody>
          <a:bodyPr/>
          <a:lstStyle/>
          <a:p>
            <a:pPr algn="ctr">
              <a:lnSpc>
                <a:spcPct val="107000"/>
              </a:lnSpc>
              <a:spcAft>
                <a:spcPts val="800"/>
              </a:spcAft>
            </a:pPr>
            <a:r>
              <a:rPr lang="en-ZW" sz="2400" b="1" i="1" dirty="0">
                <a:effectLst/>
                <a:latin typeface="Arial" panose="020B0604020202020204" pitchFamily="34" charset="0"/>
                <a:ea typeface="Calibri" panose="020F0502020204030204" pitchFamily="34" charset="0"/>
                <a:cs typeface="Times New Roman" panose="02020603050405020304" pitchFamily="18" charset="0"/>
              </a:rPr>
              <a:t>D</a:t>
            </a:r>
            <a:r>
              <a:rPr lang="en-ZW" sz="2400" i="1" dirty="0">
                <a:effectLst/>
                <a:latin typeface="Arial" panose="020B0604020202020204" pitchFamily="34" charset="0"/>
                <a:ea typeface="Calibri" panose="020F0502020204030204" pitchFamily="34" charset="0"/>
                <a:cs typeface="Times New Roman" panose="02020603050405020304" pitchFamily="18" charset="0"/>
              </a:rPr>
              <a:t>esign and </a:t>
            </a:r>
            <a:r>
              <a:rPr lang="en-ZW" sz="2400" b="1" i="1" dirty="0">
                <a:effectLst/>
                <a:latin typeface="Arial" panose="020B0604020202020204" pitchFamily="34" charset="0"/>
                <a:ea typeface="Calibri" panose="020F0502020204030204" pitchFamily="34" charset="0"/>
                <a:cs typeface="Times New Roman" panose="02020603050405020304" pitchFamily="18" charset="0"/>
              </a:rPr>
              <a:t>O</a:t>
            </a:r>
            <a:r>
              <a:rPr lang="en-ZW" sz="2400" i="1" dirty="0">
                <a:effectLst/>
                <a:latin typeface="Arial" panose="020B0604020202020204" pitchFamily="34" charset="0"/>
                <a:ea typeface="Calibri" panose="020F0502020204030204" pitchFamily="34" charset="0"/>
                <a:cs typeface="Times New Roman" panose="02020603050405020304" pitchFamily="18" charset="0"/>
              </a:rPr>
              <a:t>ptimization </a:t>
            </a:r>
            <a:r>
              <a:rPr lang="en-ZW" sz="2400" b="1" i="1" dirty="0" err="1">
                <a:effectLst/>
                <a:latin typeface="Arial" panose="020B0604020202020204" pitchFamily="34" charset="0"/>
                <a:ea typeface="Calibri" panose="020F0502020204030204" pitchFamily="34" charset="0"/>
                <a:cs typeface="Times New Roman" panose="02020603050405020304" pitchFamily="18" charset="0"/>
              </a:rPr>
              <a:t>M</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odeling</a:t>
            </a:r>
            <a:r>
              <a:rPr lang="en-ZW" sz="2400" i="1" dirty="0">
                <a:effectLst/>
                <a:latin typeface="Arial" panose="020B0604020202020204" pitchFamily="34" charset="0"/>
                <a:ea typeface="Calibri" panose="020F0502020204030204" pitchFamily="34" charset="0"/>
                <a:cs typeface="Times New Roman" panose="02020603050405020304" pitchFamily="18" charset="0"/>
              </a:rPr>
              <a:t> of Carbon </a:t>
            </a:r>
            <a:r>
              <a:rPr lang="en-ZW" sz="2400" b="1" i="1" dirty="0">
                <a:effectLst/>
                <a:latin typeface="Arial" panose="020B0604020202020204" pitchFamily="34" charset="0"/>
                <a:ea typeface="Calibri" panose="020F0502020204030204" pitchFamily="34" charset="0"/>
                <a:cs typeface="Times New Roman" panose="02020603050405020304" pitchFamily="18" charset="0"/>
              </a:rPr>
              <a:t>M</a:t>
            </a:r>
            <a:r>
              <a:rPr lang="en-ZW" sz="2400" i="1" dirty="0">
                <a:effectLst/>
                <a:latin typeface="Arial" panose="020B0604020202020204" pitchFamily="34" charset="0"/>
                <a:ea typeface="Calibri" panose="020F0502020204030204" pitchFamily="34" charset="0"/>
                <a:cs typeface="Times New Roman" panose="02020603050405020304" pitchFamily="18" charset="0"/>
              </a:rPr>
              <a:t>itigation </a:t>
            </a:r>
            <a:r>
              <a:rPr lang="en-ZW" sz="2400" b="1" i="1" dirty="0" err="1">
                <a:effectLst/>
                <a:latin typeface="Arial" panose="020B0604020202020204" pitchFamily="34" charset="0"/>
                <a:ea typeface="Calibri" panose="020F0502020204030204" pitchFamily="34" charset="0"/>
                <a:cs typeface="Times New Roman" panose="02020603050405020304" pitchFamily="18" charset="0"/>
              </a:rPr>
              <a:t>I</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nterventio</a:t>
            </a:r>
            <a:r>
              <a:rPr lang="en-ZW" sz="2400" b="1" i="1" dirty="0" err="1">
                <a:effectLst/>
                <a:latin typeface="Arial" panose="020B0604020202020204" pitchFamily="34" charset="0"/>
                <a:ea typeface="Calibri" panose="020F0502020204030204" pitchFamily="34" charset="0"/>
                <a:cs typeface="Times New Roman" panose="02020603050405020304" pitchFamily="18" charset="0"/>
              </a:rPr>
              <a:t>N</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s</a:t>
            </a:r>
            <a:r>
              <a:rPr lang="en-ZW" sz="2400" i="1" dirty="0">
                <a:effectLst/>
                <a:latin typeface="Arial" panose="020B0604020202020204" pitchFamily="34" charset="0"/>
                <a:ea typeface="Calibri" panose="020F0502020204030204" pitchFamily="34" charset="0"/>
                <a:cs typeface="Times New Roman" panose="02020603050405020304" pitchFamily="18" charset="0"/>
              </a:rPr>
              <a:t> </a:t>
            </a:r>
            <a:r>
              <a:rPr lang="en-ZW" sz="2400" b="1" i="1" dirty="0">
                <a:effectLst/>
                <a:latin typeface="Arial" panose="020B0604020202020204" pitchFamily="34" charset="0"/>
                <a:ea typeface="Calibri" panose="020F0502020204030204" pitchFamily="34" charset="0"/>
                <a:cs typeface="Times New Roman" panose="02020603050405020304" pitchFamily="18" charset="0"/>
              </a:rPr>
              <a:t>I</a:t>
            </a:r>
            <a:r>
              <a:rPr lang="en-ZW" sz="2400" i="1" dirty="0">
                <a:effectLst/>
                <a:latin typeface="Arial" panose="020B0604020202020204" pitchFamily="34" charset="0"/>
                <a:ea typeface="Calibri" panose="020F0502020204030204" pitchFamily="34" charset="0"/>
                <a:cs typeface="Times New Roman" panose="02020603050405020304" pitchFamily="18" charset="0"/>
              </a:rPr>
              <a:t>n health </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faCilities</a:t>
            </a:r>
            <a:r>
              <a:rPr lang="en-ZW" sz="2400" i="1" dirty="0">
                <a:effectLst/>
                <a:latin typeface="Arial" panose="020B0604020202020204" pitchFamily="34" charset="0"/>
                <a:ea typeface="Calibri" panose="020F0502020204030204" pitchFamily="34" charset="0"/>
                <a:cs typeface="Times New Roman" panose="02020603050405020304" pitchFamily="18" charset="0"/>
              </a:rPr>
              <a:t> </a:t>
            </a:r>
            <a:endParaRPr lang="en-ZW"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W" sz="2400" i="1" dirty="0">
                <a:effectLst/>
                <a:latin typeface="Arial" panose="020B0604020202020204" pitchFamily="34" charset="0"/>
                <a:ea typeface="Calibri" panose="020F0502020204030204" pitchFamily="34" charset="0"/>
                <a:cs typeface="Times New Roman" panose="02020603050405020304" pitchFamily="18" charset="0"/>
              </a:rPr>
              <a:t>(DOMMINIC)</a:t>
            </a:r>
            <a:endParaRPr lang="en-ZW"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ZW" dirty="0"/>
          </a:p>
        </p:txBody>
      </p:sp>
      <p:pic>
        <p:nvPicPr>
          <p:cNvPr id="4" name="imageSelected0" descr="90dc3f46-fcfb-4b96-83ab-9a143d9256ad">
            <a:extLst>
              <a:ext uri="{FF2B5EF4-FFF2-40B4-BE49-F238E27FC236}">
                <a16:creationId xmlns:a16="http://schemas.microsoft.com/office/drawing/2014/main" id="{265E3B03-3641-01CA-0EA5-1864F4E84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895" y="151450"/>
            <a:ext cx="1335181" cy="1335181"/>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1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55A4-C636-79D4-C6DE-243590FD8581}"/>
              </a:ext>
            </a:extLst>
          </p:cNvPr>
          <p:cNvSpPr>
            <a:spLocks noGrp="1"/>
          </p:cNvSpPr>
          <p:nvPr>
            <p:ph type="title"/>
          </p:nvPr>
        </p:nvSpPr>
        <p:spPr/>
        <p:txBody>
          <a:bodyPr>
            <a:normAutofit/>
          </a:bodyPr>
          <a:lstStyle/>
          <a:p>
            <a:r>
              <a:rPr lang="en-ZW" sz="3200" b="1" dirty="0">
                <a:latin typeface="Arial" panose="020B0604020202020204" pitchFamily="34" charset="0"/>
                <a:cs typeface="Arial" panose="020B0604020202020204" pitchFamily="34" charset="0"/>
              </a:rPr>
              <a:t>Concerns &amp; Questions</a:t>
            </a:r>
          </a:p>
        </p:txBody>
      </p:sp>
      <p:sp>
        <p:nvSpPr>
          <p:cNvPr id="3" name="Content Placeholder 2">
            <a:extLst>
              <a:ext uri="{FF2B5EF4-FFF2-40B4-BE49-F238E27FC236}">
                <a16:creationId xmlns:a16="http://schemas.microsoft.com/office/drawing/2014/main" id="{2147767C-FF6D-26CC-609C-C16AE4D814C1}"/>
              </a:ext>
            </a:extLst>
          </p:cNvPr>
          <p:cNvSpPr>
            <a:spLocks noGrp="1"/>
          </p:cNvSpPr>
          <p:nvPr>
            <p:ph idx="1"/>
          </p:nvPr>
        </p:nvSpPr>
        <p:spPr/>
        <p:txBody>
          <a:bodyPr/>
          <a:lstStyle/>
          <a:p>
            <a:r>
              <a:rPr lang="en-GB" i="1" dirty="0">
                <a:latin typeface="Arial" panose="020B0604020202020204" pitchFamily="34" charset="0"/>
                <a:cs typeface="Arial" panose="020B0604020202020204" pitchFamily="34" charset="0"/>
              </a:rPr>
              <a:t>We may not have rate or numbers associated with emissions in each compartment. </a:t>
            </a:r>
          </a:p>
          <a:p>
            <a:r>
              <a:rPr lang="en-GB" i="1" dirty="0">
                <a:latin typeface="Arial" panose="020B0604020202020204" pitchFamily="34" charset="0"/>
                <a:cs typeface="Arial" panose="020B0604020202020204" pitchFamily="34" charset="0"/>
              </a:rPr>
              <a:t>What is the minimum number of data points required for the tool to work</a:t>
            </a:r>
          </a:p>
          <a:p>
            <a:r>
              <a:rPr lang="en-GB" i="1" dirty="0">
                <a:latin typeface="Arial" panose="020B0604020202020204" pitchFamily="34" charset="0"/>
                <a:cs typeface="Arial" panose="020B0604020202020204" pitchFamily="34" charset="0"/>
              </a:rPr>
              <a:t>T1 : You can have as many or few pages as required in the </a:t>
            </a:r>
            <a:r>
              <a:rPr lang="en-GB" i="1" dirty="0" err="1">
                <a:latin typeface="Arial" panose="020B0604020202020204" pitchFamily="34" charset="0"/>
                <a:cs typeface="Arial" panose="020B0604020202020204" pitchFamily="34" charset="0"/>
              </a:rPr>
              <a:t>databook</a:t>
            </a:r>
            <a:r>
              <a:rPr lang="en-ZW" i="1" dirty="0">
                <a:latin typeface="Arial" panose="020B0604020202020204" pitchFamily="34" charset="0"/>
                <a:cs typeface="Arial" panose="020B0604020202020204" pitchFamily="34" charset="0"/>
              </a:rPr>
              <a:t>? Uncertainty not automatically calculated in </a:t>
            </a:r>
            <a:r>
              <a:rPr lang="en-ZW" i="1" dirty="0" err="1">
                <a:latin typeface="Arial" panose="020B0604020202020204" pitchFamily="34" charset="0"/>
                <a:cs typeface="Arial" panose="020B0604020202020204" pitchFamily="34" charset="0"/>
              </a:rPr>
              <a:t>atomica</a:t>
            </a:r>
            <a:r>
              <a:rPr lang="en-ZW" i="1" dirty="0">
                <a:latin typeface="Arial" panose="020B0604020202020204" pitchFamily="34" charset="0"/>
                <a:cs typeface="Arial" panose="020B0604020202020204" pitchFamily="34" charset="0"/>
              </a:rPr>
              <a:t> rather manually, </a:t>
            </a:r>
          </a:p>
          <a:p>
            <a:r>
              <a:rPr lang="en-ZW" i="1" dirty="0">
                <a:latin typeface="Arial" panose="020B0604020202020204" pitchFamily="34" charset="0"/>
                <a:cs typeface="Arial" panose="020B0604020202020204" pitchFamily="34" charset="0"/>
              </a:rPr>
              <a:t>T2: It is recommended that all parameter intended for explicit data calibration be placed on a single calibration sheet. Are not all parameters part of calibration ?, etc</a:t>
            </a:r>
          </a:p>
          <a:p>
            <a:endParaRPr lang="en-ZW" i="1" dirty="0">
              <a:latin typeface="Arial" panose="020B0604020202020204" pitchFamily="34" charset="0"/>
              <a:cs typeface="Arial" panose="020B0604020202020204" pitchFamily="34" charset="0"/>
            </a:endParaRPr>
          </a:p>
        </p:txBody>
      </p:sp>
      <p:pic>
        <p:nvPicPr>
          <p:cNvPr id="4" name="imageSelected0" descr="90dc3f46-fcfb-4b96-83ab-9a143d9256ad">
            <a:extLst>
              <a:ext uri="{FF2B5EF4-FFF2-40B4-BE49-F238E27FC236}">
                <a16:creationId xmlns:a16="http://schemas.microsoft.com/office/drawing/2014/main" id="{79E59C54-A7E3-53C6-A233-7505E8B57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895" y="151450"/>
            <a:ext cx="1335181" cy="1335181"/>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6733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B788-6331-F0D5-083B-FF78FD9621B6}"/>
              </a:ext>
            </a:extLst>
          </p:cNvPr>
          <p:cNvSpPr>
            <a:spLocks noGrp="1"/>
          </p:cNvSpPr>
          <p:nvPr>
            <p:ph type="title"/>
          </p:nvPr>
        </p:nvSpPr>
        <p:spPr/>
        <p:txBody>
          <a:bodyPr>
            <a:normAutofit/>
          </a:bodyPr>
          <a:lstStyle/>
          <a:p>
            <a:r>
              <a:rPr lang="en-ZW" sz="3200" b="1" dirty="0">
                <a:latin typeface="Arial" panose="020B0604020202020204" pitchFamily="34" charset="0"/>
                <a:cs typeface="Times New Roman" panose="02020603050405020304" pitchFamily="18" charset="0"/>
              </a:rPr>
              <a:t>Project Overview: HIGH Horizons</a:t>
            </a:r>
          </a:p>
        </p:txBody>
      </p:sp>
      <p:sp>
        <p:nvSpPr>
          <p:cNvPr id="3" name="Content Placeholder 2">
            <a:extLst>
              <a:ext uri="{FF2B5EF4-FFF2-40B4-BE49-F238E27FC236}">
                <a16:creationId xmlns:a16="http://schemas.microsoft.com/office/drawing/2014/main" id="{FAF6C6BD-CA88-D5A5-3044-DEE8756D52DD}"/>
              </a:ext>
            </a:extLst>
          </p:cNvPr>
          <p:cNvSpPr>
            <a:spLocks noGrp="1"/>
          </p:cNvSpPr>
          <p:nvPr>
            <p:ph idx="1"/>
          </p:nvPr>
        </p:nvSpPr>
        <p:spPr>
          <a:xfrm>
            <a:off x="638695" y="1803890"/>
            <a:ext cx="10515600" cy="4688985"/>
          </a:xfrm>
        </p:spPr>
        <p:txBody>
          <a:bodyPr>
            <a:normAutofit/>
          </a:bodyPr>
          <a:lstStyle/>
          <a:p>
            <a:endParaRPr lang="en-GB" sz="2400" dirty="0">
              <a:latin typeface="Arial" panose="020B0604020202020204" pitchFamily="34" charset="0"/>
              <a:cs typeface="Times New Roman" panose="02020603050405020304" pitchFamily="18" charset="0"/>
            </a:endParaRPr>
          </a:p>
          <a:p>
            <a:r>
              <a:rPr lang="en-GB" sz="2400" dirty="0">
                <a:latin typeface="Arial" panose="020B0604020202020204" pitchFamily="34" charset="0"/>
                <a:cs typeface="Times New Roman" panose="02020603050405020304" pitchFamily="18" charset="0"/>
              </a:rPr>
              <a:t>Heat Indicators for Global Health: Surveillance, Early Warning Systems and adaptation-mitigation actions to reduce heat impacts in pregnant women, infants and health workers in the EU and Africa</a:t>
            </a:r>
          </a:p>
          <a:p>
            <a:pPr lvl="1"/>
            <a:endParaRPr lang="en-GB" i="1" dirty="0">
              <a:latin typeface="Arial" panose="020B0604020202020204" pitchFamily="34" charset="0"/>
              <a:cs typeface="Times New Roman" panose="02020603050405020304" pitchFamily="18" charset="0"/>
            </a:endParaRPr>
          </a:p>
          <a:p>
            <a:pPr lvl="1"/>
            <a:r>
              <a:rPr lang="en-GB" i="1" dirty="0">
                <a:latin typeface="Arial" panose="020B0604020202020204" pitchFamily="34" charset="0"/>
                <a:cs typeface="Times New Roman" panose="02020603050405020304" pitchFamily="18" charset="0"/>
              </a:rPr>
              <a:t>Specific objectives</a:t>
            </a:r>
          </a:p>
          <a:p>
            <a:pPr lvl="1"/>
            <a:endParaRPr lang="en-GB" i="1" dirty="0">
              <a:latin typeface="Arial" panose="020B0604020202020204" pitchFamily="34" charset="0"/>
              <a:cs typeface="Times New Roman" panose="02020603050405020304" pitchFamily="18" charset="0"/>
            </a:endParaRPr>
          </a:p>
          <a:p>
            <a:pPr marL="457200" lvl="1" indent="0">
              <a:buNone/>
            </a:pPr>
            <a:r>
              <a:rPr lang="en-GB" i="1" dirty="0">
                <a:latin typeface="Arial" panose="020B0604020202020204" pitchFamily="34" charset="0"/>
                <a:cs typeface="Times New Roman" panose="02020603050405020304" pitchFamily="18" charset="0"/>
              </a:rPr>
              <a:t>1.	</a:t>
            </a:r>
            <a:r>
              <a:rPr lang="en-GB" sz="2200" i="1" dirty="0">
                <a:latin typeface="Arial" panose="020B0604020202020204" pitchFamily="34" charset="0"/>
                <a:cs typeface="Times New Roman" panose="02020603050405020304" pitchFamily="18" charset="0"/>
              </a:rPr>
              <a:t>Identify and select suitable indicators for quantifying and monitoring the global, EU and national-level health impacts of extreme heat among pregnant and postpartum women, </a:t>
            </a:r>
            <a:r>
              <a:rPr lang="en-GB" sz="2200" i="1" dirty="0" err="1">
                <a:latin typeface="Arial" panose="020B0604020202020204" pitchFamily="34" charset="0"/>
                <a:cs typeface="Times New Roman" panose="02020603050405020304" pitchFamily="18" charset="0"/>
              </a:rPr>
              <a:t>newborns</a:t>
            </a:r>
            <a:r>
              <a:rPr lang="en-GB" sz="2200" i="1" dirty="0">
                <a:latin typeface="Arial" panose="020B0604020202020204" pitchFamily="34" charset="0"/>
                <a:cs typeface="Times New Roman" panose="02020603050405020304" pitchFamily="18" charset="0"/>
              </a:rPr>
              <a:t> and infants in Europe and sub-Saharan Africa</a:t>
            </a:r>
          </a:p>
        </p:txBody>
      </p:sp>
      <p:pic>
        <p:nvPicPr>
          <p:cNvPr id="4" name="imageSelected0" descr="90dc3f46-fcfb-4b96-83ab-9a143d9256ad">
            <a:extLst>
              <a:ext uri="{FF2B5EF4-FFF2-40B4-BE49-F238E27FC236}">
                <a16:creationId xmlns:a16="http://schemas.microsoft.com/office/drawing/2014/main" id="{AD0897B7-B32F-770D-6D13-BAAB430EE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895" y="151450"/>
            <a:ext cx="1335181" cy="1335181"/>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4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B788-6331-F0D5-083B-FF78FD9621B6}"/>
              </a:ext>
            </a:extLst>
          </p:cNvPr>
          <p:cNvSpPr>
            <a:spLocks noGrp="1"/>
          </p:cNvSpPr>
          <p:nvPr>
            <p:ph type="title"/>
          </p:nvPr>
        </p:nvSpPr>
        <p:spPr/>
        <p:txBody>
          <a:bodyPr>
            <a:normAutofit/>
          </a:bodyPr>
          <a:lstStyle/>
          <a:p>
            <a:r>
              <a:rPr lang="en-ZW" sz="3200" b="1" dirty="0">
                <a:latin typeface="Arial" panose="020B0604020202020204" pitchFamily="34" charset="0"/>
                <a:cs typeface="Times New Roman" panose="02020603050405020304" pitchFamily="18" charset="0"/>
              </a:rPr>
              <a:t>Project Overview: HIGH Horizons</a:t>
            </a:r>
          </a:p>
        </p:txBody>
      </p:sp>
      <p:sp>
        <p:nvSpPr>
          <p:cNvPr id="3" name="Content Placeholder 2">
            <a:extLst>
              <a:ext uri="{FF2B5EF4-FFF2-40B4-BE49-F238E27FC236}">
                <a16:creationId xmlns:a16="http://schemas.microsoft.com/office/drawing/2014/main" id="{FAF6C6BD-CA88-D5A5-3044-DEE8756D52DD}"/>
              </a:ext>
            </a:extLst>
          </p:cNvPr>
          <p:cNvSpPr>
            <a:spLocks noGrp="1"/>
          </p:cNvSpPr>
          <p:nvPr>
            <p:ph idx="1"/>
          </p:nvPr>
        </p:nvSpPr>
        <p:spPr>
          <a:xfrm>
            <a:off x="638695" y="1803890"/>
            <a:ext cx="10515600" cy="4688985"/>
          </a:xfrm>
        </p:spPr>
        <p:txBody>
          <a:bodyPr>
            <a:normAutofit/>
          </a:bodyPr>
          <a:lstStyle/>
          <a:p>
            <a:pPr marL="457200" lvl="1" indent="0">
              <a:buNone/>
            </a:pPr>
            <a:r>
              <a:rPr lang="en-GB" sz="2200" i="1" dirty="0">
                <a:latin typeface="Arial" panose="020B0604020202020204" pitchFamily="34" charset="0"/>
                <a:cs typeface="Times New Roman" panose="02020603050405020304" pitchFamily="18" charset="0"/>
              </a:rPr>
              <a:t>2.	Develop and test an Early Warning System using a smartphone app to provide individualized heat stress warnings, and locally adapted messaging for protecting pregnant and postpartum women, infants and health workers</a:t>
            </a:r>
          </a:p>
          <a:p>
            <a:pPr marL="457200" lvl="1" indent="0">
              <a:buNone/>
            </a:pPr>
            <a:endParaRPr lang="en-GB" sz="2200" i="1" dirty="0">
              <a:highlight>
                <a:srgbClr val="FFFF00"/>
              </a:highlight>
              <a:latin typeface="Arial" panose="020B0604020202020204" pitchFamily="34" charset="0"/>
              <a:cs typeface="Times New Roman" panose="02020603050405020304" pitchFamily="18" charset="0"/>
            </a:endParaRPr>
          </a:p>
          <a:p>
            <a:pPr marL="457200" lvl="1" indent="0">
              <a:buNone/>
            </a:pPr>
            <a:r>
              <a:rPr lang="en-GB" sz="2200" i="1" dirty="0">
                <a:latin typeface="Arial" panose="020B0604020202020204" pitchFamily="34" charset="0"/>
                <a:cs typeface="Times New Roman" panose="02020603050405020304" pitchFamily="18" charset="0"/>
              </a:rPr>
              <a:t>3. Identify cost-effective, integrated adaptation-mitigation interventions to alleviate heat impacts on health workers, and to reduce carbon emissions associated with health care</a:t>
            </a:r>
          </a:p>
          <a:p>
            <a:pPr marL="457200" lvl="1" indent="0">
              <a:buNone/>
            </a:pPr>
            <a:endParaRPr lang="en-GB" sz="2200" i="1" dirty="0">
              <a:highlight>
                <a:srgbClr val="FFFF00"/>
              </a:highlight>
              <a:latin typeface="Arial" panose="020B0604020202020204" pitchFamily="34" charset="0"/>
              <a:cs typeface="Times New Roman" panose="02020603050405020304" pitchFamily="18" charset="0"/>
            </a:endParaRPr>
          </a:p>
          <a:p>
            <a:pPr marL="457200" lvl="1" indent="0">
              <a:buNone/>
            </a:pPr>
            <a:r>
              <a:rPr lang="en-GB" sz="2200" i="1" dirty="0">
                <a:latin typeface="Arial" panose="020B0604020202020204" pitchFamily="34" charset="0"/>
                <a:cs typeface="Times New Roman" panose="02020603050405020304" pitchFamily="18" charset="0"/>
              </a:rPr>
              <a:t>4. Support global and EU climate policies and activities on the monitoring of direct and indirect impacts of climate change on health, and the strengthening of Early Warning Systems through guidance documents, and risk assessment and cost-benefit analysis tools</a:t>
            </a:r>
          </a:p>
          <a:p>
            <a:pPr lvl="1"/>
            <a:endParaRPr lang="en-ZW" i="1" dirty="0">
              <a:latin typeface="Arial" panose="020B0604020202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A1152D37-25B6-514F-3364-57B643EFE4DD}"/>
              </a:ext>
            </a:extLst>
          </p:cNvPr>
          <p:cNvSpPr/>
          <p:nvPr/>
        </p:nvSpPr>
        <p:spPr>
          <a:xfrm>
            <a:off x="1052623" y="3157870"/>
            <a:ext cx="10026503" cy="91440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W"/>
          </a:p>
        </p:txBody>
      </p:sp>
      <p:pic>
        <p:nvPicPr>
          <p:cNvPr id="5" name="imageSelected0" descr="90dc3f46-fcfb-4b96-83ab-9a143d9256ad">
            <a:extLst>
              <a:ext uri="{FF2B5EF4-FFF2-40B4-BE49-F238E27FC236}">
                <a16:creationId xmlns:a16="http://schemas.microsoft.com/office/drawing/2014/main" id="{9CAD88E6-CF63-BC07-0444-4C9DE09CB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895" y="151450"/>
            <a:ext cx="1335181" cy="1335181"/>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5518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B788-6331-F0D5-083B-FF78FD9621B6}"/>
              </a:ext>
            </a:extLst>
          </p:cNvPr>
          <p:cNvSpPr>
            <a:spLocks noGrp="1"/>
          </p:cNvSpPr>
          <p:nvPr>
            <p:ph type="title"/>
          </p:nvPr>
        </p:nvSpPr>
        <p:spPr/>
        <p:txBody>
          <a:bodyPr>
            <a:normAutofit/>
          </a:bodyPr>
          <a:lstStyle/>
          <a:p>
            <a:r>
              <a:rPr lang="en-ZW" sz="3200" b="1" dirty="0">
                <a:latin typeface="Arial" panose="020B0604020202020204" pitchFamily="34" charset="0"/>
                <a:cs typeface="Times New Roman" panose="02020603050405020304" pitchFamily="18" charset="0"/>
              </a:rPr>
              <a:t>Aim of the Tool</a:t>
            </a:r>
          </a:p>
        </p:txBody>
      </p:sp>
      <p:sp>
        <p:nvSpPr>
          <p:cNvPr id="3" name="Content Placeholder 2">
            <a:extLst>
              <a:ext uri="{FF2B5EF4-FFF2-40B4-BE49-F238E27FC236}">
                <a16:creationId xmlns:a16="http://schemas.microsoft.com/office/drawing/2014/main" id="{FAF6C6BD-CA88-D5A5-3044-DEE8756D52DD}"/>
              </a:ext>
            </a:extLst>
          </p:cNvPr>
          <p:cNvSpPr>
            <a:spLocks noGrp="1"/>
          </p:cNvSpPr>
          <p:nvPr>
            <p:ph idx="1"/>
          </p:nvPr>
        </p:nvSpPr>
        <p:spPr>
          <a:xfrm>
            <a:off x="638695" y="1421476"/>
            <a:ext cx="10515600" cy="5071399"/>
          </a:xfrm>
        </p:spPr>
        <p:txBody>
          <a:bodyPr>
            <a:normAutofit fontScale="92500"/>
          </a:bodyPr>
          <a:lstStyle/>
          <a:p>
            <a:r>
              <a:rPr lang="en-GB" sz="2400" dirty="0">
                <a:latin typeface="Arial" panose="020B0604020202020204" pitchFamily="34" charset="0"/>
                <a:cs typeface="Times New Roman" panose="02020603050405020304" pitchFamily="18" charset="0"/>
              </a:rPr>
              <a:t> To employ </a:t>
            </a:r>
            <a:r>
              <a:rPr lang="en-GB" sz="2400" dirty="0" err="1">
                <a:latin typeface="Arial" panose="020B0604020202020204" pitchFamily="34" charset="0"/>
                <a:cs typeface="Times New Roman" panose="02020603050405020304" pitchFamily="18" charset="0"/>
              </a:rPr>
              <a:t>Atomica</a:t>
            </a:r>
            <a:r>
              <a:rPr lang="en-GB" sz="2400" dirty="0">
                <a:latin typeface="Arial" panose="020B0604020202020204" pitchFamily="34" charset="0"/>
                <a:cs typeface="Times New Roman" panose="02020603050405020304" pitchFamily="18" charset="0"/>
              </a:rPr>
              <a:t> as a dynamic modelling tool to devise optimal strategies for carbon emission reduction within the High Horizons project. </a:t>
            </a:r>
          </a:p>
          <a:p>
            <a:pPr marL="0" indent="0">
              <a:buNone/>
            </a:pPr>
            <a:endParaRPr lang="en-GB" sz="2400" i="1" dirty="0">
              <a:latin typeface="Arial" panose="020B0604020202020204" pitchFamily="34" charset="0"/>
              <a:cs typeface="Times New Roman" panose="02020603050405020304" pitchFamily="18" charset="0"/>
            </a:endParaRPr>
          </a:p>
          <a:p>
            <a:pPr marL="457200" indent="-457200">
              <a:buAutoNum type="arabicPeriod"/>
            </a:pPr>
            <a:r>
              <a:rPr lang="en-GB" sz="2100" i="1" dirty="0">
                <a:latin typeface="Arial" panose="020B0604020202020204" pitchFamily="34" charset="0"/>
                <a:cs typeface="Times New Roman" panose="02020603050405020304" pitchFamily="18" charset="0"/>
              </a:rPr>
              <a:t>Perform detailed carbon emission analysis – By utilizing </a:t>
            </a:r>
            <a:r>
              <a:rPr lang="en-GB" sz="2100" i="1" dirty="0" err="1">
                <a:latin typeface="Arial" panose="020B0604020202020204" pitchFamily="34" charset="0"/>
                <a:cs typeface="Times New Roman" panose="02020603050405020304" pitchFamily="18" charset="0"/>
              </a:rPr>
              <a:t>Atomica</a:t>
            </a:r>
            <a:r>
              <a:rPr lang="en-GB" sz="2100" i="1" dirty="0">
                <a:latin typeface="Arial" panose="020B0604020202020204" pitchFamily="34" charset="0"/>
                <a:cs typeface="Times New Roman" panose="02020603050405020304" pitchFamily="18" charset="0"/>
              </a:rPr>
              <a:t>, we will be able to model the carbon emissions of a specific healthcare facility and calculate a precise estimate of the central value of carbon emissions</a:t>
            </a:r>
          </a:p>
          <a:p>
            <a:pPr marL="457200" indent="-457200">
              <a:buAutoNum type="arabicPeriod"/>
            </a:pPr>
            <a:r>
              <a:rPr lang="en-GB" sz="2100" i="1" dirty="0">
                <a:latin typeface="Arial" panose="020B0604020202020204" pitchFamily="34" charset="0"/>
                <a:cs typeface="Times New Roman" panose="02020603050405020304" pitchFamily="18" charset="0"/>
              </a:rPr>
              <a:t>Optimize resource allocation – </a:t>
            </a:r>
            <a:r>
              <a:rPr lang="en-GB" sz="2100" i="1" dirty="0" err="1">
                <a:latin typeface="Arial" panose="020B0604020202020204" pitchFamily="34" charset="0"/>
                <a:cs typeface="Times New Roman" panose="02020603050405020304" pitchFamily="18" charset="0"/>
              </a:rPr>
              <a:t>Atomica</a:t>
            </a:r>
            <a:r>
              <a:rPr lang="en-GB" sz="2100" i="1" dirty="0">
                <a:latin typeface="Arial" panose="020B0604020202020204" pitchFamily="34" charset="0"/>
                <a:cs typeface="Times New Roman" panose="02020603050405020304" pitchFamily="18" charset="0"/>
              </a:rPr>
              <a:t> will be instrumental in aiding decision-makers and implementers to effectively allocate resources towards carbon reduction activities. By </a:t>
            </a:r>
            <a:r>
              <a:rPr lang="en-GB" sz="2100" i="1" dirty="0" err="1">
                <a:latin typeface="Arial" panose="020B0604020202020204" pitchFamily="34" charset="0"/>
                <a:cs typeface="Times New Roman" panose="02020603050405020304" pitchFamily="18" charset="0"/>
              </a:rPr>
              <a:t>modeling</a:t>
            </a:r>
            <a:r>
              <a:rPr lang="en-GB" sz="2100" i="1" dirty="0">
                <a:latin typeface="Arial" panose="020B0604020202020204" pitchFamily="34" charset="0"/>
                <a:cs typeface="Times New Roman" panose="02020603050405020304" pitchFamily="18" charset="0"/>
              </a:rPr>
              <a:t> different scenarios, we can identify the most impactful interventions.</a:t>
            </a:r>
          </a:p>
          <a:p>
            <a:pPr marL="514350" indent="-514350">
              <a:buAutoNum type="arabicPeriod"/>
            </a:pPr>
            <a:r>
              <a:rPr lang="en-GB" sz="2100" i="1" dirty="0">
                <a:latin typeface="Arial" panose="020B0604020202020204" pitchFamily="34" charset="0"/>
                <a:cs typeface="Times New Roman" panose="02020603050405020304" pitchFamily="18" charset="0"/>
              </a:rPr>
              <a:t> Facilitate user interaction – The project will ensure that </a:t>
            </a:r>
            <a:r>
              <a:rPr lang="en-GB" sz="2100" i="1" dirty="0" err="1">
                <a:latin typeface="Arial" panose="020B0604020202020204" pitchFamily="34" charset="0"/>
                <a:cs typeface="Times New Roman" panose="02020603050405020304" pitchFamily="18" charset="0"/>
              </a:rPr>
              <a:t>Atomica's</a:t>
            </a:r>
            <a:r>
              <a:rPr lang="en-GB" sz="2100" i="1" dirty="0">
                <a:latin typeface="Arial" panose="020B0604020202020204" pitchFamily="34" charset="0"/>
                <a:cs typeface="Times New Roman" panose="02020603050405020304" pitchFamily="18" charset="0"/>
              </a:rPr>
              <a:t> interface is user-friendly, making it accessible for all stakeholders involved.</a:t>
            </a:r>
          </a:p>
          <a:p>
            <a:pPr marL="514350" indent="-514350">
              <a:buAutoNum type="arabicPeriod"/>
            </a:pPr>
            <a:r>
              <a:rPr lang="en-GB" sz="2100" i="1" dirty="0">
                <a:latin typeface="Arial" panose="020B0604020202020204" pitchFamily="34" charset="0"/>
                <a:cs typeface="Times New Roman" panose="02020603050405020304" pitchFamily="18" charset="0"/>
              </a:rPr>
              <a:t>Promote continual improvement – The flexibility of </a:t>
            </a:r>
            <a:r>
              <a:rPr lang="en-GB" sz="2100" i="1" dirty="0" err="1">
                <a:latin typeface="Arial" panose="020B0604020202020204" pitchFamily="34" charset="0"/>
                <a:cs typeface="Times New Roman" panose="02020603050405020304" pitchFamily="18" charset="0"/>
              </a:rPr>
              <a:t>Atomica</a:t>
            </a:r>
            <a:r>
              <a:rPr lang="en-GB" sz="2100" i="1" dirty="0">
                <a:latin typeface="Arial" panose="020B0604020202020204" pitchFamily="34" charset="0"/>
                <a:cs typeface="Times New Roman" panose="02020603050405020304" pitchFamily="18" charset="0"/>
              </a:rPr>
              <a:t> allows for the integration of new data, continually improving the performance of the tool and ensuring our modelling remains relevant and accurate. This process will allow us to continuously refine and adjust our carbon reduction strategies based on the latest data.</a:t>
            </a:r>
            <a:endParaRPr lang="en-ZW" sz="2100" i="1" dirty="0">
              <a:latin typeface="Arial" panose="020B0604020202020204" pitchFamily="34" charset="0"/>
              <a:cs typeface="Times New Roman" panose="02020603050405020304" pitchFamily="18" charset="0"/>
            </a:endParaRPr>
          </a:p>
        </p:txBody>
      </p:sp>
      <p:pic>
        <p:nvPicPr>
          <p:cNvPr id="4" name="imageSelected0" descr="90dc3f46-fcfb-4b96-83ab-9a143d9256ad">
            <a:extLst>
              <a:ext uri="{FF2B5EF4-FFF2-40B4-BE49-F238E27FC236}">
                <a16:creationId xmlns:a16="http://schemas.microsoft.com/office/drawing/2014/main" id="{D91089B3-BB9D-FE11-EDC2-349F8ED6C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356" y="86296"/>
            <a:ext cx="1188720" cy="118872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1248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6403-5EAA-E213-E7C5-30D4DAB118E6}"/>
              </a:ext>
            </a:extLst>
          </p:cNvPr>
          <p:cNvSpPr>
            <a:spLocks noGrp="1"/>
          </p:cNvSpPr>
          <p:nvPr>
            <p:ph type="title"/>
          </p:nvPr>
        </p:nvSpPr>
        <p:spPr>
          <a:xfrm>
            <a:off x="-1" y="-294599"/>
            <a:ext cx="11983995" cy="1325563"/>
          </a:xfrm>
        </p:spPr>
        <p:txBody>
          <a:bodyPr>
            <a:normAutofit/>
          </a:bodyPr>
          <a:lstStyle/>
          <a:p>
            <a:endParaRPr lang="en-ZA" sz="3000" b="1"/>
          </a:p>
        </p:txBody>
      </p:sp>
      <p:sp>
        <p:nvSpPr>
          <p:cNvPr id="3" name="Content Placeholder 2">
            <a:extLst>
              <a:ext uri="{FF2B5EF4-FFF2-40B4-BE49-F238E27FC236}">
                <a16:creationId xmlns:a16="http://schemas.microsoft.com/office/drawing/2014/main" id="{4CF8A7D5-82B9-D800-C499-8E4EA249FF3B}"/>
              </a:ext>
            </a:extLst>
          </p:cNvPr>
          <p:cNvSpPr>
            <a:spLocks noGrp="1"/>
          </p:cNvSpPr>
          <p:nvPr>
            <p:ph idx="1"/>
          </p:nvPr>
        </p:nvSpPr>
        <p:spPr/>
        <p:txBody>
          <a:bodyPr/>
          <a:lstStyle/>
          <a:p>
            <a:endParaRPr lang="en-ZA"/>
          </a:p>
        </p:txBody>
      </p:sp>
      <p:pic>
        <p:nvPicPr>
          <p:cNvPr id="4" name="Picture 3" descr="Text&#10;&#10;Description automatically generated">
            <a:extLst>
              <a:ext uri="{FF2B5EF4-FFF2-40B4-BE49-F238E27FC236}">
                <a16:creationId xmlns:a16="http://schemas.microsoft.com/office/drawing/2014/main" id="{E0497A8E-3DE9-F5B5-DF20-0FF832257ECE}"/>
              </a:ext>
            </a:extLst>
          </p:cNvPr>
          <p:cNvPicPr>
            <a:picLocks noChangeAspect="1"/>
          </p:cNvPicPr>
          <p:nvPr/>
        </p:nvPicPr>
        <p:blipFill>
          <a:blip r:embed="rId3"/>
          <a:stretch>
            <a:fillRect/>
          </a:stretch>
        </p:blipFill>
        <p:spPr>
          <a:xfrm>
            <a:off x="208005" y="681037"/>
            <a:ext cx="9462001" cy="5997262"/>
          </a:xfrm>
          <a:prstGeom prst="rect">
            <a:avLst/>
          </a:prstGeom>
          <a:ln w="57150">
            <a:solidFill>
              <a:schemeClr val="tx1"/>
            </a:solidFill>
          </a:ln>
        </p:spPr>
      </p:pic>
      <p:pic>
        <p:nvPicPr>
          <p:cNvPr id="5" name="Picture 4" descr="Logo, company name&#10;&#10;Description automatically generated">
            <a:extLst>
              <a:ext uri="{FF2B5EF4-FFF2-40B4-BE49-F238E27FC236}">
                <a16:creationId xmlns:a16="http://schemas.microsoft.com/office/drawing/2014/main" id="{F0206E86-F7BD-009B-7957-D3F7C3C11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8012" y="4001294"/>
            <a:ext cx="2168843" cy="1047750"/>
          </a:xfrm>
          <a:prstGeom prst="rect">
            <a:avLst/>
          </a:prstGeom>
          <a:ln w="38100">
            <a:solidFill>
              <a:schemeClr val="tx1"/>
            </a:solidFill>
          </a:ln>
        </p:spPr>
      </p:pic>
      <p:sp>
        <p:nvSpPr>
          <p:cNvPr id="7" name="Title 1">
            <a:extLst>
              <a:ext uri="{FF2B5EF4-FFF2-40B4-BE49-F238E27FC236}">
                <a16:creationId xmlns:a16="http://schemas.microsoft.com/office/drawing/2014/main" id="{0395379B-21E1-BAD5-9FF1-5117B4233754}"/>
              </a:ext>
            </a:extLst>
          </p:cNvPr>
          <p:cNvSpPr txBox="1">
            <a:spLocks/>
          </p:cNvSpPr>
          <p:nvPr/>
        </p:nvSpPr>
        <p:spPr>
          <a:xfrm>
            <a:off x="3048" y="34201"/>
            <a:ext cx="12188952" cy="650240"/>
          </a:xfrm>
          <a:prstGeom prst="rect">
            <a:avLst/>
          </a:prstGeom>
          <a:solidFill>
            <a:srgbClr val="031F33"/>
          </a:solidFill>
        </p:spPr>
        <p:txBody>
          <a:bodyPr vert="horz" lIns="43200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sz="3000" b="1" dirty="0">
                <a:solidFill>
                  <a:schemeClr val="bg1"/>
                </a:solidFill>
              </a:rPr>
              <a:t>Carbon emission measurement, reductions and evaluation (HIGH Horizons)</a:t>
            </a:r>
            <a:endParaRPr lang="en-GB" sz="3000" b="1" dirty="0">
              <a:solidFill>
                <a:schemeClr val="bg1"/>
              </a:solidFill>
            </a:endParaRPr>
          </a:p>
        </p:txBody>
      </p:sp>
      <p:pic>
        <p:nvPicPr>
          <p:cNvPr id="8" name="imageSelected0" descr="90dc3f46-fcfb-4b96-83ab-9a143d9256ad">
            <a:extLst>
              <a:ext uri="{FF2B5EF4-FFF2-40B4-BE49-F238E27FC236}">
                <a16:creationId xmlns:a16="http://schemas.microsoft.com/office/drawing/2014/main" id="{1892F157-D108-5962-9632-5DDC284078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5314" y="824780"/>
            <a:ext cx="2088680" cy="208868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7585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9933-07A7-583A-A7CB-46CA86C11190}"/>
              </a:ext>
            </a:extLst>
          </p:cNvPr>
          <p:cNvSpPr>
            <a:spLocks noGrp="1"/>
          </p:cNvSpPr>
          <p:nvPr>
            <p:ph type="title"/>
          </p:nvPr>
        </p:nvSpPr>
        <p:spPr/>
        <p:txBody>
          <a:bodyPr>
            <a:normAutofit/>
          </a:bodyPr>
          <a:lstStyle/>
          <a:p>
            <a:r>
              <a:rPr lang="en-ZW" sz="3200" b="1" dirty="0">
                <a:latin typeface="Arial" panose="020B0604020202020204" pitchFamily="34" charset="0"/>
                <a:cs typeface="Arial" panose="020B0604020202020204" pitchFamily="34" charset="0"/>
              </a:rPr>
              <a:t>Data Available for Use</a:t>
            </a:r>
          </a:p>
        </p:txBody>
      </p:sp>
      <p:sp>
        <p:nvSpPr>
          <p:cNvPr id="3" name="Content Placeholder 2">
            <a:extLst>
              <a:ext uri="{FF2B5EF4-FFF2-40B4-BE49-F238E27FC236}">
                <a16:creationId xmlns:a16="http://schemas.microsoft.com/office/drawing/2014/main" id="{DA4A2C92-9597-8350-8014-B94D2E8208AE}"/>
              </a:ext>
            </a:extLst>
          </p:cNvPr>
          <p:cNvSpPr>
            <a:spLocks noGrp="1"/>
          </p:cNvSpPr>
          <p:nvPr>
            <p:ph idx="1"/>
          </p:nvPr>
        </p:nvSpPr>
        <p:spPr>
          <a:xfrm>
            <a:off x="838200" y="1690688"/>
            <a:ext cx="10515600" cy="4351338"/>
          </a:xfrm>
        </p:spPr>
        <p:txBody>
          <a:bodyPr>
            <a:normAutofit fontScale="92500" lnSpcReduction="20000"/>
          </a:bodyPr>
          <a:lstStyle/>
          <a:p>
            <a:endParaRPr lang="en-ZW" sz="2400" i="1" dirty="0">
              <a:latin typeface="Arial" panose="020B0604020202020204" pitchFamily="34" charset="0"/>
              <a:cs typeface="Arial" panose="020B0604020202020204" pitchFamily="34" charset="0"/>
            </a:endParaRPr>
          </a:p>
          <a:p>
            <a:r>
              <a:rPr lang="en-GB" sz="2400" i="1" dirty="0">
                <a:latin typeface="Arial" panose="020B0604020202020204" pitchFamily="34" charset="0"/>
                <a:cs typeface="Arial" panose="020B0604020202020204" pitchFamily="34" charset="0"/>
              </a:rPr>
              <a:t>The primary data for our carbon emissions </a:t>
            </a:r>
            <a:r>
              <a:rPr lang="en-GB" sz="2400" i="1" dirty="0" err="1">
                <a:latin typeface="Arial" panose="020B0604020202020204" pitchFamily="34" charset="0"/>
                <a:cs typeface="Arial" panose="020B0604020202020204" pitchFamily="34" charset="0"/>
              </a:rPr>
              <a:t>modeling</a:t>
            </a:r>
            <a:r>
              <a:rPr lang="en-GB" sz="2400" i="1" dirty="0">
                <a:latin typeface="Arial" panose="020B0604020202020204" pitchFamily="34" charset="0"/>
                <a:cs typeface="Arial" panose="020B0604020202020204" pitchFamily="34" charset="0"/>
              </a:rPr>
              <a:t> will be sourced from the AKDN emissions tool, enabling us to accurately capture the specific carbon footprint of our healthcare facilities.</a:t>
            </a:r>
          </a:p>
          <a:p>
            <a:r>
              <a:rPr lang="en-GB" sz="2400" i="1" dirty="0">
                <a:latin typeface="Arial" panose="020B0604020202020204" pitchFamily="34" charset="0"/>
                <a:cs typeface="Arial" panose="020B0604020202020204" pitchFamily="34" charset="0"/>
              </a:rPr>
              <a:t>The AKDN Carbon Management Tool is a web-based tool developed by the Aga Khan Development Network (AKDN) to help AKDN agencies and institutions measure, manage, and reduce their greenhouse gas (GHG) emissions.</a:t>
            </a:r>
          </a:p>
          <a:p>
            <a:r>
              <a:rPr lang="en-GB" sz="2400" i="1" dirty="0">
                <a:latin typeface="Arial" panose="020B0604020202020204" pitchFamily="34" charset="0"/>
                <a:cs typeface="Arial" panose="020B0604020202020204" pitchFamily="34" charset="0"/>
              </a:rPr>
              <a:t>The tool provides a comprehensive framework for tracking emissions across different sectors and activities, including buildings, transportation, and energy consumption.</a:t>
            </a:r>
          </a:p>
          <a:p>
            <a:r>
              <a:rPr lang="en-GB" sz="2400" i="1" dirty="0">
                <a:latin typeface="Arial" panose="020B0604020202020204" pitchFamily="34" charset="0"/>
                <a:cs typeface="Arial" panose="020B0604020202020204" pitchFamily="34" charset="0"/>
              </a:rPr>
              <a:t>It is designed to help AKDN entities identify opportunities to reduce their carbon footprint and implement strategies to achieve emissions reductions targets.</a:t>
            </a:r>
          </a:p>
          <a:p>
            <a:r>
              <a:rPr lang="en-GB" sz="2400" i="1" dirty="0">
                <a:latin typeface="Arial" panose="020B0604020202020204" pitchFamily="34" charset="0"/>
                <a:cs typeface="Arial" panose="020B0604020202020204" pitchFamily="34" charset="0"/>
              </a:rPr>
              <a:t>The tool includes modules for data collection, </a:t>
            </a:r>
            <a:r>
              <a:rPr lang="en-GB" sz="2400" i="1" dirty="0">
                <a:solidFill>
                  <a:srgbClr val="FF0000"/>
                </a:solidFill>
                <a:latin typeface="Arial" panose="020B0604020202020204" pitchFamily="34" charset="0"/>
                <a:cs typeface="Arial" panose="020B0604020202020204" pitchFamily="34" charset="0"/>
              </a:rPr>
              <a:t>emissions calculation, target setting, and scenario analysis</a:t>
            </a:r>
            <a:r>
              <a:rPr lang="en-GB" sz="2400" i="1" dirty="0">
                <a:latin typeface="Arial" panose="020B0604020202020204" pitchFamily="34" charset="0"/>
                <a:cs typeface="Arial" panose="020B0604020202020204" pitchFamily="34" charset="0"/>
              </a:rPr>
              <a:t>, as well as tools for reporting and communication</a:t>
            </a:r>
            <a:r>
              <a:rPr lang="en-GB" dirty="0"/>
              <a:t>.</a:t>
            </a:r>
            <a:endParaRPr lang="en-ZW" dirty="0"/>
          </a:p>
        </p:txBody>
      </p:sp>
      <p:pic>
        <p:nvPicPr>
          <p:cNvPr id="6" name="imageSelected0" descr="90dc3f46-fcfb-4b96-83ab-9a143d9256ad">
            <a:extLst>
              <a:ext uri="{FF2B5EF4-FFF2-40B4-BE49-F238E27FC236}">
                <a16:creationId xmlns:a16="http://schemas.microsoft.com/office/drawing/2014/main" id="{9E9ADA6A-7017-C523-D14A-1F034427F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895" y="151450"/>
            <a:ext cx="1335181" cy="1335181"/>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52922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8B908629-7DAB-2DE6-38C0-9E134DB75DBD}"/>
              </a:ext>
            </a:extLst>
          </p:cNvPr>
          <p:cNvGraphicFramePr>
            <a:graphicFrameLocks noGrp="1" noChangeAspect="1"/>
          </p:cNvGraphicFramePr>
          <p:nvPr>
            <p:ph sz="half" idx="2"/>
            <p:extLst>
              <p:ext uri="{D42A27DB-BD31-4B8C-83A1-F6EECF244321}">
                <p14:modId xmlns:p14="http://schemas.microsoft.com/office/powerpoint/2010/main" val="941741065"/>
              </p:ext>
            </p:extLst>
          </p:nvPr>
        </p:nvGraphicFramePr>
        <p:xfrm>
          <a:off x="831272" y="220662"/>
          <a:ext cx="10532225" cy="6416675"/>
        </p:xfrm>
        <a:graphic>
          <a:graphicData uri="http://schemas.openxmlformats.org/presentationml/2006/ole">
            <mc:AlternateContent xmlns:mc="http://schemas.openxmlformats.org/markup-compatibility/2006">
              <mc:Choice xmlns:v="urn:schemas-microsoft-com:vml" Requires="v">
                <p:oleObj name="Worksheet" r:id="rId2" imgW="12134673" imgH="9226685" progId="Excel.Sheet.12">
                  <p:embed/>
                </p:oleObj>
              </mc:Choice>
              <mc:Fallback>
                <p:oleObj name="Worksheet" r:id="rId2" imgW="12134673" imgH="9226685" progId="Excel.Sheet.12">
                  <p:embed/>
                  <p:pic>
                    <p:nvPicPr>
                      <p:cNvPr id="0" name=""/>
                      <p:cNvPicPr/>
                      <p:nvPr/>
                    </p:nvPicPr>
                    <p:blipFill>
                      <a:blip r:embed="rId3"/>
                      <a:stretch>
                        <a:fillRect/>
                      </a:stretch>
                    </p:blipFill>
                    <p:spPr>
                      <a:xfrm>
                        <a:off x="831272" y="220662"/>
                        <a:ext cx="10532225" cy="6416675"/>
                      </a:xfrm>
                      <a:prstGeom prst="rect">
                        <a:avLst/>
                      </a:prstGeom>
                    </p:spPr>
                  </p:pic>
                </p:oleObj>
              </mc:Fallback>
            </mc:AlternateContent>
          </a:graphicData>
        </a:graphic>
      </p:graphicFrame>
    </p:spTree>
    <p:extLst>
      <p:ext uri="{BB962C8B-B14F-4D97-AF65-F5344CB8AC3E}">
        <p14:creationId xmlns:p14="http://schemas.microsoft.com/office/powerpoint/2010/main" val="336833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ED4091-64A4-5BFD-B196-0181A4AB4A1B}"/>
              </a:ext>
            </a:extLst>
          </p:cNvPr>
          <p:cNvSpPr>
            <a:spLocks noGrp="1"/>
          </p:cNvSpPr>
          <p:nvPr>
            <p:ph type="title"/>
          </p:nvPr>
        </p:nvSpPr>
        <p:spPr/>
        <p:txBody>
          <a:bodyPr>
            <a:normAutofit/>
          </a:bodyPr>
          <a:lstStyle/>
          <a:p>
            <a:r>
              <a:rPr lang="en-ZW" sz="3200" b="1" dirty="0">
                <a:latin typeface="Arial" panose="020B0604020202020204" pitchFamily="34" charset="0"/>
                <a:cs typeface="Arial" panose="020B0604020202020204" pitchFamily="34" charset="0"/>
              </a:rPr>
              <a:t>Exploration of the </a:t>
            </a:r>
            <a:r>
              <a:rPr lang="en-ZW" sz="3200" b="1" dirty="0" err="1">
                <a:latin typeface="Arial" panose="020B0604020202020204" pitchFamily="34" charset="0"/>
                <a:cs typeface="Arial" panose="020B0604020202020204" pitchFamily="34" charset="0"/>
              </a:rPr>
              <a:t>Atomica</a:t>
            </a:r>
            <a:r>
              <a:rPr lang="en-ZW" sz="3200" b="1" dirty="0">
                <a:latin typeface="Arial" panose="020B0604020202020204" pitchFamily="34" charset="0"/>
                <a:cs typeface="Arial" panose="020B0604020202020204" pitchFamily="34" charset="0"/>
              </a:rPr>
              <a:t> structure</a:t>
            </a:r>
          </a:p>
        </p:txBody>
      </p:sp>
      <p:sp>
        <p:nvSpPr>
          <p:cNvPr id="6" name="Content Placeholder 5">
            <a:extLst>
              <a:ext uri="{FF2B5EF4-FFF2-40B4-BE49-F238E27FC236}">
                <a16:creationId xmlns:a16="http://schemas.microsoft.com/office/drawing/2014/main" id="{ABF15B52-C84F-B281-FCD6-F72722AC4E79}"/>
              </a:ext>
            </a:extLst>
          </p:cNvPr>
          <p:cNvSpPr>
            <a:spLocks noGrp="1"/>
          </p:cNvSpPr>
          <p:nvPr>
            <p:ph idx="1"/>
          </p:nvPr>
        </p:nvSpPr>
        <p:spPr/>
        <p:txBody>
          <a:bodyPr/>
          <a:lstStyle/>
          <a:p>
            <a:endParaRPr lang="en-GB" i="1" dirty="0">
              <a:solidFill>
                <a:srgbClr val="242424"/>
              </a:solidFill>
              <a:effectLst/>
              <a:latin typeface="Arial" panose="020B0604020202020204" pitchFamily="34" charset="0"/>
              <a:cs typeface="Arial" panose="020B0604020202020204" pitchFamily="34" charset="0"/>
            </a:endParaRPr>
          </a:p>
          <a:p>
            <a:r>
              <a:rPr lang="en-GB" i="1" dirty="0">
                <a:solidFill>
                  <a:srgbClr val="242424"/>
                </a:solidFill>
                <a:effectLst/>
                <a:latin typeface="Arial" panose="020B0604020202020204" pitchFamily="34" charset="0"/>
                <a:cs typeface="Arial" panose="020B0604020202020204" pitchFamily="34" charset="0"/>
              </a:rPr>
              <a:t>The model </a:t>
            </a:r>
            <a:r>
              <a:rPr lang="en-GB" i="1" dirty="0">
                <a:solidFill>
                  <a:srgbClr val="242424"/>
                </a:solidFill>
                <a:latin typeface="Arial" panose="020B0604020202020204" pitchFamily="34" charset="0"/>
                <a:cs typeface="Arial" panose="020B0604020202020204" pitchFamily="34" charset="0"/>
              </a:rPr>
              <a:t>was </a:t>
            </a:r>
            <a:r>
              <a:rPr lang="en-GB" i="1" dirty="0">
                <a:solidFill>
                  <a:srgbClr val="242424"/>
                </a:solidFill>
                <a:effectLst/>
                <a:latin typeface="Arial" panose="020B0604020202020204" pitchFamily="34" charset="0"/>
                <a:cs typeface="Arial" panose="020B0604020202020204" pitchFamily="34" charset="0"/>
              </a:rPr>
              <a:t>based on the healthcare facility life cycle and consists of several compartments, including </a:t>
            </a:r>
          </a:p>
          <a:p>
            <a:pPr lvl="1"/>
            <a:r>
              <a:rPr lang="en-GB" b="0" i="1" dirty="0">
                <a:solidFill>
                  <a:srgbClr val="242424"/>
                </a:solidFill>
                <a:effectLst/>
                <a:latin typeface="Arial" panose="020B0604020202020204" pitchFamily="34" charset="0"/>
                <a:cs typeface="Arial" panose="020B0604020202020204" pitchFamily="34" charset="0"/>
              </a:rPr>
              <a:t>Planning and Design, Construction, Operations, Maintenance &amp; Repairs, Renovation &amp; Expansion, and Decommissioning and Demolition. </a:t>
            </a:r>
          </a:p>
          <a:p>
            <a:pPr lvl="1"/>
            <a:r>
              <a:rPr lang="en-GB" b="0" i="1" dirty="0">
                <a:solidFill>
                  <a:srgbClr val="242424"/>
                </a:solidFill>
                <a:effectLst/>
                <a:latin typeface="Arial" panose="020B0604020202020204" pitchFamily="34" charset="0"/>
                <a:cs typeface="Arial" panose="020B0604020202020204" pitchFamily="34" charset="0"/>
              </a:rPr>
              <a:t>It considered various sources of carbon emissions, such as energy, building &amp; construction, transport &amp; travel, anaesthetic gases, water, waste, inhaler, and procurement/supply chain.</a:t>
            </a:r>
            <a:endParaRPr lang="en-ZW" i="1" dirty="0">
              <a:latin typeface="Arial" panose="020B0604020202020204" pitchFamily="34" charset="0"/>
              <a:cs typeface="Arial" panose="020B0604020202020204" pitchFamily="34" charset="0"/>
            </a:endParaRPr>
          </a:p>
        </p:txBody>
      </p:sp>
      <p:pic>
        <p:nvPicPr>
          <p:cNvPr id="2" name="imageSelected0" descr="90dc3f46-fcfb-4b96-83ab-9a143d9256ad">
            <a:extLst>
              <a:ext uri="{FF2B5EF4-FFF2-40B4-BE49-F238E27FC236}">
                <a16:creationId xmlns:a16="http://schemas.microsoft.com/office/drawing/2014/main" id="{6A765806-09C1-A038-4A0E-9CC02D24F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1895" y="151450"/>
            <a:ext cx="1335181" cy="1335181"/>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493488"/>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5D785-DD84-7B86-614F-C598C7DAD1B6}"/>
              </a:ext>
            </a:extLst>
          </p:cNvPr>
          <p:cNvPicPr>
            <a:picLocks noChangeAspect="1"/>
          </p:cNvPicPr>
          <p:nvPr/>
        </p:nvPicPr>
        <p:blipFill>
          <a:blip r:embed="rId2"/>
          <a:stretch>
            <a:fillRect/>
          </a:stretch>
        </p:blipFill>
        <p:spPr>
          <a:xfrm>
            <a:off x="83126" y="82075"/>
            <a:ext cx="6366515" cy="3816594"/>
          </a:xfrm>
          <a:prstGeom prst="rect">
            <a:avLst/>
          </a:prstGeom>
        </p:spPr>
      </p:pic>
      <p:pic>
        <p:nvPicPr>
          <p:cNvPr id="6" name="Picture 5">
            <a:extLst>
              <a:ext uri="{FF2B5EF4-FFF2-40B4-BE49-F238E27FC236}">
                <a16:creationId xmlns:a16="http://schemas.microsoft.com/office/drawing/2014/main" id="{8AF2E52C-35F7-CBC2-B92D-4359C40F0B0D}"/>
              </a:ext>
            </a:extLst>
          </p:cNvPr>
          <p:cNvPicPr>
            <a:picLocks noChangeAspect="1"/>
          </p:cNvPicPr>
          <p:nvPr/>
        </p:nvPicPr>
        <p:blipFill>
          <a:blip r:embed="rId3"/>
          <a:stretch>
            <a:fillRect/>
          </a:stretch>
        </p:blipFill>
        <p:spPr>
          <a:xfrm>
            <a:off x="6589107" y="-67554"/>
            <a:ext cx="4051300" cy="1670050"/>
          </a:xfrm>
          <a:prstGeom prst="rect">
            <a:avLst/>
          </a:prstGeom>
        </p:spPr>
      </p:pic>
      <p:pic>
        <p:nvPicPr>
          <p:cNvPr id="7" name="Picture 6">
            <a:extLst>
              <a:ext uri="{FF2B5EF4-FFF2-40B4-BE49-F238E27FC236}">
                <a16:creationId xmlns:a16="http://schemas.microsoft.com/office/drawing/2014/main" id="{305FD150-13DD-7002-339A-920E276E0394}"/>
              </a:ext>
            </a:extLst>
          </p:cNvPr>
          <p:cNvPicPr>
            <a:picLocks noChangeAspect="1"/>
          </p:cNvPicPr>
          <p:nvPr/>
        </p:nvPicPr>
        <p:blipFill>
          <a:blip r:embed="rId4"/>
          <a:stretch>
            <a:fillRect/>
          </a:stretch>
        </p:blipFill>
        <p:spPr>
          <a:xfrm>
            <a:off x="83126" y="4115743"/>
            <a:ext cx="11862263" cy="1569219"/>
          </a:xfrm>
          <a:prstGeom prst="rect">
            <a:avLst/>
          </a:prstGeom>
        </p:spPr>
      </p:pic>
      <p:pic>
        <p:nvPicPr>
          <p:cNvPr id="8" name="Picture 7">
            <a:extLst>
              <a:ext uri="{FF2B5EF4-FFF2-40B4-BE49-F238E27FC236}">
                <a16:creationId xmlns:a16="http://schemas.microsoft.com/office/drawing/2014/main" id="{8F85F5C8-BFC2-8F8F-E45E-5D39E2CD4F12}"/>
              </a:ext>
            </a:extLst>
          </p:cNvPr>
          <p:cNvPicPr>
            <a:picLocks noChangeAspect="1"/>
          </p:cNvPicPr>
          <p:nvPr/>
        </p:nvPicPr>
        <p:blipFill>
          <a:blip r:embed="rId5"/>
          <a:stretch>
            <a:fillRect/>
          </a:stretch>
        </p:blipFill>
        <p:spPr>
          <a:xfrm>
            <a:off x="6449641" y="1820487"/>
            <a:ext cx="5105400" cy="1839935"/>
          </a:xfrm>
          <a:prstGeom prst="rect">
            <a:avLst/>
          </a:prstGeom>
        </p:spPr>
      </p:pic>
    </p:spTree>
    <p:extLst>
      <p:ext uri="{BB962C8B-B14F-4D97-AF65-F5344CB8AC3E}">
        <p14:creationId xmlns:p14="http://schemas.microsoft.com/office/powerpoint/2010/main" val="2645338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697</Words>
  <Application>Microsoft Office PowerPoint</Application>
  <PresentationFormat>Widescreen</PresentationFormat>
  <Paragraphs>41</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Worksheet</vt:lpstr>
      <vt:lpstr> Resource Allocation Tool</vt:lpstr>
      <vt:lpstr>Project Overview: HIGH Horizons</vt:lpstr>
      <vt:lpstr>Project Overview: HIGH Horizons</vt:lpstr>
      <vt:lpstr>Aim of the Tool</vt:lpstr>
      <vt:lpstr>PowerPoint Presentation</vt:lpstr>
      <vt:lpstr>Data Available for Use</vt:lpstr>
      <vt:lpstr>PowerPoint Presentation</vt:lpstr>
      <vt:lpstr>Exploration of the Atomica structure</vt:lpstr>
      <vt:lpstr>PowerPoint Presentation</vt:lpstr>
      <vt:lpstr>Concerns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Allocation Tool</dc:title>
  <dc:creator>Jetina Tsvaki</dc:creator>
  <cp:lastModifiedBy>Craig Parker</cp:lastModifiedBy>
  <cp:revision>6</cp:revision>
  <dcterms:created xsi:type="dcterms:W3CDTF">2023-05-15T07:57:09Z</dcterms:created>
  <dcterms:modified xsi:type="dcterms:W3CDTF">2023-05-16T08:21:06Z</dcterms:modified>
</cp:coreProperties>
</file>