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comments/modernComment_12A_BB1C164F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33_6C5A1621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modernComment_130_8EFFDC3A.xml" ContentType="application/vnd.ms-powerpoint.comments+xml"/>
  <Override PartName="/ppt/comments/modernComment_134_5969A45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  <p:sldMasterId id="2147483737" r:id="rId5"/>
    <p:sldMasterId id="2147483739" r:id="rId6"/>
    <p:sldMasterId id="2147483741" r:id="rId7"/>
    <p:sldMasterId id="2147483743" r:id="rId8"/>
    <p:sldMasterId id="2147483658" r:id="rId9"/>
    <p:sldMasterId id="2147483656" r:id="rId10"/>
    <p:sldMasterId id="2147483660" r:id="rId11"/>
    <p:sldMasterId id="2147483662" r:id="rId12"/>
    <p:sldMasterId id="2147483664" r:id="rId13"/>
    <p:sldMasterId id="2147483666" r:id="rId14"/>
    <p:sldMasterId id="2147483668" r:id="rId15"/>
    <p:sldMasterId id="2147483683" r:id="rId16"/>
    <p:sldMasterId id="2147483696" r:id="rId17"/>
  </p:sldMasterIdLst>
  <p:notesMasterIdLst>
    <p:notesMasterId r:id="rId30"/>
  </p:notesMasterIdLst>
  <p:handoutMasterIdLst>
    <p:handoutMasterId r:id="rId31"/>
  </p:handoutMasterIdLst>
  <p:sldIdLst>
    <p:sldId id="297" r:id="rId18"/>
    <p:sldId id="272" r:id="rId19"/>
    <p:sldId id="298" r:id="rId20"/>
    <p:sldId id="305" r:id="rId21"/>
    <p:sldId id="299" r:id="rId22"/>
    <p:sldId id="300" r:id="rId23"/>
    <p:sldId id="307" r:id="rId24"/>
    <p:sldId id="306" r:id="rId25"/>
    <p:sldId id="304" r:id="rId26"/>
    <p:sldId id="302" r:id="rId27"/>
    <p:sldId id="308" r:id="rId28"/>
    <p:sldId id="303" r:id="rId29"/>
  </p:sldIdLst>
  <p:sldSz cx="9144000" cy="6858000" type="screen4x3"/>
  <p:notesSz cx="6858000" cy="9144000"/>
  <p:defaultTextStyle>
    <a:lvl1pPr algn="ctr" defTabSz="405318">
      <a:defRPr sz="2500">
        <a:latin typeface="+mn-lt"/>
        <a:ea typeface="+mn-ea"/>
        <a:cs typeface="+mn-cs"/>
        <a:sym typeface="Helvetica Light"/>
      </a:defRPr>
    </a:lvl1pPr>
    <a:lvl2pPr indent="158603" algn="ctr" defTabSz="405318">
      <a:defRPr sz="2500">
        <a:latin typeface="+mn-lt"/>
        <a:ea typeface="+mn-ea"/>
        <a:cs typeface="+mn-cs"/>
        <a:sym typeface="Helvetica Light"/>
      </a:defRPr>
    </a:lvl2pPr>
    <a:lvl3pPr indent="317205" algn="ctr" defTabSz="405318">
      <a:defRPr sz="2500">
        <a:latin typeface="+mn-lt"/>
        <a:ea typeface="+mn-ea"/>
        <a:cs typeface="+mn-cs"/>
        <a:sym typeface="Helvetica Light"/>
      </a:defRPr>
    </a:lvl3pPr>
    <a:lvl4pPr indent="475808" algn="ctr" defTabSz="405318">
      <a:defRPr sz="2500">
        <a:latin typeface="+mn-lt"/>
        <a:ea typeface="+mn-ea"/>
        <a:cs typeface="+mn-cs"/>
        <a:sym typeface="Helvetica Light"/>
      </a:defRPr>
    </a:lvl4pPr>
    <a:lvl5pPr indent="634411" algn="ctr" defTabSz="405318">
      <a:defRPr sz="2500">
        <a:latin typeface="+mn-lt"/>
        <a:ea typeface="+mn-ea"/>
        <a:cs typeface="+mn-cs"/>
        <a:sym typeface="Helvetica Light"/>
      </a:defRPr>
    </a:lvl5pPr>
    <a:lvl6pPr indent="793013" algn="ctr" defTabSz="405318">
      <a:defRPr sz="2500">
        <a:latin typeface="+mn-lt"/>
        <a:ea typeface="+mn-ea"/>
        <a:cs typeface="+mn-cs"/>
        <a:sym typeface="Helvetica Light"/>
      </a:defRPr>
    </a:lvl6pPr>
    <a:lvl7pPr indent="951616" algn="ctr" defTabSz="405318">
      <a:defRPr sz="2500">
        <a:latin typeface="+mn-lt"/>
        <a:ea typeface="+mn-ea"/>
        <a:cs typeface="+mn-cs"/>
        <a:sym typeface="Helvetica Light"/>
      </a:defRPr>
    </a:lvl7pPr>
    <a:lvl8pPr indent="1110219" algn="ctr" defTabSz="405318">
      <a:defRPr sz="2500">
        <a:latin typeface="+mn-lt"/>
        <a:ea typeface="+mn-ea"/>
        <a:cs typeface="+mn-cs"/>
        <a:sym typeface="Helvetica Light"/>
      </a:defRPr>
    </a:lvl8pPr>
    <a:lvl9pPr indent="1268821" algn="ctr" defTabSz="405318">
      <a:defRPr sz="25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74EA05-15B1-F7E4-078E-0FA52A781CF0}" name="Craig Parker" initials="CP" userId="S::cparker@wrhi.ac.za::19165e5f-e0a1-47d4-a6ad-d22b76848249" providerId="AD"/>
  <p188:author id="{F2F6AA5A-C3AA-7CF5-5A27-F2F2E5ED89B5}" name="Darshnika Lakhoo" initials="DL" userId="S::dlakhoo@wrhi.ac.za::38c40ddc-e929-49b8-a865-5980daafd57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699"/>
    <a:srgbClr val="17A3AB"/>
    <a:srgbClr val="B2B8BF"/>
    <a:srgbClr val="178CCC"/>
    <a:srgbClr val="127582"/>
    <a:srgbClr val="031F33"/>
    <a:srgbClr val="143840"/>
    <a:srgbClr val="3A1D60"/>
    <a:srgbClr val="1E7419"/>
    <a:srgbClr val="830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9290F-A412-4A56-A04B-F7193D5E32C0}" v="40" dt="2022-09-15T10:51:26.83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67" autoAdjust="0"/>
    <p:restoredTop sz="94699"/>
  </p:normalViewPr>
  <p:slideViewPr>
    <p:cSldViewPr snapToGrid="0" snapToObjects="1" showGuides="1">
      <p:cViewPr varScale="1">
        <p:scale>
          <a:sx n="105" d="100"/>
          <a:sy n="105" d="100"/>
        </p:scale>
        <p:origin x="5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8" d="100"/>
          <a:sy n="128" d="100"/>
        </p:scale>
        <p:origin x="2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Bar</a:t>
            </a:r>
            <a:r>
              <a:rPr lang="en-ZA" baseline="0" dirty="0"/>
              <a:t> chart representing number of studies with positive association, no association and protective benefit of heat on infant health</a:t>
            </a:r>
            <a:endParaRPr lang="en-ZA" dirty="0"/>
          </a:p>
        </c:rich>
      </c:tx>
      <c:layout>
        <c:manualLayout>
          <c:xMode val="edge"/>
          <c:yMode val="edge"/>
          <c:x val="0.118147877495391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Positive association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Sheet1!$A$14:$A$18</c:f>
              <c:strCache>
                <c:ptCount val="5"/>
                <c:pt idx="0">
                  <c:v>Infant mortality </c:v>
                </c:pt>
                <c:pt idx="1">
                  <c:v>SIDS </c:v>
                </c:pt>
                <c:pt idx="2">
                  <c:v>Hospital admissions </c:v>
                </c:pt>
                <c:pt idx="3">
                  <c:v>Infectious diseases </c:v>
                </c:pt>
                <c:pt idx="4">
                  <c:v>Other neonatal </c:v>
                </c:pt>
              </c:strCache>
            </c:strRef>
          </c:cat>
          <c:val>
            <c:numRef>
              <c:f>Sheet1!$B$14:$B$18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4-4C40-8BEE-2B7BCCA0C42D}"/>
            </c:ext>
          </c:extLst>
        </c:ser>
        <c:ser>
          <c:idx val="1"/>
          <c:order val="1"/>
          <c:tx>
            <c:v>No association</c:v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Sheet1!$A$14:$A$18</c:f>
              <c:strCache>
                <c:ptCount val="5"/>
                <c:pt idx="0">
                  <c:v>Infant mortality </c:v>
                </c:pt>
                <c:pt idx="1">
                  <c:v>SIDS </c:v>
                </c:pt>
                <c:pt idx="2">
                  <c:v>Hospital admissions </c:v>
                </c:pt>
                <c:pt idx="3">
                  <c:v>Infectious diseases </c:v>
                </c:pt>
                <c:pt idx="4">
                  <c:v>Other neonatal </c:v>
                </c:pt>
              </c:strCache>
            </c:strRef>
          </c:cat>
          <c:val>
            <c:numRef>
              <c:f>Sheet1!$C$14:$C$18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4-4C40-8BEE-2B7BCCA0C42D}"/>
            </c:ext>
          </c:extLst>
        </c:ser>
        <c:ser>
          <c:idx val="2"/>
          <c:order val="2"/>
          <c:tx>
            <c:v>Protective 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Sheet1!$A$14:$A$18</c:f>
              <c:strCache>
                <c:ptCount val="5"/>
                <c:pt idx="0">
                  <c:v>Infant mortality </c:v>
                </c:pt>
                <c:pt idx="1">
                  <c:v>SIDS </c:v>
                </c:pt>
                <c:pt idx="2">
                  <c:v>Hospital admissions </c:v>
                </c:pt>
                <c:pt idx="3">
                  <c:v>Infectious diseases </c:v>
                </c:pt>
                <c:pt idx="4">
                  <c:v>Other neonatal </c:v>
                </c:pt>
              </c:strCache>
            </c:strRef>
          </c:cat>
          <c:val>
            <c:numRef>
              <c:f>Sheet1!$D$14:$D$18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4-4C40-8BEE-2B7BCCA0C4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974133840"/>
        <c:axId val="821297744"/>
      </c:barChart>
      <c:catAx>
        <c:axId val="97413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97744"/>
        <c:crosses val="autoZero"/>
        <c:auto val="1"/>
        <c:lblAlgn val="ctr"/>
        <c:lblOffset val="100"/>
        <c:noMultiLvlLbl val="0"/>
      </c:catAx>
      <c:valAx>
        <c:axId val="82129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13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2A_BB1C16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684309-5C21-410F-85B7-F4435D8912BC}" authorId="{D574EA05-15B1-F7E4-078E-0FA52A781CF0}" created="2022-09-15T12:53:08.18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39180111" sldId="298"/>
      <ac:spMk id="10" creationId="{C634C9EB-F907-0EE7-32B3-A592911661C6}"/>
    </ac:deMkLst>
    <p188:txBody>
      <a:bodyPr/>
      <a:lstStyle/>
      <a:p>
        <a:r>
          <a:rPr lang="en-ZA"/>
          <a:t>Presumably everyone at the conference will know what this is? Maybe reference.</a:t>
        </a:r>
      </a:p>
    </p188:txBody>
  </p188:cm>
</p188:cmLst>
</file>

<file path=ppt/comments/modernComment_130_8EFFDC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E78846-270F-47A7-89DC-80EC6A31CCE0}" authorId="{D574EA05-15B1-F7E4-078E-0FA52A781CF0}" created="2022-09-15T12:57:14.0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99132730" sldId="304"/>
      <ac:picMk id="4" creationId="{B22E049F-13DE-2E86-47DD-BD741DFBC02D}"/>
    </ac:deMkLst>
    <p188:txBody>
      <a:bodyPr/>
      <a:lstStyle/>
      <a:p>
        <a:r>
          <a:rPr lang="en-ZA"/>
          <a:t>Excellent graphic, but you must get rid of spell check before copying and pasting. </a:t>
        </a:r>
      </a:p>
    </p188:txBody>
  </p188:cm>
</p188:cmLst>
</file>

<file path=ppt/comments/modernComment_133_6C5A16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E0E63F-8F8A-4DAD-81CF-D2AC1B2B089E}" authorId="{F2F6AA5A-C3AA-7CF5-5A27-F2F2E5ED89B5}" created="2022-09-15T10:51:55.601">
    <pc:sldMkLst xmlns:pc="http://schemas.microsoft.com/office/powerpoint/2013/main/command">
      <pc:docMk/>
      <pc:sldMk cId="1817843233" sldId="307"/>
    </pc:sldMkLst>
    <p188:txBody>
      <a:bodyPr/>
      <a:lstStyle/>
      <a:p>
        <a:r>
          <a:rPr lang="en-ZA"/>
          <a:t>Slide 7 or 8, not both</a:t>
        </a:r>
      </a:p>
    </p188:txBody>
  </p188:cm>
  <p188:cm id="{543DDF0A-6C3E-4830-A240-4FE1D3DAFB76}" authorId="{D574EA05-15B1-F7E4-078E-0FA52A781CF0}" created="2022-09-15T12:54:53.418">
    <pc:sldMkLst xmlns:pc="http://schemas.microsoft.com/office/powerpoint/2013/main/command">
      <pc:docMk/>
      <pc:sldMk cId="1817843233" sldId="307"/>
    </pc:sldMkLst>
    <p188:txBody>
      <a:bodyPr/>
      <a:lstStyle/>
      <a:p>
        <a:r>
          <a:rPr lang="en-ZA"/>
          <a:t>Can you highlight the numbers in the bars ?</a:t>
        </a:r>
      </a:p>
    </p188:txBody>
  </p188:cm>
  <p188:cm id="{A5638578-FA5E-4C65-BA54-BE16805BCC36}" authorId="{D574EA05-15B1-F7E4-078E-0FA52A781CF0}" created="2022-09-15T12:55:57.416">
    <pc:sldMkLst xmlns:pc="http://schemas.microsoft.com/office/powerpoint/2013/main/command">
      <pc:docMk/>
      <pc:sldMk cId="1817843233" sldId="307"/>
    </pc:sldMkLst>
    <p188:txBody>
      <a:bodyPr/>
      <a:lstStyle/>
      <a:p>
        <a:r>
          <a:rPr lang="en-ZA"/>
          <a:t>Does sample size also need to be indicated somewhere in this visual?</a:t>
        </a:r>
      </a:p>
    </p188:txBody>
  </p188:cm>
</p188:cmLst>
</file>

<file path=ppt/comments/modernComment_134_5969A4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E31B81-C883-4C8D-A1D6-7B0254FD210D}" authorId="{D574EA05-15B1-F7E4-078E-0FA52A781CF0}" created="2022-09-15T12:58:03.961">
    <pc:sldMkLst xmlns:pc="http://schemas.microsoft.com/office/powerpoint/2013/main/command">
      <pc:docMk/>
      <pc:sldMk cId="1500095568" sldId="308"/>
    </pc:sldMkLst>
    <p188:txBody>
      <a:bodyPr/>
      <a:lstStyle/>
      <a:p>
        <a:r>
          <a:rPr lang="en-ZA"/>
          <a:t>Is this animated?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FACA5-F08F-DA4F-B595-F336BF1023D6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D304F-8DF3-3C44-814C-31BF56EE3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093285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1pPr>
    <a:lvl2pPr indent="158603"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2pPr>
    <a:lvl3pPr indent="317205"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3pPr>
    <a:lvl4pPr indent="475808"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4pPr>
    <a:lvl5pPr indent="634411"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5pPr>
    <a:lvl6pPr indent="793013"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6pPr>
    <a:lvl7pPr indent="951616"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7pPr>
    <a:lvl8pPr indent="1110219"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8pPr>
    <a:lvl9pPr indent="1268821" defTabSz="317205">
      <a:lnSpc>
        <a:spcPct val="125000"/>
      </a:lnSpc>
      <a:defRPr sz="17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Perhaps boxes can be aligned better? As MF always says reduce the white space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295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719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Wits RHI log is being overlapped. Perhaps you can remove it?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022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It seems essential to make the point that there are no African studies. </a:t>
            </a:r>
          </a:p>
        </p:txBody>
      </p:sp>
    </p:spTree>
    <p:extLst>
      <p:ext uri="{BB962C8B-B14F-4D97-AF65-F5344CB8AC3E}">
        <p14:creationId xmlns:p14="http://schemas.microsoft.com/office/powerpoint/2010/main" val="404184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5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38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5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187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6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48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6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655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7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72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8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2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09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4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00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1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3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1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8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22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3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4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 4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36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emf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2" descr="http://intranet/sites/Home/Business%20Stationery/Partners%E2%80%99%20Logos/PEPFAR%20Logo/PEPFAR%20South%20Africa%20Partnership%20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5405840"/>
            <a:ext cx="966797" cy="10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intranet/sites/Home/Business%20Stationery/Partners%E2%80%99%20Logos/USAID%20Logo/USAID%20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7" y="5459782"/>
            <a:ext cx="3044393" cy="9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25005" r="11918" b="23005"/>
          <a:stretch/>
        </p:blipFill>
        <p:spPr>
          <a:xfrm>
            <a:off x="6819900" y="5426655"/>
            <a:ext cx="2045039" cy="9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0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9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1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10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7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7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3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5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25005" r="11918" b="23005"/>
          <a:stretch/>
        </p:blipFill>
        <p:spPr>
          <a:xfrm>
            <a:off x="204587" y="5514337"/>
            <a:ext cx="2045039" cy="9348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17" y="5514337"/>
            <a:ext cx="2559147" cy="10235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55" y="5717144"/>
            <a:ext cx="2476813" cy="7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25005" r="11918" b="23005"/>
          <a:stretch/>
        </p:blipFill>
        <p:spPr>
          <a:xfrm>
            <a:off x="204587" y="5514337"/>
            <a:ext cx="2045039" cy="9348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17" y="5514337"/>
            <a:ext cx="2559147" cy="10235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194" y="5349373"/>
            <a:ext cx="1300939" cy="126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6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25005" r="11918" b="23005"/>
          <a:stretch/>
        </p:blipFill>
        <p:spPr>
          <a:xfrm>
            <a:off x="204587" y="5514337"/>
            <a:ext cx="2045039" cy="9348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217" y="5514337"/>
            <a:ext cx="2559147" cy="1023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55" y="5588572"/>
            <a:ext cx="2367419" cy="8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25005" r="11918" b="23005"/>
          <a:stretch/>
        </p:blipFill>
        <p:spPr>
          <a:xfrm>
            <a:off x="204587" y="5514337"/>
            <a:ext cx="2045039" cy="9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4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3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4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317205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904" indent="-237904" algn="l" defTabSz="31720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15459" indent="-198253" algn="l" defTabSz="317205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93013" indent="-158603" algn="l" defTabSz="317205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9" indent="-158603" algn="l" defTabSz="317205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7424" indent="-158603" algn="l" defTabSz="317205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44629" indent="-158603" algn="l" defTabSz="317205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1835" indent="-158603" algn="l" defTabSz="317205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9040" indent="-158603" algn="l" defTabSz="317205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96246" indent="-158603" algn="l" defTabSz="317205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7205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34411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51616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8821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86027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03232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20438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37643" algn="l" defTabSz="31720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 6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microsoft.com/office/2018/10/relationships/comments" Target="../comments/modernComment_134_5969A45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A_BB1C164F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3_6C5A16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8/10/relationships/comments" Target="../comments/modernComment_130_8EFFDC3A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 txBox="1">
            <a:spLocks/>
          </p:cNvSpPr>
          <p:nvPr/>
        </p:nvSpPr>
        <p:spPr>
          <a:xfrm>
            <a:off x="2937600" y="2613600"/>
            <a:ext cx="1944000" cy="1944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4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 Darshnika Pemi Lakhoo (MBChB (UCT), MSc Public Health (LSHTM)</a:t>
            </a:r>
          </a:p>
          <a:p>
            <a:pPr lvl="1"/>
            <a:r>
              <a:rPr lang="en-US" dirty="0"/>
              <a:t>21.09.2022</a:t>
            </a:r>
          </a:p>
          <a:p>
            <a:pPr lvl="1"/>
            <a:r>
              <a:rPr lang="en-US" dirty="0"/>
              <a:t>ISEE Conference, Athens 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5551200" y="651600"/>
            <a:ext cx="2937600" cy="29376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Effect of High and Low Ambient Temperature on Infant Health: A Systematic Review</a:t>
            </a:r>
          </a:p>
          <a:p>
            <a:pPr lvl="1"/>
            <a:r>
              <a:rPr lang="en-US" dirty="0"/>
              <a:t>Darshnika Pemi Lakhoo, Helen Abigail Blake, Matthew Francis Chersich, Britt Nakstad and Sari Kovats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4DFF1-E0EF-A585-25B3-BC8A67377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9" t="20278" r="4922" b="30972"/>
          <a:stretch/>
        </p:blipFill>
        <p:spPr>
          <a:xfrm>
            <a:off x="2937600" y="4952057"/>
            <a:ext cx="5451233" cy="16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3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51D13CC-04CE-E19F-0024-A9C37C05364A}"/>
              </a:ext>
            </a:extLst>
          </p:cNvPr>
          <p:cNvSpPr txBox="1">
            <a:spLocks/>
          </p:cNvSpPr>
          <p:nvPr/>
        </p:nvSpPr>
        <p:spPr>
          <a:xfrm>
            <a:off x="572728" y="2215945"/>
            <a:ext cx="8197645" cy="2426110"/>
          </a:xfrm>
          <a:prstGeom prst="rect">
            <a:avLst/>
          </a:prstGeom>
          <a:solidFill>
            <a:srgbClr val="0F6699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dirty="0">
                <a:solidFill>
                  <a:schemeClr val="bg1"/>
                </a:solidFill>
              </a:rPr>
              <a:t>Future research 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Wider, representative distribution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Infectious diseases 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Improved quality and consistent measures 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Vulnerable subpopulations</a:t>
            </a:r>
          </a:p>
          <a:p>
            <a:pPr lvl="1"/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6354CD-982C-156D-4934-0FABE9804EFC}"/>
              </a:ext>
            </a:extLst>
          </p:cNvPr>
          <p:cNvSpPr txBox="1">
            <a:spLocks/>
          </p:cNvSpPr>
          <p:nvPr/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600" b="1" dirty="0"/>
              <a:t>Knowledge gaps </a:t>
            </a:r>
            <a:r>
              <a:rPr lang="en-US" sz="3600" b="1" dirty="0">
                <a:sym typeface="Helvetica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439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CFAD409-930E-8F38-30FC-225024BEF699}"/>
              </a:ext>
            </a:extLst>
          </p:cNvPr>
          <p:cNvSpPr txBox="1">
            <a:spLocks/>
          </p:cNvSpPr>
          <p:nvPr/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600" b="1" dirty="0"/>
              <a:t>Summary </a:t>
            </a:r>
            <a:endParaRPr lang="en-US" sz="3600" b="1" dirty="0">
              <a:sym typeface="Helvetica Ligh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1E0912-4BEF-60DC-6683-F41D449354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2" b="6775"/>
          <a:stretch/>
        </p:blipFill>
        <p:spPr>
          <a:xfrm>
            <a:off x="1479754" y="1849664"/>
            <a:ext cx="5673214" cy="3460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28D951-8543-301D-7F0F-94407D6AE466}"/>
              </a:ext>
            </a:extLst>
          </p:cNvPr>
          <p:cNvSpPr/>
          <p:nvPr/>
        </p:nvSpPr>
        <p:spPr>
          <a:xfrm>
            <a:off x="1838631" y="1849664"/>
            <a:ext cx="1696065" cy="1699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CA086-45C2-72E3-D465-AAE866600749}"/>
              </a:ext>
            </a:extLst>
          </p:cNvPr>
          <p:cNvSpPr/>
          <p:nvPr/>
        </p:nvSpPr>
        <p:spPr>
          <a:xfrm>
            <a:off x="1838632" y="3569110"/>
            <a:ext cx="1740310" cy="1720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748C5-16BE-4953-7033-81D61CE25FCF}"/>
              </a:ext>
            </a:extLst>
          </p:cNvPr>
          <p:cNvSpPr/>
          <p:nvPr/>
        </p:nvSpPr>
        <p:spPr>
          <a:xfrm>
            <a:off x="3490451" y="3569110"/>
            <a:ext cx="1696064" cy="1740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07724-6E16-1420-25CA-1E7C5CDD2271}"/>
              </a:ext>
            </a:extLst>
          </p:cNvPr>
          <p:cNvSpPr/>
          <p:nvPr/>
        </p:nvSpPr>
        <p:spPr>
          <a:xfrm>
            <a:off x="5142270" y="2632002"/>
            <a:ext cx="1696064" cy="1740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00955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4B0BB-A56D-3837-42D6-DE2B76E592EB}"/>
              </a:ext>
            </a:extLst>
          </p:cNvPr>
          <p:cNvSpPr txBox="1"/>
          <p:nvPr/>
        </p:nvSpPr>
        <p:spPr>
          <a:xfrm>
            <a:off x="443219" y="383458"/>
            <a:ext cx="84451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dirty="0">
                <a:solidFill>
                  <a:schemeClr val="bg1"/>
                </a:solidFill>
              </a:rPr>
              <a:t>Thank you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pPr algn="l"/>
            <a:r>
              <a:rPr lang="en-ZA" dirty="0">
                <a:solidFill>
                  <a:schemeClr val="bg1"/>
                </a:solidFill>
              </a:rPr>
              <a:t>Acknowledgements: Study authors and supervisors: </a:t>
            </a:r>
            <a:r>
              <a:rPr lang="en-US" dirty="0">
                <a:solidFill>
                  <a:schemeClr val="bg1"/>
                </a:solidFill>
              </a:rPr>
              <a:t>Helen Abigail Blake, Matthew Francis Chersich, Britt Nakstad and Sari Kovats, </a:t>
            </a:r>
            <a:r>
              <a:rPr lang="en-ZA" dirty="0">
                <a:solidFill>
                  <a:schemeClr val="bg1"/>
                </a:solidFill>
              </a:rPr>
              <a:t>Wits RHI Climate and Health Directorate , CHAMNHA, HEAT Center</a:t>
            </a:r>
          </a:p>
          <a:p>
            <a:pPr algn="l"/>
            <a:endParaRPr lang="en-ZA" dirty="0">
              <a:solidFill>
                <a:schemeClr val="bg1"/>
              </a:solidFill>
            </a:endParaRPr>
          </a:p>
          <a:p>
            <a:pPr algn="l"/>
            <a:r>
              <a:rPr lang="en-ZA" dirty="0">
                <a:solidFill>
                  <a:schemeClr val="bg1"/>
                </a:solidFill>
              </a:rPr>
              <a:t>Contact: dlakhoo@wrhi.ac.za</a:t>
            </a:r>
          </a:p>
          <a:p>
            <a:pPr algn="l"/>
            <a:r>
              <a:rPr lang="en-ZA" dirty="0"/>
              <a:t> </a:t>
            </a:r>
          </a:p>
        </p:txBody>
      </p:sp>
      <p:pic>
        <p:nvPicPr>
          <p:cNvPr id="2050" name="Picture 2" descr="CHAMNHA | LSHTM">
            <a:extLst>
              <a:ext uri="{FF2B5EF4-FFF2-40B4-BE49-F238E27FC236}">
                <a16:creationId xmlns:a16="http://schemas.microsoft.com/office/drawing/2014/main" id="{1599D842-58CB-DF8E-DD68-9C56E6D4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36" y="5298358"/>
            <a:ext cx="22574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HEat and HEalth African Transdisciplinary Center | Wits RHI">
            <a:extLst>
              <a:ext uri="{FF2B5EF4-FFF2-40B4-BE49-F238E27FC236}">
                <a16:creationId xmlns:a16="http://schemas.microsoft.com/office/drawing/2014/main" id="{D6BEEF8A-D60F-703B-7754-1369F81C0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12" y="4906297"/>
            <a:ext cx="1330308" cy="134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0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  <a:latin typeface="Trebuchet MS" charset="0"/>
              </a:defRPr>
            </a:lvl1pPr>
            <a:lvl2pPr marL="0" indent="0">
              <a:lnSpc>
                <a:spcPct val="100000"/>
              </a:lnSpc>
              <a:spcBef>
                <a:spcPts val="1600"/>
              </a:spcBef>
              <a:buFontTx/>
              <a:buNone/>
              <a:defRPr sz="1600" baseline="0">
                <a:solidFill>
                  <a:schemeClr val="bg1"/>
                </a:solidFill>
                <a:latin typeface="Trebuchet MS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algn="l">
              <a:spcBef>
                <a:spcPts val="600"/>
              </a:spcBef>
              <a:spcAft>
                <a:spcPts val="1200"/>
              </a:spcAft>
            </a:pPr>
            <a:r>
              <a:rPr lang="en-US" sz="3600" b="1" i="0" baseline="0" dirty="0">
                <a:solidFill>
                  <a:schemeClr val="tx1"/>
                </a:solidFill>
                <a:latin typeface="Trebuchet MS" charset="0"/>
                <a:ea typeface="+mn-ea"/>
                <a:cs typeface="+mn-cs"/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3600" b="1" dirty="0">
                <a:sym typeface="Helvetica Light"/>
              </a:rPr>
              <a:t>Temperature and infant health</a:t>
            </a: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  <a:endParaRPr lang="en-US" sz="3600" b="1" i="0" baseline="0" dirty="0">
              <a:solidFill>
                <a:schemeClr val="tx1"/>
              </a:solidFill>
              <a:latin typeface="Trebuchet MS" charset="0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1B9311B5-D96A-4F99-9035-A0A0A7AD2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69" y="1494503"/>
            <a:ext cx="5931596" cy="459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42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CB987A-3C52-AE83-8071-8C188B96EFBA}"/>
              </a:ext>
            </a:extLst>
          </p:cNvPr>
          <p:cNvSpPr txBox="1">
            <a:spLocks/>
          </p:cNvSpPr>
          <p:nvPr/>
        </p:nvSpPr>
        <p:spPr>
          <a:xfrm>
            <a:off x="255639" y="1381432"/>
            <a:ext cx="8888361" cy="9389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GB" sz="2400" dirty="0">
                <a:solidFill>
                  <a:srgbClr val="333333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explore the association between acute adverse infant outcomes and exposure to high and low ambient temperatures </a:t>
            </a:r>
            <a:endParaRPr lang="en-ZA" sz="2400" dirty="0">
              <a:latin typeface="Trebuchet MS" panose="020B0603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sz="240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AFA1C58-6A4F-824C-0200-D0B8B255F494}"/>
              </a:ext>
            </a:extLst>
          </p:cNvPr>
          <p:cNvSpPr txBox="1">
            <a:spLocks/>
          </p:cNvSpPr>
          <p:nvPr/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600" b="1" dirty="0">
                <a:sym typeface="Helvetica Light"/>
              </a:rPr>
              <a:t>Aims and study 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4C9EB-F907-0EE7-32B3-A592911661C6}"/>
              </a:ext>
            </a:extLst>
          </p:cNvPr>
          <p:cNvSpPr txBox="1"/>
          <p:nvPr/>
        </p:nvSpPr>
        <p:spPr>
          <a:xfrm>
            <a:off x="766916" y="3001967"/>
            <a:ext cx="8032955" cy="2400657"/>
          </a:xfrm>
          <a:prstGeom prst="rect">
            <a:avLst/>
          </a:prstGeom>
          <a:solidFill>
            <a:srgbClr val="17A3A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ZA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PECOS Framework </a:t>
            </a:r>
          </a:p>
          <a:p>
            <a:pPr algn="l"/>
            <a:endParaRPr lang="en-ZA" sz="18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ZA" sz="1800" b="1" dirty="0">
                <a:solidFill>
                  <a:schemeClr val="bg1"/>
                </a:solidFill>
                <a:latin typeface="Trebuchet MS" panose="020B0603020202020204" pitchFamily="34" charset="0"/>
              </a:rPr>
              <a:t>People</a:t>
            </a:r>
            <a:r>
              <a:rPr lang="en-ZA" sz="1800" dirty="0">
                <a:solidFill>
                  <a:schemeClr val="bg1"/>
                </a:solidFill>
                <a:latin typeface="Trebuchet MS" panose="020B0603020202020204" pitchFamily="34" charset="0"/>
              </a:rPr>
              <a:t>: Infants 0-1 years old </a:t>
            </a:r>
          </a:p>
          <a:p>
            <a:pPr algn="l"/>
            <a:r>
              <a:rPr lang="en-ZA" sz="1800" b="1" dirty="0">
                <a:solidFill>
                  <a:schemeClr val="bg1"/>
                </a:solidFill>
                <a:latin typeface="Trebuchet MS" panose="020B0603020202020204" pitchFamily="34" charset="0"/>
              </a:rPr>
              <a:t>Exposure</a:t>
            </a:r>
            <a:r>
              <a:rPr lang="en-ZA" sz="1800" dirty="0">
                <a:solidFill>
                  <a:schemeClr val="bg1"/>
                </a:solidFill>
                <a:latin typeface="Trebuchet MS" panose="020B0603020202020204" pitchFamily="34" charset="0"/>
              </a:rPr>
              <a:t>: Short term weather related ambient temperature exposure after birth </a:t>
            </a:r>
          </a:p>
          <a:p>
            <a:pPr algn="l"/>
            <a:r>
              <a:rPr lang="en-ZA" sz="1800" b="1" dirty="0">
                <a:solidFill>
                  <a:schemeClr val="bg1"/>
                </a:solidFill>
                <a:latin typeface="Trebuchet MS" panose="020B0603020202020204" pitchFamily="34" charset="0"/>
              </a:rPr>
              <a:t>Outcomes</a:t>
            </a:r>
            <a:r>
              <a:rPr lang="en-ZA" sz="1800" dirty="0">
                <a:solidFill>
                  <a:schemeClr val="bg1"/>
                </a:solidFill>
                <a:latin typeface="Trebuchet MS" panose="020B0603020202020204" pitchFamily="34" charset="0"/>
              </a:rPr>
              <a:t>: Any adverse health outcomes excluding birth outcomes (stillbirth preterm etc.) </a:t>
            </a:r>
          </a:p>
          <a:p>
            <a:pPr algn="l"/>
            <a:r>
              <a:rPr lang="en-ZA" sz="1800" b="1" dirty="0">
                <a:solidFill>
                  <a:schemeClr val="bg1"/>
                </a:solidFill>
                <a:latin typeface="Trebuchet MS" panose="020B0603020202020204" pitchFamily="34" charset="0"/>
              </a:rPr>
              <a:t>Setting</a:t>
            </a:r>
            <a:r>
              <a:rPr lang="en-ZA" sz="1800" dirty="0">
                <a:solidFill>
                  <a:schemeClr val="bg1"/>
                </a:solidFill>
                <a:latin typeface="Trebuchet MS" panose="020B0603020202020204" pitchFamily="34" charset="0"/>
              </a:rPr>
              <a:t>: Any country/region </a:t>
            </a:r>
          </a:p>
        </p:txBody>
      </p:sp>
    </p:spTree>
    <p:extLst>
      <p:ext uri="{BB962C8B-B14F-4D97-AF65-F5344CB8AC3E}">
        <p14:creationId xmlns:p14="http://schemas.microsoft.com/office/powerpoint/2010/main" val="31391801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4337-179E-D9DF-F054-274BD927F75D}"/>
              </a:ext>
            </a:extLst>
          </p:cNvPr>
          <p:cNvSpPr txBox="1">
            <a:spLocks/>
          </p:cNvSpPr>
          <p:nvPr/>
        </p:nvSpPr>
        <p:spPr>
          <a:xfrm>
            <a:off x="265472" y="172574"/>
            <a:ext cx="8421328" cy="65010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200"/>
              </a:spcAft>
              <a:buNone/>
            </a:pPr>
            <a:r>
              <a:rPr lang="en-GB" sz="1800" b="1" dirty="0">
                <a:ea typeface="Calibri" panose="020F0502020204030204" pitchFamily="34" charset="0"/>
                <a:cs typeface="Arial" panose="020B0604020202020204" pitchFamily="34" charset="0"/>
              </a:rPr>
              <a:t>Methods</a:t>
            </a:r>
          </a:p>
          <a:p>
            <a:endParaRPr lang="en-Z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C19566-A158-60F9-B597-C7BEB57CD71F}"/>
              </a:ext>
            </a:extLst>
          </p:cNvPr>
          <p:cNvGrpSpPr/>
          <p:nvPr/>
        </p:nvGrpSpPr>
        <p:grpSpPr>
          <a:xfrm>
            <a:off x="2077525" y="1142535"/>
            <a:ext cx="5129520" cy="1225406"/>
            <a:chOff x="1989035" y="632376"/>
            <a:chExt cx="5394292" cy="1303349"/>
          </a:xfrm>
        </p:grpSpPr>
        <p:pic>
          <p:nvPicPr>
            <p:cNvPr id="4098" name="Picture 2" descr="JMIRS on Twitter: &quot;JMIRS has been selected for inclusion by MEDLINE! Thanks  to our Editor Chief @JMIRSEditor, @DrGeoffCurrie, @cbaumle and all our  board members past &amp;amp; present for their efforts in continuously">
              <a:extLst>
                <a:ext uri="{FF2B5EF4-FFF2-40B4-BE49-F238E27FC236}">
                  <a16:creationId xmlns:a16="http://schemas.microsoft.com/office/drawing/2014/main" id="{F98BA27D-EE94-9013-D662-2609E5741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035" y="632376"/>
              <a:ext cx="1721747" cy="1291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Embase - A biomedical research database">
              <a:extLst>
                <a:ext uri="{FF2B5EF4-FFF2-40B4-BE49-F238E27FC236}">
                  <a16:creationId xmlns:a16="http://schemas.microsoft.com/office/drawing/2014/main" id="{A50BB152-CDB3-F6D4-97DD-47CA22BDD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848" y="797335"/>
              <a:ext cx="1649369" cy="51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Wolters Kluwer - Support &amp; Training">
              <a:extLst>
                <a:ext uri="{FF2B5EF4-FFF2-40B4-BE49-F238E27FC236}">
                  <a16:creationId xmlns:a16="http://schemas.microsoft.com/office/drawing/2014/main" id="{DA357C52-2F4A-0AA4-F09B-42CF37942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03" t="3726" r="26673" b="50000"/>
            <a:stretch/>
          </p:blipFill>
          <p:spPr bwMode="auto">
            <a:xfrm>
              <a:off x="5432529" y="872863"/>
              <a:ext cx="1950798" cy="698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ebsco-ind-business-overview-cinahl-logo - EBSCO Industries">
              <a:extLst>
                <a:ext uri="{FF2B5EF4-FFF2-40B4-BE49-F238E27FC236}">
                  <a16:creationId xmlns:a16="http://schemas.microsoft.com/office/drawing/2014/main" id="{D00D5490-8911-3C3B-74D6-B2FA290260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02" b="18885"/>
            <a:stretch/>
          </p:blipFill>
          <p:spPr bwMode="auto">
            <a:xfrm>
              <a:off x="3783849" y="1285616"/>
              <a:ext cx="1698530" cy="650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69E48E-687F-A912-D4BE-E2B88058F575}"/>
              </a:ext>
            </a:extLst>
          </p:cNvPr>
          <p:cNvGrpSpPr/>
          <p:nvPr/>
        </p:nvGrpSpPr>
        <p:grpSpPr>
          <a:xfrm>
            <a:off x="2299107" y="5567224"/>
            <a:ext cx="4369537" cy="927962"/>
            <a:chOff x="2299107" y="5567224"/>
            <a:chExt cx="4369537" cy="927962"/>
          </a:xfrm>
        </p:grpSpPr>
        <p:pic>
          <p:nvPicPr>
            <p:cNvPr id="4106" name="Picture 10" descr="Big news! NTP / OHAT publish their draft protocols for systematic review of  toxicological data | PolicyFromScience.com">
              <a:extLst>
                <a:ext uri="{FF2B5EF4-FFF2-40B4-BE49-F238E27FC236}">
                  <a16:creationId xmlns:a16="http://schemas.microsoft.com/office/drawing/2014/main" id="{93F9BC58-0C00-8572-C615-9ECBACF97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5706" y="5567224"/>
              <a:ext cx="2342938" cy="927962"/>
            </a:xfrm>
            <a:prstGeom prst="rect">
              <a:avLst/>
            </a:prstGeom>
            <a:solidFill>
              <a:srgbClr val="0F6699"/>
            </a:solidFill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CEBF6C-CCB1-C801-111E-C43E09C62CC8}"/>
                </a:ext>
              </a:extLst>
            </p:cNvPr>
            <p:cNvSpPr txBox="1"/>
            <p:nvPr/>
          </p:nvSpPr>
          <p:spPr>
            <a:xfrm>
              <a:off x="2299107" y="5677372"/>
              <a:ext cx="2096644" cy="707886"/>
            </a:xfrm>
            <a:prstGeom prst="rect">
              <a:avLst/>
            </a:prstGeom>
            <a:solidFill>
              <a:srgbClr val="178CCC"/>
            </a:solidFill>
          </p:spPr>
          <p:txBody>
            <a:bodyPr wrap="square" rtlCol="0">
              <a:spAutoFit/>
            </a:bodyPr>
            <a:lstStyle/>
            <a:p>
              <a:r>
                <a:rPr lang="en-ZA" sz="20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Modified OHAT Risk of Bias </a:t>
              </a:r>
            </a:p>
          </p:txBody>
        </p:sp>
      </p:grp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DE0806F-03DE-2A6B-E7B0-26F0AD46662E}"/>
              </a:ext>
            </a:extLst>
          </p:cNvPr>
          <p:cNvSpPr txBox="1">
            <a:spLocks/>
          </p:cNvSpPr>
          <p:nvPr/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  <a:endParaRPr lang="en-US" sz="3600" b="1" dirty="0">
              <a:sym typeface="Helvetica Light"/>
            </a:endParaRPr>
          </a:p>
          <a:p>
            <a:pPr algn="ctr">
              <a:spcBef>
                <a:spcPts val="600"/>
              </a:spcBef>
            </a:pPr>
            <a:r>
              <a:rPr lang="en-US" sz="3600" b="1" dirty="0"/>
              <a:t>Methods</a:t>
            </a:r>
            <a:r>
              <a:rPr lang="en-US" sz="3600" b="1" dirty="0">
                <a:sym typeface="Helvetica Light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3A475-79CF-F927-3462-7B2B4AF779CE}"/>
              </a:ext>
            </a:extLst>
          </p:cNvPr>
          <p:cNvSpPr/>
          <p:nvPr/>
        </p:nvSpPr>
        <p:spPr>
          <a:xfrm>
            <a:off x="2186012" y="3160463"/>
            <a:ext cx="4935794" cy="1340916"/>
          </a:xfrm>
          <a:prstGeom prst="rect">
            <a:avLst/>
          </a:prstGeom>
          <a:solidFill>
            <a:srgbClr val="B2B8BF"/>
          </a:solidFill>
          <a:ln>
            <a:solidFill>
              <a:srgbClr val="B2B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Inclusion and exclusion criteria </a:t>
            </a:r>
          </a:p>
          <a:p>
            <a:pPr algn="ctr"/>
            <a:r>
              <a:rPr lang="en-ZA" dirty="0"/>
              <a:t>Epidemiological studies from 2000 onwards published in English 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7B15DE5-869E-0EFA-11FC-75C35806BEA5}"/>
              </a:ext>
            </a:extLst>
          </p:cNvPr>
          <p:cNvSpPr/>
          <p:nvPr/>
        </p:nvSpPr>
        <p:spPr>
          <a:xfrm>
            <a:off x="4476136" y="2367941"/>
            <a:ext cx="312174" cy="689891"/>
          </a:xfrm>
          <a:prstGeom prst="downArrow">
            <a:avLst/>
          </a:prstGeom>
          <a:solidFill>
            <a:srgbClr val="17A3AB"/>
          </a:solidFill>
          <a:ln>
            <a:solidFill>
              <a:srgbClr val="17A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A02EB26-AB12-1827-FAF6-0126F101A3E7}"/>
              </a:ext>
            </a:extLst>
          </p:cNvPr>
          <p:cNvSpPr/>
          <p:nvPr/>
        </p:nvSpPr>
        <p:spPr>
          <a:xfrm>
            <a:off x="4497822" y="4663142"/>
            <a:ext cx="312174" cy="689891"/>
          </a:xfrm>
          <a:prstGeom prst="downArrow">
            <a:avLst/>
          </a:prstGeom>
          <a:solidFill>
            <a:srgbClr val="17A3AB"/>
          </a:solidFill>
          <a:ln>
            <a:solidFill>
              <a:srgbClr val="17A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16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851516-C8F0-81DE-C8E3-A5BBBDD0960F}"/>
              </a:ext>
            </a:extLst>
          </p:cNvPr>
          <p:cNvGrpSpPr>
            <a:grpSpLocks/>
          </p:cNvGrpSpPr>
          <p:nvPr/>
        </p:nvGrpSpPr>
        <p:grpSpPr bwMode="auto">
          <a:xfrm>
            <a:off x="638962" y="1191885"/>
            <a:ext cx="7866075" cy="5233854"/>
            <a:chOff x="1079" y="2700"/>
            <a:chExt cx="15184" cy="9166"/>
          </a:xfrm>
        </p:grpSpPr>
        <p:sp>
          <p:nvSpPr>
            <p:cNvPr id="3" name="AutoShape 20">
              <a:extLst>
                <a:ext uri="{FF2B5EF4-FFF2-40B4-BE49-F238E27FC236}">
                  <a16:creationId xmlns:a16="http://schemas.microsoft.com/office/drawing/2014/main" id="{68DD10D5-17C1-3068-7BBC-6B3CFECE58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91" y="6009"/>
              <a:ext cx="2160" cy="58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vert270" wrap="square" lIns="45720" tIns="45720" rIns="4572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ZA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Screening</a:t>
              </a:r>
            </a:p>
          </p:txBody>
        </p:sp>
        <p:sp>
          <p:nvSpPr>
            <p:cNvPr id="4" name="AutoShape 21">
              <a:extLst>
                <a:ext uri="{FF2B5EF4-FFF2-40B4-BE49-F238E27FC236}">
                  <a16:creationId xmlns:a16="http://schemas.microsoft.com/office/drawing/2014/main" id="{CBA16E9C-C666-501A-0410-D580E45399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69" y="10052"/>
              <a:ext cx="1818" cy="56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vert270" wrap="square" lIns="45720" tIns="45720" rIns="4572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ZA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Included</a:t>
              </a:r>
            </a:p>
          </p:txBody>
        </p:sp>
        <p:sp>
          <p:nvSpPr>
            <p:cNvPr id="5" name="AutoShape 22">
              <a:extLst>
                <a:ext uri="{FF2B5EF4-FFF2-40B4-BE49-F238E27FC236}">
                  <a16:creationId xmlns:a16="http://schemas.microsoft.com/office/drawing/2014/main" id="{C9BDE974-8870-2FF9-97F2-91CD75644D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91" y="8145"/>
              <a:ext cx="1760" cy="58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vert270" wrap="square" lIns="45720" tIns="45720" rIns="4572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ZA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Eligibility</a:t>
              </a:r>
            </a:p>
          </p:txBody>
        </p:sp>
        <p:sp>
          <p:nvSpPr>
            <p:cNvPr id="6" name="AutoShape 23">
              <a:extLst>
                <a:ext uri="{FF2B5EF4-FFF2-40B4-BE49-F238E27FC236}">
                  <a16:creationId xmlns:a16="http://schemas.microsoft.com/office/drawing/2014/main" id="{44133749-357D-00D9-8BB0-CF8FBADCF1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6" y="3494"/>
              <a:ext cx="2160" cy="5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vert270" wrap="square" lIns="45720" tIns="45720" rIns="4572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ZA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Identification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C6F1DA-1953-53F2-323E-4A7598EC4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0" y="3060"/>
              <a:ext cx="13923" cy="8806"/>
              <a:chOff x="2340" y="3060"/>
              <a:chExt cx="13923" cy="88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85D2BC-6940-9E3F-F496-08E8E488A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3060"/>
                <a:ext cx="3510" cy="134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91440" rIns="91440" bIns="91440" anchor="t" anchorCtr="0" upright="1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ZA" sz="9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Records identified through database searching</a:t>
                </a:r>
                <a:br>
                  <a:rPr lang="en-ZA" sz="9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lang="en-ZA" sz="9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(n = 2724)</a:t>
                </a:r>
                <a:endParaRPr lang="en-ZA" sz="9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AutoShape 26">
                <a:extLst>
                  <a:ext uri="{FF2B5EF4-FFF2-40B4-BE49-F238E27FC236}">
                    <a16:creationId xmlns:a16="http://schemas.microsoft.com/office/drawing/2014/main" id="{53BA19CE-730C-9E06-4AAB-512AF4BCF5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320" y="4401"/>
                <a:ext cx="0" cy="14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AutoShape 27">
                <a:extLst>
                  <a:ext uri="{FF2B5EF4-FFF2-40B4-BE49-F238E27FC236}">
                    <a16:creationId xmlns:a16="http://schemas.microsoft.com/office/drawing/2014/main" id="{9F370C64-90BE-89F9-2333-B3B97EBE39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920" y="4140"/>
                <a:ext cx="0" cy="17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CCCCCC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FF9588-3939-4FA1-4F3F-3AED170B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0" y="3060"/>
                <a:ext cx="3510" cy="1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91440" rIns="91440" bIns="91440" anchor="t" anchorCtr="0" upright="1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Additional records identified through reference list searches</a:t>
                </a:r>
                <a:br>
                  <a: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(n = 15)</a:t>
                </a:r>
                <a:endParaRPr lang="en-ZA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1AF18A-1E30-0A53-BDEC-756E1731C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" y="5854"/>
                <a:ext cx="4365" cy="9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91440" rIns="91440" bIns="91440" anchor="t" anchorCtr="0" upright="1"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Records after duplicates removed</a:t>
                </a:r>
                <a:br>
                  <a: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(n = 2396)</a:t>
                </a:r>
                <a:endParaRPr lang="en-ZA" sz="9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BCD34F2-A658-9295-8FF7-6842139BB6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70" y="5550"/>
                <a:ext cx="11493" cy="6316"/>
                <a:chOff x="4770" y="5550"/>
                <a:chExt cx="11493" cy="631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5C8E5DB-C3D8-F1EA-5621-62E809731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3" y="5550"/>
                  <a:ext cx="2700" cy="170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91440" rIns="91440" bIns="91440" anchor="t" anchorCtr="0" upright="1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Records excluded based on title and abstract</a:t>
                  </a:r>
                  <a:b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a:b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(n = 2332)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 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B2461C-EEE7-60C7-18A7-8BC0691CD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" y="7920"/>
                  <a:ext cx="2700" cy="13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91440" rIns="91440" bIns="91440" anchor="t" anchorCtr="0" upright="1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Full-text articles assessed for eligibility</a:t>
                  </a:r>
                  <a:b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a:b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(n = 64)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C5444B6-8A66-A510-BFAE-7219BFC0DF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" y="7634"/>
                  <a:ext cx="7855" cy="42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91440" rIns="91440" bIns="91440" anchor="t" anchorCtr="0" upright="1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Full-text articles excluded, with reasons</a:t>
                  </a:r>
                  <a:b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a:b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(n = 35)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Symbol" panose="05050102010706020507" pitchFamily="18" charset="2"/>
                    <a:buChar char=""/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no specific analysis for age group 0-1 year (n = 15)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Symbol" panose="05050102010706020507" pitchFamily="18" charset="2"/>
                    <a:buChar char=""/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monthly temperature or seasonality as exposure (n = 13) 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Symbol" panose="05050102010706020507" pitchFamily="18" charset="2"/>
                    <a:buChar char=""/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diurnal temperature as exposure (n = 2)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Symbol" panose="05050102010706020507" pitchFamily="18" charset="2"/>
                    <a:buChar char=""/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unable to access full text (n=3)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Symbol" panose="05050102010706020507" pitchFamily="18" charset="2"/>
                    <a:buChar char=""/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letter to editor (n=1)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lvl="0" indent="-342900" algn="just">
                    <a:lnSpc>
                      <a:spcPct val="150000"/>
                    </a:lnSpc>
                    <a:spcAft>
                      <a:spcPts val="600"/>
                    </a:spcAft>
                    <a:buFont typeface="Symbol" panose="05050102010706020507" pitchFamily="18" charset="2"/>
                    <a:buChar char=""/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conference abstract (n=1)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 </a:t>
                  </a:r>
                  <a:endParaRPr lang="en-ZA" sz="9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CB8CB32-93CE-E591-515A-F7D784C76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" y="9738"/>
                  <a:ext cx="2700" cy="14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91440" rIns="91440" bIns="91440" anchor="t" anchorCtr="0" upright="1"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600"/>
                    </a:spcAft>
                  </a:pPr>
                  <a: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Studies included in synthesis</a:t>
                  </a:r>
                  <a:br>
                    <a:rPr lang="en-ZA" sz="9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</a:br>
                  <a:r>
                    <a:rPr lang="en-ZA" sz="16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(n = 26)</a:t>
                  </a:r>
                  <a:endParaRPr lang="en-ZA" sz="16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" name="AutoShape 37">
                  <a:extLst>
                    <a:ext uri="{FF2B5EF4-FFF2-40B4-BE49-F238E27FC236}">
                      <a16:creationId xmlns:a16="http://schemas.microsoft.com/office/drawing/2014/main" id="{3CCD41DE-2733-6F48-71CC-625FBF6F229B}"/>
                    </a:ext>
                  </a:extLst>
                </p:cNvPr>
                <p:cNvCxnSpPr>
                  <a:cxnSpLocks noChangeShapeType="1"/>
                  <a:endCxn id="15" idx="0"/>
                </p:cNvCxnSpPr>
                <p:nvPr/>
              </p:nvCxnSpPr>
              <p:spPr bwMode="auto">
                <a:xfrm>
                  <a:off x="6120" y="6789"/>
                  <a:ext cx="0" cy="113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CCCCCC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AutoShape 38">
                  <a:extLst>
                    <a:ext uri="{FF2B5EF4-FFF2-40B4-BE49-F238E27FC236}">
                      <a16:creationId xmlns:a16="http://schemas.microsoft.com/office/drawing/2014/main" id="{DA120572-B15B-13DE-D4BE-01F44AAC40CC}"/>
                    </a:ext>
                  </a:extLst>
                </p:cNvPr>
                <p:cNvCxnSpPr>
                  <a:cxnSpLocks noChangeShapeType="1"/>
                  <a:stCxn id="15" idx="2"/>
                </p:cNvCxnSpPr>
                <p:nvPr/>
              </p:nvCxnSpPr>
              <p:spPr bwMode="auto">
                <a:xfrm>
                  <a:off x="6120" y="9316"/>
                  <a:ext cx="11" cy="4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CCCCCC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39">
                  <a:extLst>
                    <a:ext uri="{FF2B5EF4-FFF2-40B4-BE49-F238E27FC236}">
                      <a16:creationId xmlns:a16="http://schemas.microsoft.com/office/drawing/2014/main" id="{EC9268B1-BF1F-89A6-F519-B9C970209FDE}"/>
                    </a:ext>
                  </a:extLst>
                </p:cNvPr>
                <p:cNvCxnSpPr>
                  <a:cxnSpLocks noChangeShapeType="1"/>
                  <a:endCxn id="14" idx="1"/>
                </p:cNvCxnSpPr>
                <p:nvPr/>
              </p:nvCxnSpPr>
              <p:spPr bwMode="auto">
                <a:xfrm>
                  <a:off x="7984" y="6229"/>
                  <a:ext cx="1259" cy="17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CCCCCC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40">
                  <a:extLst>
                    <a:ext uri="{FF2B5EF4-FFF2-40B4-BE49-F238E27FC236}">
                      <a16:creationId xmlns:a16="http://schemas.microsoft.com/office/drawing/2014/main" id="{9389C54C-A2DF-400A-FF29-B607DF53C073}"/>
                    </a:ext>
                  </a:extLst>
                </p:cNvPr>
                <p:cNvCxnSpPr>
                  <a:cxnSpLocks noChangeShapeType="1"/>
                  <a:stCxn id="15" idx="3"/>
                  <a:endCxn id="16" idx="1"/>
                </p:cNvCxnSpPr>
                <p:nvPr/>
              </p:nvCxnSpPr>
              <p:spPr bwMode="auto">
                <a:xfrm>
                  <a:off x="7470" y="8618"/>
                  <a:ext cx="938" cy="11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CCCCCC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31CDC79-F498-74E6-3998-7339E49CB3BA}"/>
              </a:ext>
            </a:extLst>
          </p:cNvPr>
          <p:cNvSpPr txBox="1">
            <a:spLocks/>
          </p:cNvSpPr>
          <p:nvPr/>
        </p:nvSpPr>
        <p:spPr>
          <a:xfrm>
            <a:off x="0" y="4485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600" b="1" dirty="0"/>
              <a:t>Results</a:t>
            </a: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81416-0200-3374-60F9-5086FC061E0A}"/>
              </a:ext>
            </a:extLst>
          </p:cNvPr>
          <p:cNvSpPr/>
          <p:nvPr/>
        </p:nvSpPr>
        <p:spPr>
          <a:xfrm>
            <a:off x="2672033" y="5795984"/>
            <a:ext cx="1156840" cy="275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130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D599ED5-6167-317F-CE93-A64EF22BF51D}"/>
              </a:ext>
            </a:extLst>
          </p:cNvPr>
          <p:cNvSpPr txBox="1">
            <a:spLocks/>
          </p:cNvSpPr>
          <p:nvPr/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600" b="1" dirty="0"/>
              <a:t>Results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5450E4F-97C4-CDB5-391E-D265857D6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2" b="6775"/>
          <a:stretch/>
        </p:blipFill>
        <p:spPr>
          <a:xfrm>
            <a:off x="0" y="1032387"/>
            <a:ext cx="5287296" cy="3224980"/>
          </a:xfrm>
          <a:prstGeom prst="rect">
            <a:avLst/>
          </a:prstGeom>
        </p:spPr>
      </p:pic>
      <p:pic>
        <p:nvPicPr>
          <p:cNvPr id="5122" name="Picture 2" descr="56,811 Blank world map Images, Stock Photos &amp; Vectors | Shutterstock">
            <a:extLst>
              <a:ext uri="{FF2B5EF4-FFF2-40B4-BE49-F238E27FC236}">
                <a16:creationId xmlns:a16="http://schemas.microsoft.com/office/drawing/2014/main" id="{74C164E4-B290-5552-4D1F-EBCA91579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4"/>
          <a:stretch/>
        </p:blipFill>
        <p:spPr bwMode="auto">
          <a:xfrm>
            <a:off x="3427313" y="3429001"/>
            <a:ext cx="5557247" cy="321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8E09B-ED4A-C1E7-EA6A-EB393657F8C4}"/>
              </a:ext>
            </a:extLst>
          </p:cNvPr>
          <p:cNvSpPr txBox="1"/>
          <p:nvPr/>
        </p:nvSpPr>
        <p:spPr>
          <a:xfrm>
            <a:off x="5894438" y="4223362"/>
            <a:ext cx="78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i="1" dirty="0">
                <a:solidFill>
                  <a:srgbClr val="0F6699"/>
                </a:solidFill>
                <a:latin typeface="Trebuchet MS" panose="020B0603020202020204" pitchFamily="34" charset="0"/>
              </a:rPr>
              <a:t>n</a:t>
            </a:r>
            <a:r>
              <a:rPr lang="en-ZA" sz="1600" b="1" dirty="0">
                <a:solidFill>
                  <a:srgbClr val="0F6699"/>
                </a:solidFill>
                <a:latin typeface="Trebuchet MS" panose="020B0603020202020204" pitchFamily="34" charset="0"/>
              </a:rPr>
              <a:t>=7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F268B-8719-5DF5-8FB4-06D076A88284}"/>
              </a:ext>
            </a:extLst>
          </p:cNvPr>
          <p:cNvSpPr txBox="1"/>
          <p:nvPr/>
        </p:nvSpPr>
        <p:spPr>
          <a:xfrm>
            <a:off x="3972617" y="4430662"/>
            <a:ext cx="78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i="1" dirty="0">
                <a:solidFill>
                  <a:srgbClr val="0F6699"/>
                </a:solidFill>
                <a:latin typeface="Trebuchet MS" panose="020B0603020202020204" pitchFamily="34" charset="0"/>
              </a:rPr>
              <a:t>n</a:t>
            </a:r>
            <a:r>
              <a:rPr lang="en-ZA" sz="1600" b="1" dirty="0">
                <a:solidFill>
                  <a:srgbClr val="0F6699"/>
                </a:solidFill>
                <a:latin typeface="Trebuchet MS" panose="020B0603020202020204" pitchFamily="34" charset="0"/>
              </a:rPr>
              <a:t>=7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73537-6EA9-635E-66A3-AEEAC47F7004}"/>
              </a:ext>
            </a:extLst>
          </p:cNvPr>
          <p:cNvSpPr txBox="1"/>
          <p:nvPr/>
        </p:nvSpPr>
        <p:spPr>
          <a:xfrm>
            <a:off x="7836644" y="5695666"/>
            <a:ext cx="78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i="1" dirty="0">
                <a:solidFill>
                  <a:srgbClr val="0F6699"/>
                </a:solidFill>
                <a:latin typeface="Trebuchet MS" panose="020B0603020202020204" pitchFamily="34" charset="0"/>
              </a:rPr>
              <a:t>n</a:t>
            </a:r>
            <a:r>
              <a:rPr lang="en-ZA" sz="1600" b="1" dirty="0">
                <a:solidFill>
                  <a:srgbClr val="0F6699"/>
                </a:solidFill>
                <a:latin typeface="Trebuchet MS" panose="020B0603020202020204" pitchFamily="34" charset="0"/>
              </a:rPr>
              <a:t>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D5044D-339D-7FEF-C5E1-F192A8CCF014}"/>
              </a:ext>
            </a:extLst>
          </p:cNvPr>
          <p:cNvSpPr txBox="1"/>
          <p:nvPr/>
        </p:nvSpPr>
        <p:spPr>
          <a:xfrm>
            <a:off x="7050063" y="4604603"/>
            <a:ext cx="786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i="1" dirty="0">
                <a:solidFill>
                  <a:srgbClr val="0F6699"/>
                </a:solidFill>
                <a:latin typeface="Trebuchet MS" panose="020B0603020202020204" pitchFamily="34" charset="0"/>
              </a:rPr>
              <a:t>n</a:t>
            </a:r>
            <a:r>
              <a:rPr lang="en-ZA" sz="1600" b="1" dirty="0">
                <a:solidFill>
                  <a:srgbClr val="0F6699"/>
                </a:solidFill>
                <a:latin typeface="Trebuchet MS" panose="020B0603020202020204" pitchFamily="34" charset="0"/>
              </a:rPr>
              <a:t>=9</a:t>
            </a:r>
          </a:p>
        </p:txBody>
      </p:sp>
    </p:spTree>
    <p:extLst>
      <p:ext uri="{BB962C8B-B14F-4D97-AF65-F5344CB8AC3E}">
        <p14:creationId xmlns:p14="http://schemas.microsoft.com/office/powerpoint/2010/main" val="390551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E3E9219-3D40-02CA-260D-E4B24E916BAE}"/>
              </a:ext>
            </a:extLst>
          </p:cNvPr>
          <p:cNvSpPr txBox="1">
            <a:spLocks/>
          </p:cNvSpPr>
          <p:nvPr/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600" b="1" dirty="0"/>
              <a:t>Results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9D3DA6-33F9-AE84-9AAF-624BF174E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299962"/>
              </p:ext>
            </p:extLst>
          </p:nvPr>
        </p:nvGraphicFramePr>
        <p:xfrm>
          <a:off x="825909" y="1632155"/>
          <a:ext cx="7757651" cy="3864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78432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F498DCD-FCC4-BFC9-AC7F-950FAE51A364}"/>
              </a:ext>
            </a:extLst>
          </p:cNvPr>
          <p:cNvSpPr txBox="1">
            <a:spLocks/>
          </p:cNvSpPr>
          <p:nvPr/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600" b="1" dirty="0"/>
              <a:t>Key findings  </a:t>
            </a:r>
            <a:r>
              <a:rPr lang="en-US" sz="3600" b="1" dirty="0">
                <a:sym typeface="Helvetica Light"/>
              </a:rPr>
              <a:t>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FC286C1-FF75-2332-6964-C10861174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85173"/>
              </p:ext>
            </p:extLst>
          </p:nvPr>
        </p:nvGraphicFramePr>
        <p:xfrm>
          <a:off x="973394" y="1380401"/>
          <a:ext cx="7590503" cy="3929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0503">
                  <a:extLst>
                    <a:ext uri="{9D8B030D-6E8A-4147-A177-3AD203B41FA5}">
                      <a16:colId xmlns:a16="http://schemas.microsoft.com/office/drawing/2014/main" val="3628476379"/>
                    </a:ext>
                  </a:extLst>
                </a:gridCol>
              </a:tblGrid>
              <a:tr h="3277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ZA" sz="1400" dirty="0"/>
                        <a:t>Infant mortality </a:t>
                      </a:r>
                    </a:p>
                  </a:txBody>
                  <a:tcPr>
                    <a:solidFill>
                      <a:srgbClr val="B2B8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428855"/>
                  </a:ext>
                </a:extLst>
              </a:tr>
              <a:tr h="32776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ZA" sz="1400" dirty="0"/>
                        <a:t>Higher mortality with higher and lower temperatures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64198"/>
                  </a:ext>
                </a:extLst>
              </a:tr>
              <a:tr h="3277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ZA" sz="1400" dirty="0"/>
                        <a:t>SIDS </a:t>
                      </a:r>
                    </a:p>
                  </a:txBody>
                  <a:tcPr>
                    <a:solidFill>
                      <a:srgbClr val="B2B8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809876"/>
                  </a:ext>
                </a:extLst>
              </a:tr>
              <a:tr h="55720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ZA" sz="1400" dirty="0"/>
                        <a:t>Inconclusive evidence: heterogenous study design, detection bias, small sample sizes, incomplete evidence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973017"/>
                  </a:ext>
                </a:extLst>
              </a:tr>
              <a:tr h="3277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400" dirty="0"/>
                        <a:t>Hospital visits/admissions </a:t>
                      </a:r>
                    </a:p>
                  </a:txBody>
                  <a:tcPr>
                    <a:solidFill>
                      <a:srgbClr val="B2B8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934334"/>
                  </a:ext>
                </a:extLst>
              </a:tr>
              <a:tr h="444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400" dirty="0"/>
                        <a:t>Increase all-cause admissions with higher temperatures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09858"/>
                  </a:ext>
                </a:extLst>
              </a:tr>
              <a:tr h="3277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ZA" sz="1400" dirty="0"/>
                        <a:t>Infectious diseases </a:t>
                      </a:r>
                    </a:p>
                  </a:txBody>
                  <a:tcPr>
                    <a:solidFill>
                      <a:srgbClr val="B2B8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34150"/>
                  </a:ext>
                </a:extLst>
              </a:tr>
              <a:tr h="55720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ZA" sz="1400" dirty="0"/>
                        <a:t>Increase HFMD with higher temperatures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ZA" sz="1400" dirty="0"/>
                        <a:t>Increased bronchiolitis with lower temperatures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5307"/>
                  </a:ext>
                </a:extLst>
              </a:tr>
              <a:tr h="32776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ZA" sz="1400" dirty="0"/>
                        <a:t>Other </a:t>
                      </a:r>
                    </a:p>
                  </a:txBody>
                  <a:tcPr>
                    <a:solidFill>
                      <a:srgbClr val="B2B8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844591"/>
                  </a:ext>
                </a:extLst>
              </a:tr>
              <a:tr h="403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400" dirty="0"/>
                        <a:t>Higher INR and neonatal jaundice with higher temperatures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9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0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2E049F-13DE-2E86-47DD-BD741DFBC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2" t="21756" r="13333" b="8470"/>
          <a:stretch/>
        </p:blipFill>
        <p:spPr>
          <a:xfrm>
            <a:off x="528787" y="1838633"/>
            <a:ext cx="8506519" cy="453267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5E5019A-29CB-5C8D-6777-04EC35DDED0C}"/>
              </a:ext>
            </a:extLst>
          </p:cNvPr>
          <p:cNvSpPr txBox="1">
            <a:spLocks/>
          </p:cNvSpPr>
          <p:nvPr/>
        </p:nvSpPr>
        <p:spPr>
          <a:xfrm>
            <a:off x="0" y="11781"/>
            <a:ext cx="9144000" cy="1020606"/>
          </a:xfrm>
          <a:prstGeom prst="rect">
            <a:avLst/>
          </a:prstGeom>
          <a:solidFill>
            <a:srgbClr val="127582"/>
          </a:solidFill>
        </p:spPr>
        <p:txBody>
          <a:bodyPr lIns="0" tIns="0" rIns="0" bIns="0" anchor="t" anchorCtr="0"/>
          <a:lstStyle>
            <a:lvl1pPr marL="0" marR="0" indent="0" algn="l" defTabSz="405318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 sz="20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00" kern="1200" baseline="0">
                <a:solidFill>
                  <a:schemeClr val="bg1"/>
                </a:solidFill>
                <a:latin typeface="Trebuchet MS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n-US" sz="3600" b="1" dirty="0"/>
              <a:t>Risk of bias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  <a:sym typeface="Helvetica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91327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theme/theme1.xml><?xml version="1.0" encoding="utf-8"?>
<a:theme xmlns:a="http://schemas.openxmlformats.org/drawingml/2006/main" name="USAID/PEPF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reaker Slide 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Breaker Slide 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Breaker Slide 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Breaker Slide 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Breaker Slide 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OH &amp; Gauteng DO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OH &amp; COJ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OH &amp; North West DO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its RHI &amp; Wits Univers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Breaker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Breaker Slid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Breaker Slid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Breaker Slide 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E266A0A1D4C0408A3318705E61A384" ma:contentTypeVersion="11" ma:contentTypeDescription="Create a new document." ma:contentTypeScope="" ma:versionID="68afc589925f10da92dc557839e3f3d2">
  <xsd:schema xmlns:xsd="http://www.w3.org/2001/XMLSchema" xmlns:xs="http://www.w3.org/2001/XMLSchema" xmlns:p="http://schemas.microsoft.com/office/2006/metadata/properties" xmlns:ns2="ff31e38b-78dd-4993-955f-bc2ab897c031" xmlns:ns3="34ad9386-b92c-44e1-8853-e3849baef4ce" targetNamespace="http://schemas.microsoft.com/office/2006/metadata/properties" ma:root="true" ma:fieldsID="787d04e2ab283d61ed8019e68ef6168b" ns2:_="" ns3:_="">
    <xsd:import namespace="ff31e38b-78dd-4993-955f-bc2ab897c031"/>
    <xsd:import namespace="34ad9386-b92c-44e1-8853-e3849baef4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31e38b-78dd-4993-955f-bc2ab897c0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d9386-b92c-44e1-8853-e3849baef4c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284321-8C92-4508-9F71-E807C944D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31e38b-78dd-4993-955f-bc2ab897c031"/>
    <ds:schemaRef ds:uri="34ad9386-b92c-44e1-8853-e3849baef4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55F84D-8662-48D0-85B4-97D644741D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87E859-09B7-4A6D-A66B-DDCB784C8063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490</Words>
  <Application>Microsoft Office PowerPoint</Application>
  <PresentationFormat>On-screen Show (4:3)</PresentationFormat>
  <Paragraphs>85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</vt:lpstr>
      <vt:lpstr>Avenir Roman</vt:lpstr>
      <vt:lpstr>Calibri</vt:lpstr>
      <vt:lpstr>Symbol</vt:lpstr>
      <vt:lpstr>Trebuchet MS</vt:lpstr>
      <vt:lpstr>Wingdings</vt:lpstr>
      <vt:lpstr>USAID/PEPFAR</vt:lpstr>
      <vt:lpstr>DOH &amp; Gauteng DOH</vt:lpstr>
      <vt:lpstr>DOH &amp; COJ</vt:lpstr>
      <vt:lpstr>DOH &amp; North West DOH</vt:lpstr>
      <vt:lpstr>Wits RHI &amp; Wits University</vt:lpstr>
      <vt:lpstr>Breaker Slide 1</vt:lpstr>
      <vt:lpstr>Breaker Slide 2</vt:lpstr>
      <vt:lpstr>Breaker Slide 3</vt:lpstr>
      <vt:lpstr>Breaker Slide 4</vt:lpstr>
      <vt:lpstr>Breaker Slide 5</vt:lpstr>
      <vt:lpstr>Breaker Slide 6</vt:lpstr>
      <vt:lpstr>Breaker Slide 7</vt:lpstr>
      <vt:lpstr>Breaker Slide 8</vt:lpstr>
      <vt:lpstr>Breaker Slide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Nkunda Vundamina</dc:creator>
  <cp:lastModifiedBy>Craig Parker</cp:lastModifiedBy>
  <cp:revision>255</cp:revision>
  <dcterms:modified xsi:type="dcterms:W3CDTF">2022-09-15T13:01:19Z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0x010100FDE266A0A1D4C0408A3318705E61A384</vt:lpwstr>
  </property>
</Properties>
</file>