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4224000" cy="20104100"/>
  <p:notesSz cx="142240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20" userDrawn="1">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a:srgbClr val="F5971D"/>
    <a:srgbClr val="469743"/>
    <a:srgbClr val="FFFFFF"/>
    <a:srgbClr val="00A2BA"/>
    <a:srgbClr val="009AB7"/>
    <a:srgbClr val="005F82"/>
    <a:srgbClr val="00A7E6"/>
    <a:srgbClr val="0090D0"/>
    <a:srgbClr val="004B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416" y="-1866"/>
      </p:cViewPr>
      <p:guideLst>
        <p:guide orient="horz" pos="54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66800" y="6232271"/>
            <a:ext cx="12090400"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33600" y="11258296"/>
            <a:ext cx="9956800"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1" u="heavy">
                <a:solidFill>
                  <a:srgbClr val="004B7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1" u="heavy">
                <a:solidFill>
                  <a:srgbClr val="004B7C"/>
                </a:solidFill>
                <a:latin typeface="Arial"/>
                <a:cs typeface="Arial"/>
              </a:defRPr>
            </a:lvl1pPr>
          </a:lstStyle>
          <a:p>
            <a:endParaRPr/>
          </a:p>
        </p:txBody>
      </p:sp>
      <p:sp>
        <p:nvSpPr>
          <p:cNvPr id="3" name="Holder 3"/>
          <p:cNvSpPr>
            <a:spLocks noGrp="1"/>
          </p:cNvSpPr>
          <p:nvPr>
            <p:ph sz="half" idx="2"/>
          </p:nvPr>
        </p:nvSpPr>
        <p:spPr>
          <a:xfrm>
            <a:off x="711200" y="4623943"/>
            <a:ext cx="6187440"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325360" y="4623943"/>
            <a:ext cx="6187440"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1" u="heavy">
                <a:solidFill>
                  <a:srgbClr val="004B7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19134" y="527050"/>
            <a:ext cx="10385732" cy="889000"/>
          </a:xfrm>
          <a:prstGeom prst="rect">
            <a:avLst/>
          </a:prstGeom>
        </p:spPr>
        <p:txBody>
          <a:bodyPr wrap="square" lIns="0" tIns="0" rIns="0" bIns="0">
            <a:spAutoFit/>
          </a:bodyPr>
          <a:lstStyle>
            <a:lvl1pPr>
              <a:defRPr sz="5600" b="1" i="1" u="heavy">
                <a:solidFill>
                  <a:srgbClr val="004B7C"/>
                </a:solidFill>
                <a:latin typeface="Arial"/>
                <a:cs typeface="Arial"/>
              </a:defRPr>
            </a:lvl1pPr>
          </a:lstStyle>
          <a:p>
            <a:endParaRPr dirty="0"/>
          </a:p>
        </p:txBody>
      </p:sp>
      <p:sp>
        <p:nvSpPr>
          <p:cNvPr id="3" name="Holder 3"/>
          <p:cNvSpPr>
            <a:spLocks noGrp="1"/>
          </p:cNvSpPr>
          <p:nvPr>
            <p:ph type="body" idx="1"/>
          </p:nvPr>
        </p:nvSpPr>
        <p:spPr>
          <a:xfrm>
            <a:off x="711200" y="4623943"/>
            <a:ext cx="12801600"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836160" y="18696814"/>
            <a:ext cx="4551680" cy="100520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711200" y="18696814"/>
            <a:ext cx="3271520"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10/21/2022</a:t>
            </a:fld>
            <a:endParaRPr lang="en-US" dirty="0"/>
          </a:p>
        </p:txBody>
      </p:sp>
      <p:sp>
        <p:nvSpPr>
          <p:cNvPr id="6" name="Holder 6"/>
          <p:cNvSpPr>
            <a:spLocks noGrp="1"/>
          </p:cNvSpPr>
          <p:nvPr>
            <p:ph type="sldNum" sz="quarter" idx="7"/>
          </p:nvPr>
        </p:nvSpPr>
        <p:spPr>
          <a:xfrm>
            <a:off x="10241280" y="18696814"/>
            <a:ext cx="3271520"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hyperlink" Target="http://www.wrhi.ac.za/" TargetMode="Externa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0" y="19512302"/>
            <a:ext cx="14220190" cy="591820"/>
          </a:xfrm>
          <a:custGeom>
            <a:avLst/>
            <a:gdLst/>
            <a:ahLst/>
            <a:cxnLst/>
            <a:rect l="l" t="t" r="r" b="b"/>
            <a:pathLst>
              <a:path w="14220190" h="591819">
                <a:moveTo>
                  <a:pt x="0" y="591797"/>
                </a:moveTo>
                <a:lnTo>
                  <a:pt x="14219995" y="591797"/>
                </a:lnTo>
                <a:lnTo>
                  <a:pt x="14219995" y="0"/>
                </a:lnTo>
                <a:lnTo>
                  <a:pt x="0" y="0"/>
                </a:lnTo>
                <a:lnTo>
                  <a:pt x="0" y="591797"/>
                </a:lnTo>
                <a:close/>
              </a:path>
            </a:pathLst>
          </a:custGeom>
          <a:solidFill>
            <a:srgbClr val="E2F0D9"/>
          </a:solidFill>
        </p:spPr>
        <p:txBody>
          <a:bodyPr wrap="square" lIns="0" tIns="0" rIns="0" bIns="0" rtlCol="0"/>
          <a:lstStyle/>
          <a:p>
            <a:endParaRPr dirty="0"/>
          </a:p>
        </p:txBody>
      </p:sp>
      <p:sp>
        <p:nvSpPr>
          <p:cNvPr id="194" name="object 34"/>
          <p:cNvSpPr txBox="1"/>
          <p:nvPr/>
        </p:nvSpPr>
        <p:spPr>
          <a:xfrm>
            <a:off x="7455681" y="11249144"/>
            <a:ext cx="6124577" cy="215444"/>
          </a:xfrm>
          <a:prstGeom prst="rect">
            <a:avLst/>
          </a:prstGeom>
        </p:spPr>
        <p:txBody>
          <a:bodyPr vert="horz" wrap="square" lIns="0" tIns="0" rIns="0" bIns="0" rtlCol="0">
            <a:spAutoFit/>
          </a:bodyPr>
          <a:lstStyle/>
          <a:p>
            <a:pPr marL="12700">
              <a:lnSpc>
                <a:spcPct val="100000"/>
              </a:lnSpc>
            </a:pPr>
            <a:r>
              <a:rPr lang="en-ZA" sz="1400" b="1" spc="-80" dirty="0">
                <a:solidFill>
                  <a:schemeClr val="tx1">
                    <a:lumMod val="50000"/>
                    <a:lumOff val="50000"/>
                  </a:schemeClr>
                </a:solidFill>
                <a:latin typeface="Arial" panose="020B0604020202020204" pitchFamily="34" charset="0"/>
                <a:cs typeface="Arial" panose="020B0604020202020204" pitchFamily="34" charset="0"/>
              </a:rPr>
              <a:t>Figure 2: </a:t>
            </a:r>
            <a:r>
              <a:rPr lang="it-IT" sz="1400" spc="-60" dirty="0">
                <a:solidFill>
                  <a:srgbClr val="808181"/>
                </a:solidFill>
                <a:latin typeface="Arial"/>
                <a:cs typeface="Arial"/>
              </a:rPr>
              <a:t> oditata tibust, </a:t>
            </a:r>
            <a:r>
              <a:rPr lang="it-IT" sz="1400" spc="-45" dirty="0">
                <a:solidFill>
                  <a:srgbClr val="808181"/>
                </a:solidFill>
                <a:latin typeface="Arial"/>
                <a:cs typeface="Arial"/>
              </a:rPr>
              <a:t>odi  </a:t>
            </a:r>
            <a:r>
              <a:rPr lang="it-IT" sz="1400" spc="-65" dirty="0">
                <a:solidFill>
                  <a:srgbClr val="808181"/>
                </a:solidFill>
                <a:latin typeface="Arial"/>
                <a:cs typeface="Arial"/>
              </a:rPr>
              <a:t>cullatu repudipsum </a:t>
            </a:r>
            <a:endParaRPr sz="14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95" name="object 13"/>
          <p:cNvSpPr txBox="1"/>
          <p:nvPr/>
        </p:nvSpPr>
        <p:spPr>
          <a:xfrm>
            <a:off x="7505876" y="12457273"/>
            <a:ext cx="6074382" cy="738664"/>
          </a:xfrm>
          <a:prstGeom prst="rect">
            <a:avLst/>
          </a:prstGeom>
        </p:spPr>
        <p:txBody>
          <a:bodyPr vert="horz" wrap="square" lIns="0" tIns="0" rIns="0" bIns="0" rtlCol="0">
            <a:spAutoFit/>
          </a:bodyPr>
          <a:lstStyle/>
          <a:p>
            <a:pPr marL="15240"/>
            <a:r>
              <a:rPr lang="en-US" sz="1200" spc="-40" dirty="0">
                <a:solidFill>
                  <a:srgbClr val="808181"/>
                </a:solidFill>
                <a:latin typeface="Arial"/>
                <a:cs typeface="Arial"/>
              </a:rPr>
              <a:t>Aim3  is to create an early warning system based on the heat-health outcome forecast model, including a digital app. These warnings are the pivot of the healthcare system’s response during a heat wave. They initiate a series of interventions to reduce health risks and prepare the health system for increased heat-related illnesses.</a:t>
            </a:r>
            <a:endParaRPr sz="1200" spc="-40" dirty="0">
              <a:solidFill>
                <a:srgbClr val="808181"/>
              </a:solidFill>
              <a:latin typeface="Arial"/>
              <a:cs typeface="Arial"/>
            </a:endParaRPr>
          </a:p>
        </p:txBody>
      </p:sp>
      <p:sp>
        <p:nvSpPr>
          <p:cNvPr id="196" name="object 10"/>
          <p:cNvSpPr/>
          <p:nvPr/>
        </p:nvSpPr>
        <p:spPr>
          <a:xfrm>
            <a:off x="2663268" y="1822450"/>
            <a:ext cx="8717280" cy="0"/>
          </a:xfrm>
          <a:custGeom>
            <a:avLst/>
            <a:gdLst/>
            <a:ahLst/>
            <a:cxnLst/>
            <a:rect l="l" t="t" r="r" b="b"/>
            <a:pathLst>
              <a:path w="8717280">
                <a:moveTo>
                  <a:pt x="0" y="0"/>
                </a:moveTo>
                <a:lnTo>
                  <a:pt x="8716934" y="0"/>
                </a:lnTo>
              </a:path>
            </a:pathLst>
          </a:custGeom>
          <a:ln w="71579">
            <a:solidFill>
              <a:srgbClr val="F5971D"/>
            </a:solidFill>
          </a:ln>
        </p:spPr>
        <p:txBody>
          <a:bodyPr wrap="square" lIns="0" tIns="0" rIns="0" bIns="0" rtlCol="0"/>
          <a:lstStyle/>
          <a:p>
            <a:endParaRPr dirty="0">
              <a:highlight>
                <a:srgbClr val="F5971D"/>
              </a:highlight>
            </a:endParaRPr>
          </a:p>
        </p:txBody>
      </p:sp>
      <p:sp>
        <p:nvSpPr>
          <p:cNvPr id="197" name="object 11"/>
          <p:cNvSpPr txBox="1">
            <a:spLocks noGrp="1"/>
          </p:cNvSpPr>
          <p:nvPr>
            <p:ph type="title"/>
          </p:nvPr>
        </p:nvSpPr>
        <p:spPr>
          <a:xfrm>
            <a:off x="-1395813" y="547017"/>
            <a:ext cx="13513666" cy="1107996"/>
          </a:xfrm>
          <a:prstGeom prst="rect">
            <a:avLst/>
          </a:prstGeom>
        </p:spPr>
        <p:txBody>
          <a:bodyPr vert="horz" wrap="square" lIns="0" tIns="0" rIns="0" bIns="0" rtlCol="0">
            <a:spAutoFit/>
          </a:bodyPr>
          <a:lstStyle/>
          <a:p>
            <a:pPr marL="3957320" algn="ctr">
              <a:lnSpc>
                <a:spcPct val="100000"/>
              </a:lnSpc>
            </a:pPr>
            <a:r>
              <a:rPr lang="en-ZA" sz="2400" i="0" u="none" spc="-150" dirty="0">
                <a:solidFill>
                  <a:srgbClr val="469743"/>
                </a:solidFill>
              </a:rPr>
              <a:t>Innovative machine learning and multi-source data analysis toward the development of an urban heat-health Early Warning System in two African cities</a:t>
            </a:r>
            <a:endParaRPr sz="2400" i="0" u="none" spc="-150" dirty="0">
              <a:solidFill>
                <a:srgbClr val="469743"/>
              </a:solidFill>
            </a:endParaRPr>
          </a:p>
        </p:txBody>
      </p:sp>
      <p:sp>
        <p:nvSpPr>
          <p:cNvPr id="198" name="object 12"/>
          <p:cNvSpPr txBox="1"/>
          <p:nvPr/>
        </p:nvSpPr>
        <p:spPr>
          <a:xfrm>
            <a:off x="1396624" y="2185686"/>
            <a:ext cx="12440398" cy="1815882"/>
          </a:xfrm>
          <a:prstGeom prst="rect">
            <a:avLst/>
          </a:prstGeom>
        </p:spPr>
        <p:txBody>
          <a:bodyPr vert="horz" wrap="square" lIns="0" tIns="0" rIns="0" bIns="0" rtlCol="0">
            <a:spAutoFit/>
          </a:bodyPr>
          <a:lstStyle/>
          <a:p>
            <a:pPr marL="12700" marR="473075"/>
            <a:r>
              <a:rPr lang="en-ZA" sz="1800" b="1" kern="0" cap="all" spc="20" dirty="0">
                <a:effectLst/>
                <a:latin typeface="Calibri" panose="020F0502020204030204" pitchFamily="34" charset="0"/>
                <a:ea typeface="Times New Roman" panose="02020603050405020304" pitchFamily="18" charset="0"/>
                <a:cs typeface="Times New Roman" panose="02020603050405020304" pitchFamily="18" charset="0"/>
              </a:rPr>
              <a:t> </a:t>
            </a:r>
            <a:r>
              <a:rPr lang="en-ZA" sz="3600" kern="0" cap="all" spc="-60" dirty="0">
                <a:solidFill>
                  <a:srgbClr val="469743"/>
                </a:solidFill>
                <a:effectLst/>
                <a:latin typeface="Arial"/>
                <a:ea typeface="Times New Roman" panose="02020603050405020304" pitchFamily="18" charset="0"/>
                <a:cs typeface="Arial"/>
              </a:rPr>
              <a:t>A </a:t>
            </a:r>
            <a:r>
              <a:rPr lang="en-ZA" sz="3600" spc="-60" dirty="0">
                <a:solidFill>
                  <a:srgbClr val="469743"/>
                </a:solidFill>
                <a:latin typeface="Arial"/>
                <a:cs typeface="Arial"/>
              </a:rPr>
              <a:t>protocol of a multi-source secondary data analysis</a:t>
            </a:r>
          </a:p>
          <a:p>
            <a:pPr marL="12700" marR="473075"/>
            <a:endParaRPr lang="en-ZA" sz="1600" i="1" spc="-40" dirty="0">
              <a:solidFill>
                <a:srgbClr val="808181"/>
              </a:solidFill>
              <a:latin typeface="Arial"/>
              <a:cs typeface="Arial"/>
            </a:endParaRPr>
          </a:p>
          <a:p>
            <a:pPr marL="12700" marR="473075"/>
            <a:r>
              <a:rPr sz="1600" spc="-40" dirty="0">
                <a:solidFill>
                  <a:srgbClr val="808181"/>
                </a:solidFill>
                <a:latin typeface="Arial"/>
                <a:cs typeface="Arial"/>
              </a:rPr>
              <a:t>Authors: </a:t>
            </a:r>
            <a:r>
              <a:rPr lang="en-ZA" sz="1600" spc="-15" dirty="0">
                <a:solidFill>
                  <a:srgbClr val="808181"/>
                </a:solidFill>
                <a:latin typeface="Arial"/>
                <a:cs typeface="Arial"/>
              </a:rPr>
              <a:t>Authors: Chris Jack, Craig Parker, Yao Etienne Kouakou, Bonnie Joubert, Kimberly McAllister,  Maliah Ilias, Matthew Chersich, Sibusisiwe Makhanya, Stanley Luchters, Etienne Vos, Kristie Ebi,</a:t>
            </a:r>
            <a:r>
              <a:rPr lang="en-ZA" sz="1600" spc="-15" dirty="0">
                <a:solidFill>
                  <a:schemeClr val="bg1">
                    <a:lumMod val="75000"/>
                  </a:schemeClr>
                </a:solidFill>
                <a:latin typeface="Arial"/>
                <a:cs typeface="Arial"/>
              </a:rPr>
              <a:t> </a:t>
            </a:r>
            <a:r>
              <a:rPr lang="en-GB" sz="1600" spc="-15" dirty="0">
                <a:solidFill>
                  <a:srgbClr val="808181"/>
                </a:solidFill>
                <a:latin typeface="Arial"/>
                <a:cs typeface="Arial"/>
              </a:rPr>
              <a:t>on behalf of the HE2AT </a:t>
            </a:r>
            <a:r>
              <a:rPr lang="en-GB" sz="1600" spc="-15" dirty="0" err="1">
                <a:solidFill>
                  <a:srgbClr val="808181"/>
                </a:solidFill>
                <a:latin typeface="Arial"/>
                <a:cs typeface="Arial"/>
              </a:rPr>
              <a:t>Center</a:t>
            </a:r>
            <a:endParaRPr lang="en-ZA" sz="1600" spc="-15" dirty="0">
              <a:solidFill>
                <a:srgbClr val="808181"/>
              </a:solidFill>
              <a:latin typeface="Arial"/>
              <a:cs typeface="Arial"/>
            </a:endParaRPr>
          </a:p>
          <a:p>
            <a:pPr marL="12700" marR="473075">
              <a:lnSpc>
                <a:spcPct val="100000"/>
              </a:lnSpc>
            </a:pPr>
            <a:endParaRPr lang="en-GB" sz="1600" i="1" spc="-30" dirty="0">
              <a:solidFill>
                <a:srgbClr val="808181"/>
              </a:solidFill>
              <a:latin typeface="Arial"/>
              <a:cs typeface="Arial"/>
            </a:endParaRPr>
          </a:p>
          <a:p>
            <a:pPr marL="12700" marR="473075">
              <a:lnSpc>
                <a:spcPct val="100000"/>
              </a:lnSpc>
            </a:pPr>
            <a:endParaRPr lang="en-ZA" i="1" spc="-15" dirty="0">
              <a:solidFill>
                <a:srgbClr val="808181"/>
              </a:solidFill>
              <a:latin typeface="Arial" panose="020B0604020202020204" pitchFamily="34" charset="0"/>
              <a:cs typeface="Arial" panose="020B0604020202020204" pitchFamily="34" charset="0"/>
            </a:endParaRPr>
          </a:p>
        </p:txBody>
      </p:sp>
      <p:sp>
        <p:nvSpPr>
          <p:cNvPr id="199" name="object 13"/>
          <p:cNvSpPr txBox="1"/>
          <p:nvPr/>
        </p:nvSpPr>
        <p:spPr>
          <a:xfrm>
            <a:off x="1011765" y="4381334"/>
            <a:ext cx="6074382" cy="3508653"/>
          </a:xfrm>
          <a:prstGeom prst="rect">
            <a:avLst/>
          </a:prstGeom>
        </p:spPr>
        <p:txBody>
          <a:bodyPr vert="horz" wrap="square" lIns="0" tIns="0" rIns="0" bIns="0" rtlCol="0">
            <a:spAutoFit/>
          </a:bodyPr>
          <a:lstStyle/>
          <a:p>
            <a:pPr marL="15240"/>
            <a:endParaRPr lang="en-ZA" sz="1200" spc="-40" dirty="0">
              <a:solidFill>
                <a:srgbClr val="808181"/>
              </a:solidFill>
              <a:latin typeface="Arial"/>
              <a:cs typeface="Arial"/>
            </a:endParaRPr>
          </a:p>
          <a:p>
            <a:pPr marL="15240"/>
            <a:r>
              <a:rPr lang="en-ZA" sz="1200" spc="-40" dirty="0">
                <a:solidFill>
                  <a:srgbClr val="808181"/>
                </a:solidFill>
                <a:latin typeface="Arial"/>
                <a:cs typeface="Arial"/>
              </a:rPr>
              <a:t>Temperature increases in the past and projected increases in the future have intersected with rapid urban growth, significant levels of informality, and increasingly overburdened health services, creating a critical intersection between climate change and African city development patterns. High average temperatures are a leading cause of illness and death in cities. Temperature impacts the severity and distribution of health consequences, but so do location, topography, society, and the environment. It is critical to have a firm grasp of this complexity to create solutions considering urban areas’ spatial and demographic diversity. This study protocol describes the HEAT </a:t>
            </a:r>
            <a:r>
              <a:rPr lang="en-ZA" sz="1200" spc="-40" dirty="0" err="1">
                <a:solidFill>
                  <a:srgbClr val="808181"/>
                </a:solidFill>
                <a:latin typeface="Arial"/>
                <a:cs typeface="Arial"/>
              </a:rPr>
              <a:t>center’s</a:t>
            </a:r>
            <a:r>
              <a:rPr lang="en-ZA" sz="1200" spc="-40" dirty="0">
                <a:solidFill>
                  <a:srgbClr val="808181"/>
                </a:solidFill>
                <a:latin typeface="Arial"/>
                <a:cs typeface="Arial"/>
              </a:rPr>
              <a:t> second project, where multi-source data will be </a:t>
            </a:r>
            <a:r>
              <a:rPr lang="en-ZA" sz="1200" spc="-40" dirty="0" err="1">
                <a:solidFill>
                  <a:srgbClr val="808181"/>
                </a:solidFill>
                <a:latin typeface="Arial"/>
                <a:cs typeface="Arial"/>
              </a:rPr>
              <a:t>analyzed</a:t>
            </a:r>
            <a:r>
              <a:rPr lang="en-ZA" sz="1200" spc="-40" dirty="0">
                <a:solidFill>
                  <a:srgbClr val="808181"/>
                </a:solidFill>
                <a:latin typeface="Arial"/>
                <a:cs typeface="Arial"/>
              </a:rPr>
              <a:t> using data science and machine learning methods to uncover previously unknown interactions between biological and climate mechanisms.</a:t>
            </a:r>
          </a:p>
          <a:p>
            <a:pPr marL="15240"/>
            <a:endParaRPr lang="en-ZA" sz="1200" spc="-40" dirty="0">
              <a:solidFill>
                <a:srgbClr val="808181"/>
              </a:solidFill>
              <a:latin typeface="Arial"/>
              <a:cs typeface="Arial"/>
            </a:endParaRPr>
          </a:p>
          <a:p>
            <a:pPr marL="15240"/>
            <a:endParaRPr lang="en-ZA" sz="1200" spc="-40" dirty="0">
              <a:solidFill>
                <a:srgbClr val="808181"/>
              </a:solidFill>
              <a:latin typeface="Arial"/>
              <a:cs typeface="Arial"/>
            </a:endParaRPr>
          </a:p>
          <a:p>
            <a:pPr marL="15240"/>
            <a:endParaRPr lang="en-ZA" sz="1200" spc="-40" dirty="0">
              <a:solidFill>
                <a:srgbClr val="808181"/>
              </a:solidFill>
              <a:latin typeface="Arial"/>
              <a:cs typeface="Arial"/>
            </a:endParaRPr>
          </a:p>
          <a:p>
            <a:pPr marL="15240"/>
            <a:endParaRPr lang="en-ZA" sz="1200" spc="-40" dirty="0">
              <a:solidFill>
                <a:srgbClr val="808181"/>
              </a:solidFill>
              <a:latin typeface="Arial"/>
              <a:cs typeface="Arial"/>
            </a:endParaRPr>
          </a:p>
          <a:p>
            <a:pPr marL="15240"/>
            <a:endParaRPr lang="en-ZA" sz="1200" spc="-40" dirty="0">
              <a:solidFill>
                <a:srgbClr val="808181"/>
              </a:solidFill>
              <a:latin typeface="Arial"/>
              <a:cs typeface="Arial"/>
            </a:endParaRPr>
          </a:p>
          <a:p>
            <a:pPr marL="15240"/>
            <a:endParaRPr lang="en-ZA" sz="1200" spc="-40" dirty="0">
              <a:solidFill>
                <a:srgbClr val="808181"/>
              </a:solidFill>
              <a:latin typeface="Arial"/>
              <a:cs typeface="Arial"/>
            </a:endParaRPr>
          </a:p>
          <a:p>
            <a:pPr marL="15240"/>
            <a:endParaRPr lang="en-ZA" sz="1200" spc="-40" dirty="0">
              <a:solidFill>
                <a:srgbClr val="808181"/>
              </a:solidFill>
              <a:latin typeface="Arial"/>
              <a:cs typeface="Arial"/>
            </a:endParaRPr>
          </a:p>
          <a:p>
            <a:pPr marL="15240"/>
            <a:r>
              <a:rPr lang="en-ZA" sz="1200" spc="-40" dirty="0">
                <a:solidFill>
                  <a:srgbClr val="808181"/>
                </a:solidFill>
                <a:latin typeface="Arial"/>
                <a:cs typeface="Arial"/>
              </a:rPr>
              <a:t> </a:t>
            </a:r>
            <a:endParaRPr sz="1200" dirty="0">
              <a:latin typeface="Arial"/>
              <a:cs typeface="Arial"/>
            </a:endParaRPr>
          </a:p>
        </p:txBody>
      </p:sp>
      <p:grpSp>
        <p:nvGrpSpPr>
          <p:cNvPr id="202" name="Group 201"/>
          <p:cNvGrpSpPr/>
          <p:nvPr/>
        </p:nvGrpSpPr>
        <p:grpSpPr>
          <a:xfrm>
            <a:off x="1008403" y="4112015"/>
            <a:ext cx="6124886" cy="377435"/>
            <a:chOff x="7408120" y="14228630"/>
            <a:chExt cx="5797586" cy="377435"/>
          </a:xfrm>
          <a:noFill/>
        </p:grpSpPr>
        <p:sp>
          <p:nvSpPr>
            <p:cNvPr id="203" name="object 26"/>
            <p:cNvSpPr/>
            <p:nvPr/>
          </p:nvSpPr>
          <p:spPr>
            <a:xfrm>
              <a:off x="7448161" y="14606065"/>
              <a:ext cx="5757545" cy="0"/>
            </a:xfrm>
            <a:custGeom>
              <a:avLst/>
              <a:gdLst/>
              <a:ahLst/>
              <a:cxnLst/>
              <a:rect l="l" t="t" r="r" b="b"/>
              <a:pathLst>
                <a:path w="5757544">
                  <a:moveTo>
                    <a:pt x="0" y="0"/>
                  </a:moveTo>
                  <a:lnTo>
                    <a:pt x="5757321" y="0"/>
                  </a:lnTo>
                </a:path>
              </a:pathLst>
            </a:custGeom>
            <a:grpFill/>
            <a:ln w="40561">
              <a:solidFill>
                <a:srgbClr val="F5971D"/>
              </a:solidFill>
            </a:ln>
          </p:spPr>
          <p:txBody>
            <a:bodyPr wrap="square" lIns="0" tIns="0" rIns="0" bIns="0" rtlCol="0"/>
            <a:lstStyle/>
            <a:p>
              <a:endParaRPr dirty="0">
                <a:solidFill>
                  <a:srgbClr val="469743"/>
                </a:solidFill>
                <a:latin typeface="Arial" panose="020B0604020202020204" pitchFamily="34" charset="0"/>
                <a:cs typeface="Arial" panose="020B0604020202020204" pitchFamily="34" charset="0"/>
              </a:endParaRPr>
            </a:p>
          </p:txBody>
        </p:sp>
        <p:sp>
          <p:nvSpPr>
            <p:cNvPr id="204" name="object 34"/>
            <p:cNvSpPr txBox="1"/>
            <p:nvPr/>
          </p:nvSpPr>
          <p:spPr>
            <a:xfrm>
              <a:off x="7408120" y="14228630"/>
              <a:ext cx="3577590" cy="361637"/>
            </a:xfrm>
            <a:prstGeom prst="rect">
              <a:avLst/>
            </a:prstGeom>
            <a:grpFill/>
          </p:spPr>
          <p:txBody>
            <a:bodyPr vert="horz" wrap="square" lIns="0" tIns="0" rIns="0" bIns="0" rtlCol="0">
              <a:spAutoFit/>
            </a:bodyPr>
            <a:lstStyle/>
            <a:p>
              <a:pPr marL="12700">
                <a:lnSpc>
                  <a:spcPct val="100000"/>
                </a:lnSpc>
              </a:pPr>
              <a:r>
                <a:rPr lang="en-ZA" sz="2350" b="1" spc="-80" dirty="0">
                  <a:solidFill>
                    <a:srgbClr val="469743"/>
                  </a:solidFill>
                  <a:latin typeface="Arial" panose="020B0604020202020204" pitchFamily="34" charset="0"/>
                  <a:cs typeface="Arial" panose="020B0604020202020204" pitchFamily="34" charset="0"/>
                </a:rPr>
                <a:t>Background</a:t>
              </a:r>
              <a:endParaRPr sz="2350" dirty="0">
                <a:solidFill>
                  <a:srgbClr val="469743"/>
                </a:solidFill>
                <a:latin typeface="Arial" panose="020B0604020202020204" pitchFamily="34" charset="0"/>
                <a:cs typeface="Arial" panose="020B0604020202020204" pitchFamily="34" charset="0"/>
              </a:endParaRPr>
            </a:p>
          </p:txBody>
        </p:sp>
      </p:grpSp>
      <p:grpSp>
        <p:nvGrpSpPr>
          <p:cNvPr id="206" name="Group 205"/>
          <p:cNvGrpSpPr/>
          <p:nvPr/>
        </p:nvGrpSpPr>
        <p:grpSpPr>
          <a:xfrm>
            <a:off x="1062912" y="10435813"/>
            <a:ext cx="6082584" cy="361637"/>
            <a:chOff x="7434224" y="14296073"/>
            <a:chExt cx="5757545" cy="361637"/>
          </a:xfrm>
        </p:grpSpPr>
        <p:sp>
          <p:nvSpPr>
            <p:cNvPr id="207" name="object 26"/>
            <p:cNvSpPr/>
            <p:nvPr/>
          </p:nvSpPr>
          <p:spPr>
            <a:xfrm>
              <a:off x="7434224" y="14657710"/>
              <a:ext cx="5757545" cy="0"/>
            </a:xfrm>
            <a:custGeom>
              <a:avLst/>
              <a:gdLst/>
              <a:ahLst/>
              <a:cxnLst/>
              <a:rect l="l" t="t" r="r" b="b"/>
              <a:pathLst>
                <a:path w="5757544">
                  <a:moveTo>
                    <a:pt x="0" y="0"/>
                  </a:moveTo>
                  <a:lnTo>
                    <a:pt x="5757321" y="0"/>
                  </a:lnTo>
                </a:path>
              </a:pathLst>
            </a:custGeom>
            <a:ln w="40561">
              <a:solidFill>
                <a:srgbClr val="F5971D"/>
              </a:solidFill>
            </a:ln>
          </p:spPr>
          <p:txBody>
            <a:bodyPr wrap="square" lIns="0" tIns="0" rIns="0" bIns="0" rtlCol="0"/>
            <a:lstStyle/>
            <a:p>
              <a:endParaRPr dirty="0">
                <a:solidFill>
                  <a:srgbClr val="469743"/>
                </a:solidFill>
                <a:latin typeface="Arial" panose="020B0604020202020204" pitchFamily="34" charset="0"/>
                <a:cs typeface="Arial" panose="020B0604020202020204" pitchFamily="34" charset="0"/>
              </a:endParaRPr>
            </a:p>
          </p:txBody>
        </p:sp>
        <p:sp>
          <p:nvSpPr>
            <p:cNvPr id="208" name="object 34"/>
            <p:cNvSpPr txBox="1"/>
            <p:nvPr/>
          </p:nvSpPr>
          <p:spPr>
            <a:xfrm>
              <a:off x="7438496" y="14296073"/>
              <a:ext cx="3577590" cy="361637"/>
            </a:xfrm>
            <a:prstGeom prst="rect">
              <a:avLst/>
            </a:prstGeom>
          </p:spPr>
          <p:txBody>
            <a:bodyPr vert="horz" wrap="square" lIns="0" tIns="0" rIns="0" bIns="0" rtlCol="0">
              <a:spAutoFit/>
            </a:bodyPr>
            <a:lstStyle/>
            <a:p>
              <a:pPr marL="12700">
                <a:lnSpc>
                  <a:spcPct val="100000"/>
                </a:lnSpc>
              </a:pPr>
              <a:r>
                <a:rPr lang="en-ZA" sz="2350" b="1" spc="-80" dirty="0">
                  <a:solidFill>
                    <a:srgbClr val="469743"/>
                  </a:solidFill>
                  <a:latin typeface="Arial" panose="020B0604020202020204" pitchFamily="34" charset="0"/>
                  <a:cs typeface="Arial" panose="020B0604020202020204" pitchFamily="34" charset="0"/>
                </a:rPr>
                <a:t>Methods and analysis</a:t>
              </a:r>
              <a:endParaRPr sz="2350" dirty="0">
                <a:solidFill>
                  <a:srgbClr val="469743"/>
                </a:solidFill>
                <a:latin typeface="Arial" panose="020B0604020202020204" pitchFamily="34" charset="0"/>
                <a:cs typeface="Arial" panose="020B0604020202020204" pitchFamily="34" charset="0"/>
              </a:endParaRPr>
            </a:p>
          </p:txBody>
        </p:sp>
      </p:grpSp>
      <p:sp>
        <p:nvSpPr>
          <p:cNvPr id="209" name="object 13"/>
          <p:cNvSpPr txBox="1"/>
          <p:nvPr/>
        </p:nvSpPr>
        <p:spPr>
          <a:xfrm>
            <a:off x="1067013" y="14254811"/>
            <a:ext cx="6074382" cy="738664"/>
          </a:xfrm>
          <a:prstGeom prst="rect">
            <a:avLst/>
          </a:prstGeom>
        </p:spPr>
        <p:txBody>
          <a:bodyPr vert="horz" wrap="square" lIns="0" tIns="0" rIns="0" bIns="0" rtlCol="0">
            <a:spAutoFit/>
          </a:bodyPr>
          <a:lstStyle/>
          <a:p>
            <a:pPr marL="15240"/>
            <a:r>
              <a:rPr lang="en-US" sz="1200" spc="-40" dirty="0">
                <a:solidFill>
                  <a:srgbClr val="808181"/>
                </a:solidFill>
                <a:latin typeface="Arial"/>
                <a:cs typeface="Arial"/>
              </a:rPr>
              <a:t>The first goal is to create an index of African cities’ intra-urban socio-economic and environmental vulnerability. This entails using machine learning methods to investigate variables such as housing types, land use, elevation, and building types. The coarse-scale weather and seasonal forecast model features create high-resolution urban temperature hazard maps</a:t>
            </a:r>
            <a:endParaRPr sz="1200" spc="-40" dirty="0">
              <a:solidFill>
                <a:srgbClr val="808181"/>
              </a:solidFill>
              <a:latin typeface="Arial"/>
              <a:cs typeface="Arial"/>
            </a:endParaRPr>
          </a:p>
        </p:txBody>
      </p:sp>
      <p:grpSp>
        <p:nvGrpSpPr>
          <p:cNvPr id="210" name="Group 209"/>
          <p:cNvGrpSpPr/>
          <p:nvPr/>
        </p:nvGrpSpPr>
        <p:grpSpPr>
          <a:xfrm>
            <a:off x="1092163" y="13780449"/>
            <a:ext cx="6082584" cy="386401"/>
            <a:chOff x="7448161" y="14308995"/>
            <a:chExt cx="5757545" cy="386401"/>
          </a:xfrm>
        </p:grpSpPr>
        <p:sp>
          <p:nvSpPr>
            <p:cNvPr id="211" name="object 26"/>
            <p:cNvSpPr/>
            <p:nvPr/>
          </p:nvSpPr>
          <p:spPr>
            <a:xfrm>
              <a:off x="7448161" y="14695396"/>
              <a:ext cx="5757545" cy="0"/>
            </a:xfrm>
            <a:custGeom>
              <a:avLst/>
              <a:gdLst/>
              <a:ahLst/>
              <a:cxnLst/>
              <a:rect l="l" t="t" r="r" b="b"/>
              <a:pathLst>
                <a:path w="5757544">
                  <a:moveTo>
                    <a:pt x="0" y="0"/>
                  </a:moveTo>
                  <a:lnTo>
                    <a:pt x="5757321" y="0"/>
                  </a:lnTo>
                </a:path>
              </a:pathLst>
            </a:custGeom>
            <a:ln w="40561">
              <a:solidFill>
                <a:srgbClr val="F5971D"/>
              </a:solidFill>
            </a:ln>
          </p:spPr>
          <p:txBody>
            <a:bodyPr wrap="square" lIns="0" tIns="0" rIns="0" bIns="0" rtlCol="0"/>
            <a:lstStyle/>
            <a:p>
              <a:endParaRPr dirty="0">
                <a:latin typeface="Arial" panose="020B0604020202020204" pitchFamily="34" charset="0"/>
                <a:cs typeface="Arial" panose="020B0604020202020204" pitchFamily="34" charset="0"/>
              </a:endParaRPr>
            </a:p>
          </p:txBody>
        </p:sp>
        <p:sp>
          <p:nvSpPr>
            <p:cNvPr id="212" name="object 34"/>
            <p:cNvSpPr txBox="1"/>
            <p:nvPr/>
          </p:nvSpPr>
          <p:spPr>
            <a:xfrm>
              <a:off x="7448161" y="14308995"/>
              <a:ext cx="3577590" cy="361637"/>
            </a:xfrm>
            <a:prstGeom prst="rect">
              <a:avLst/>
            </a:prstGeom>
          </p:spPr>
          <p:txBody>
            <a:bodyPr vert="horz" wrap="square" lIns="0" tIns="0" rIns="0" bIns="0" rtlCol="0">
              <a:spAutoFit/>
            </a:bodyPr>
            <a:lstStyle/>
            <a:p>
              <a:pPr marL="12700">
                <a:lnSpc>
                  <a:spcPct val="100000"/>
                </a:lnSpc>
              </a:pPr>
              <a:r>
                <a:rPr lang="en-ZA" sz="2350" b="1" spc="-80" dirty="0">
                  <a:solidFill>
                    <a:srgbClr val="469743"/>
                  </a:solidFill>
                  <a:latin typeface="Arial" panose="020B0604020202020204" pitchFamily="34" charset="0"/>
                  <a:cs typeface="Arial" panose="020B0604020202020204" pitchFamily="34" charset="0"/>
                </a:rPr>
                <a:t>Aims 1</a:t>
              </a:r>
              <a:endParaRPr sz="2350" dirty="0">
                <a:solidFill>
                  <a:srgbClr val="469743"/>
                </a:solidFill>
                <a:latin typeface="Arial" panose="020B0604020202020204" pitchFamily="34" charset="0"/>
                <a:cs typeface="Arial" panose="020B0604020202020204" pitchFamily="34" charset="0"/>
              </a:endParaRPr>
            </a:p>
          </p:txBody>
        </p:sp>
      </p:grpSp>
      <p:grpSp>
        <p:nvGrpSpPr>
          <p:cNvPr id="215" name="Group 214"/>
          <p:cNvGrpSpPr/>
          <p:nvPr/>
        </p:nvGrpSpPr>
        <p:grpSpPr>
          <a:xfrm>
            <a:off x="7498845" y="11877118"/>
            <a:ext cx="6096001" cy="399855"/>
            <a:chOff x="7435461" y="14455379"/>
            <a:chExt cx="5770245" cy="399855"/>
          </a:xfrm>
        </p:grpSpPr>
        <p:sp>
          <p:nvSpPr>
            <p:cNvPr id="216" name="object 26"/>
            <p:cNvSpPr/>
            <p:nvPr/>
          </p:nvSpPr>
          <p:spPr>
            <a:xfrm>
              <a:off x="7448161" y="14855234"/>
              <a:ext cx="5757545" cy="0"/>
            </a:xfrm>
            <a:custGeom>
              <a:avLst/>
              <a:gdLst/>
              <a:ahLst/>
              <a:cxnLst/>
              <a:rect l="l" t="t" r="r" b="b"/>
              <a:pathLst>
                <a:path w="5757544">
                  <a:moveTo>
                    <a:pt x="0" y="0"/>
                  </a:moveTo>
                  <a:lnTo>
                    <a:pt x="5757321" y="0"/>
                  </a:lnTo>
                </a:path>
              </a:pathLst>
            </a:custGeom>
            <a:ln w="40561">
              <a:solidFill>
                <a:srgbClr val="F5971D"/>
              </a:solidFill>
            </a:ln>
          </p:spPr>
          <p:txBody>
            <a:bodyPr wrap="square" lIns="0" tIns="0" rIns="0" bIns="0" rtlCol="0"/>
            <a:lstStyle/>
            <a:p>
              <a:endParaRPr dirty="0">
                <a:latin typeface="Arial" panose="020B0604020202020204" pitchFamily="34" charset="0"/>
                <a:cs typeface="Arial" panose="020B0604020202020204" pitchFamily="34" charset="0"/>
              </a:endParaRPr>
            </a:p>
          </p:txBody>
        </p:sp>
        <p:sp>
          <p:nvSpPr>
            <p:cNvPr id="217" name="object 34"/>
            <p:cNvSpPr txBox="1"/>
            <p:nvPr/>
          </p:nvSpPr>
          <p:spPr>
            <a:xfrm>
              <a:off x="7435461" y="14455379"/>
              <a:ext cx="3577590" cy="361637"/>
            </a:xfrm>
            <a:prstGeom prst="rect">
              <a:avLst/>
            </a:prstGeom>
          </p:spPr>
          <p:txBody>
            <a:bodyPr vert="horz" wrap="square" lIns="0" tIns="0" rIns="0" bIns="0" rtlCol="0">
              <a:spAutoFit/>
            </a:bodyPr>
            <a:lstStyle/>
            <a:p>
              <a:pPr marL="12700">
                <a:lnSpc>
                  <a:spcPct val="100000"/>
                </a:lnSpc>
              </a:pPr>
              <a:r>
                <a:rPr lang="en-ZA" sz="2350" b="1" spc="-80" dirty="0">
                  <a:solidFill>
                    <a:srgbClr val="469743"/>
                  </a:solidFill>
                  <a:latin typeface="Arial" panose="020B0604020202020204" pitchFamily="34" charset="0"/>
                  <a:cs typeface="Arial" panose="020B0604020202020204" pitchFamily="34" charset="0"/>
                </a:rPr>
                <a:t>Aim 3</a:t>
              </a:r>
              <a:endParaRPr sz="2350" dirty="0">
                <a:solidFill>
                  <a:srgbClr val="469743"/>
                </a:solidFill>
                <a:latin typeface="Arial" panose="020B0604020202020204" pitchFamily="34" charset="0"/>
                <a:cs typeface="Arial" panose="020B0604020202020204" pitchFamily="34" charset="0"/>
              </a:endParaRPr>
            </a:p>
          </p:txBody>
        </p:sp>
      </p:grpSp>
      <p:grpSp>
        <p:nvGrpSpPr>
          <p:cNvPr id="218" name="Group 217"/>
          <p:cNvGrpSpPr/>
          <p:nvPr/>
        </p:nvGrpSpPr>
        <p:grpSpPr>
          <a:xfrm>
            <a:off x="7428761" y="4097223"/>
            <a:ext cx="6096001" cy="361637"/>
            <a:chOff x="7435461" y="14520352"/>
            <a:chExt cx="5770245" cy="361637"/>
          </a:xfrm>
        </p:grpSpPr>
        <p:sp>
          <p:nvSpPr>
            <p:cNvPr id="219" name="object 26"/>
            <p:cNvSpPr/>
            <p:nvPr/>
          </p:nvSpPr>
          <p:spPr>
            <a:xfrm>
              <a:off x="7448161" y="14855234"/>
              <a:ext cx="5757545" cy="0"/>
            </a:xfrm>
            <a:custGeom>
              <a:avLst/>
              <a:gdLst/>
              <a:ahLst/>
              <a:cxnLst/>
              <a:rect l="l" t="t" r="r" b="b"/>
              <a:pathLst>
                <a:path w="5757544">
                  <a:moveTo>
                    <a:pt x="0" y="0"/>
                  </a:moveTo>
                  <a:lnTo>
                    <a:pt x="5757321" y="0"/>
                  </a:lnTo>
                </a:path>
              </a:pathLst>
            </a:custGeom>
            <a:ln w="40561">
              <a:solidFill>
                <a:srgbClr val="F5971D"/>
              </a:solidFill>
            </a:ln>
          </p:spPr>
          <p:txBody>
            <a:bodyPr wrap="square" lIns="0" tIns="0" rIns="0" bIns="0" rtlCol="0"/>
            <a:lstStyle/>
            <a:p>
              <a:endParaRPr dirty="0">
                <a:solidFill>
                  <a:srgbClr val="469743"/>
                </a:solidFill>
                <a:latin typeface="Arial" panose="020B0604020202020204" pitchFamily="34" charset="0"/>
                <a:cs typeface="Arial" panose="020B0604020202020204" pitchFamily="34" charset="0"/>
              </a:endParaRPr>
            </a:p>
          </p:txBody>
        </p:sp>
        <p:sp>
          <p:nvSpPr>
            <p:cNvPr id="220" name="object 34"/>
            <p:cNvSpPr txBox="1"/>
            <p:nvPr/>
          </p:nvSpPr>
          <p:spPr>
            <a:xfrm>
              <a:off x="7435461" y="14520352"/>
              <a:ext cx="3577590" cy="361637"/>
            </a:xfrm>
            <a:prstGeom prst="rect">
              <a:avLst/>
            </a:prstGeom>
          </p:spPr>
          <p:txBody>
            <a:bodyPr vert="horz" wrap="square" lIns="0" tIns="0" rIns="0" bIns="0" rtlCol="0">
              <a:spAutoFit/>
            </a:bodyPr>
            <a:lstStyle/>
            <a:p>
              <a:pPr marL="12700">
                <a:lnSpc>
                  <a:spcPct val="100000"/>
                </a:lnSpc>
              </a:pPr>
              <a:r>
                <a:rPr lang="en-ZA" sz="2350" b="1" spc="-80" dirty="0">
                  <a:solidFill>
                    <a:srgbClr val="469743"/>
                  </a:solidFill>
                  <a:latin typeface="Arial" panose="020B0604020202020204" pitchFamily="34" charset="0"/>
                  <a:cs typeface="Arial" panose="020B0604020202020204" pitchFamily="34" charset="0"/>
                </a:rPr>
                <a:t>Aim 2</a:t>
              </a:r>
              <a:endParaRPr sz="2350" dirty="0">
                <a:solidFill>
                  <a:srgbClr val="469743"/>
                </a:solidFill>
                <a:latin typeface="Arial" panose="020B0604020202020204" pitchFamily="34" charset="0"/>
                <a:cs typeface="Arial" panose="020B0604020202020204" pitchFamily="34" charset="0"/>
              </a:endParaRPr>
            </a:p>
          </p:txBody>
        </p:sp>
      </p:grpSp>
      <p:sp>
        <p:nvSpPr>
          <p:cNvPr id="223" name="object 34"/>
          <p:cNvSpPr txBox="1"/>
          <p:nvPr/>
        </p:nvSpPr>
        <p:spPr>
          <a:xfrm>
            <a:off x="7478454" y="17519650"/>
            <a:ext cx="5999585" cy="646331"/>
          </a:xfrm>
          <a:prstGeom prst="rect">
            <a:avLst/>
          </a:prstGeom>
        </p:spPr>
        <p:txBody>
          <a:bodyPr vert="horz" wrap="square" lIns="0" tIns="0" rIns="0" bIns="0" rtlCol="0">
            <a:spAutoFit/>
          </a:bodyPr>
          <a:lstStyle/>
          <a:p>
            <a:pPr marL="12700">
              <a:lnSpc>
                <a:spcPct val="100000"/>
              </a:lnSpc>
            </a:pPr>
            <a:r>
              <a:rPr lang="en-ZA" sz="1400" b="1" dirty="0">
                <a:solidFill>
                  <a:schemeClr val="tx1">
                    <a:lumMod val="65000"/>
                    <a:lumOff val="35000"/>
                  </a:schemeClr>
                </a:solidFill>
                <a:latin typeface="Arial" panose="020B0604020202020204" pitchFamily="34" charset="0"/>
                <a:cs typeface="Arial" panose="020B0604020202020204" pitchFamily="34" charset="0"/>
              </a:rPr>
              <a:t>Corresponding Author:</a:t>
            </a:r>
          </a:p>
          <a:p>
            <a:pPr marL="12700">
              <a:lnSpc>
                <a:spcPct val="100000"/>
              </a:lnSpc>
            </a:pPr>
            <a:r>
              <a:rPr lang="en-ZA" sz="1400" dirty="0" err="1">
                <a:solidFill>
                  <a:schemeClr val="tx1">
                    <a:lumMod val="50000"/>
                    <a:lumOff val="50000"/>
                  </a:schemeClr>
                </a:solidFill>
                <a:latin typeface="Arial" panose="020B0604020202020204" pitchFamily="34" charset="0"/>
                <a:cs typeface="Arial" panose="020B0604020202020204" pitchFamily="34" charset="0"/>
              </a:rPr>
              <a:t>Dr.</a:t>
            </a:r>
            <a:r>
              <a:rPr lang="en-ZA" sz="1400" dirty="0">
                <a:solidFill>
                  <a:schemeClr val="tx1">
                    <a:lumMod val="50000"/>
                    <a:lumOff val="50000"/>
                  </a:schemeClr>
                </a:solidFill>
                <a:latin typeface="Arial" panose="020B0604020202020204" pitchFamily="34" charset="0"/>
                <a:cs typeface="Arial" panose="020B0604020202020204" pitchFamily="34" charset="0"/>
              </a:rPr>
              <a:t> Chris Jack </a:t>
            </a:r>
            <a:r>
              <a:rPr lang="en-ZA" sz="1400" b="1" dirty="0">
                <a:solidFill>
                  <a:schemeClr val="tx1">
                    <a:lumMod val="65000"/>
                    <a:lumOff val="35000"/>
                  </a:schemeClr>
                </a:solidFill>
                <a:latin typeface="Arial" panose="020B0604020202020204" pitchFamily="34" charset="0"/>
                <a:cs typeface="Arial" panose="020B0604020202020204" pitchFamily="34" charset="0"/>
              </a:rPr>
              <a:t>Email:</a:t>
            </a:r>
            <a:r>
              <a:rPr lang="en-ZA" sz="1400" b="1" dirty="0">
                <a:solidFill>
                  <a:schemeClr val="tx1">
                    <a:lumMod val="50000"/>
                    <a:lumOff val="50000"/>
                  </a:schemeClr>
                </a:solidFill>
                <a:latin typeface="Arial" panose="020B0604020202020204" pitchFamily="34" charset="0"/>
                <a:cs typeface="Arial" panose="020B0604020202020204" pitchFamily="34" charset="0"/>
              </a:rPr>
              <a:t> cjack@csag.uct.ac.za</a:t>
            </a:r>
            <a:endParaRPr lang="en-ZA" sz="1400" dirty="0">
              <a:solidFill>
                <a:schemeClr val="tx1">
                  <a:lumMod val="50000"/>
                  <a:lumOff val="50000"/>
                </a:schemeClr>
              </a:solidFill>
              <a:latin typeface="Arial" panose="020B0604020202020204" pitchFamily="34" charset="0"/>
              <a:cs typeface="Arial" panose="020B0604020202020204" pitchFamily="34" charset="0"/>
            </a:endParaRPr>
          </a:p>
          <a:p>
            <a:pPr marL="12700">
              <a:lnSpc>
                <a:spcPct val="100000"/>
              </a:lnSpc>
            </a:pPr>
            <a:r>
              <a:rPr lang="en-ZA" sz="1400" b="1" dirty="0">
                <a:solidFill>
                  <a:schemeClr val="tx1">
                    <a:lumMod val="65000"/>
                    <a:lumOff val="35000"/>
                  </a:schemeClr>
                </a:solidFill>
                <a:latin typeface="Arial" panose="020B0604020202020204" pitchFamily="34" charset="0"/>
                <a:cs typeface="Arial" panose="020B0604020202020204" pitchFamily="34" charset="0"/>
              </a:rPr>
              <a:t>Website: </a:t>
            </a:r>
            <a:r>
              <a:rPr lang="en-GB" sz="1400" u="sng" dirty="0">
                <a:solidFill>
                  <a:schemeClr val="tx1">
                    <a:lumMod val="50000"/>
                    <a:lumOff val="50000"/>
                  </a:schemeClr>
                </a:solidFill>
                <a:hlinkClick r:id="rId2"/>
              </a:rPr>
              <a:t>www.wrhi.ac.za</a:t>
            </a:r>
            <a:endParaRPr lang="en-GB" sz="1400" u="sng" dirty="0">
              <a:solidFill>
                <a:schemeClr val="tx1">
                  <a:lumMod val="50000"/>
                  <a:lumOff val="50000"/>
                </a:schemeClr>
              </a:solidFill>
            </a:endParaRPr>
          </a:p>
        </p:txBody>
      </p:sp>
      <p:sp>
        <p:nvSpPr>
          <p:cNvPr id="224" name="Rectangle 223"/>
          <p:cNvSpPr/>
          <p:nvPr/>
        </p:nvSpPr>
        <p:spPr>
          <a:xfrm>
            <a:off x="7448521" y="16115450"/>
            <a:ext cx="6527654" cy="1386855"/>
          </a:xfrm>
          <a:prstGeom prst="rect">
            <a:avLst/>
          </a:prstGeom>
        </p:spPr>
        <p:txBody>
          <a:bodyPr wrap="square">
            <a:spAutoFit/>
          </a:bodyPr>
          <a:lstStyle/>
          <a:p>
            <a:pPr marL="12700" marR="5080">
              <a:lnSpc>
                <a:spcPct val="100600"/>
              </a:lnSpc>
            </a:pPr>
            <a:r>
              <a:rPr lang="en-ZA" sz="1200" b="1" spc="-30" dirty="0" err="1">
                <a:solidFill>
                  <a:srgbClr val="808181"/>
                </a:solidFill>
                <a:latin typeface="Arial" panose="020B0604020202020204" pitchFamily="34" charset="0"/>
                <a:cs typeface="Arial" panose="020B0604020202020204" pitchFamily="34" charset="0"/>
              </a:rPr>
              <a:t>AuthorAffiliations</a:t>
            </a:r>
            <a:endParaRPr lang="en-ZA" sz="1200" b="1" spc="-30" dirty="0">
              <a:solidFill>
                <a:srgbClr val="808181"/>
              </a:solidFill>
              <a:latin typeface="Arial" panose="020B0604020202020204" pitchFamily="34" charset="0"/>
              <a:cs typeface="Arial" panose="020B0604020202020204" pitchFamily="34" charset="0"/>
            </a:endParaRPr>
          </a:p>
          <a:p>
            <a:pPr marL="12700" marR="473075"/>
            <a:r>
              <a:rPr lang="en-ZA" sz="1200" spc="-15" dirty="0">
                <a:solidFill>
                  <a:srgbClr val="808181"/>
                </a:solidFill>
                <a:latin typeface="Arial" panose="020B0604020202020204" pitchFamily="34" charset="0"/>
                <a:cs typeface="Arial" panose="020B0604020202020204" pitchFamily="34" charset="0"/>
              </a:rPr>
              <a:t>1. </a:t>
            </a:r>
            <a:r>
              <a:rPr lang="en-US" sz="1200" spc="-15" dirty="0">
                <a:solidFill>
                  <a:srgbClr val="808181"/>
                </a:solidFill>
                <a:latin typeface="Arial" panose="020B0604020202020204" pitchFamily="34" charset="0"/>
                <a:cs typeface="Arial" panose="020B0604020202020204" pitchFamily="34" charset="0"/>
              </a:rPr>
              <a:t>Climate System Analysis Group, University of Cape Town</a:t>
            </a:r>
          </a:p>
          <a:p>
            <a:pPr marL="12700" marR="473075"/>
            <a:r>
              <a:rPr lang="en-US" sz="1200" spc="-15" dirty="0">
                <a:solidFill>
                  <a:srgbClr val="808181"/>
                </a:solidFill>
                <a:latin typeface="Arial" panose="020B0604020202020204" pitchFamily="34" charset="0"/>
                <a:cs typeface="Arial" panose="020B0604020202020204" pitchFamily="34" charset="0"/>
              </a:rPr>
              <a:t>2. </a:t>
            </a:r>
            <a:r>
              <a:rPr lang="en-ZA" sz="1200" spc="-15" dirty="0">
                <a:solidFill>
                  <a:srgbClr val="808181"/>
                </a:solidFill>
                <a:latin typeface="Arial" panose="020B0604020202020204" pitchFamily="34" charset="0"/>
                <a:cs typeface="Arial" panose="020B0604020202020204" pitchFamily="34" charset="0"/>
              </a:rPr>
              <a:t>Wits Reproductive Health and HIV Institute (Wits RHI), University of the Witwatersrand, Johannesburg</a:t>
            </a:r>
          </a:p>
          <a:p>
            <a:pPr marL="12700" marR="473075"/>
            <a:r>
              <a:rPr lang="en-US" sz="1200" spc="-15" dirty="0">
                <a:solidFill>
                  <a:srgbClr val="808181"/>
                </a:solidFill>
                <a:latin typeface="Arial" panose="020B0604020202020204" pitchFamily="34" charset="0"/>
                <a:cs typeface="Arial" panose="020B0604020202020204" pitchFamily="34" charset="0"/>
              </a:rPr>
              <a:t>3. </a:t>
            </a:r>
            <a:r>
              <a:rPr lang="en-ZA" sz="1200" spc="-15" dirty="0">
                <a:solidFill>
                  <a:srgbClr val="808181"/>
                </a:solidFill>
                <a:latin typeface="Arial" panose="020B0604020202020204" pitchFamily="34" charset="0"/>
                <a:cs typeface="Arial" panose="020B0604020202020204" pitchFamily="34" charset="0"/>
              </a:rPr>
              <a:t>University </a:t>
            </a:r>
            <a:r>
              <a:rPr lang="en-ZA" sz="1200" spc="-15" dirty="0" err="1">
                <a:solidFill>
                  <a:srgbClr val="808181"/>
                </a:solidFill>
                <a:latin typeface="Arial" panose="020B0604020202020204" pitchFamily="34" charset="0"/>
                <a:cs typeface="Arial" panose="020B0604020202020204" pitchFamily="34" charset="0"/>
              </a:rPr>
              <a:t>Peleforo</a:t>
            </a:r>
            <a:r>
              <a:rPr lang="en-ZA" sz="1200" spc="-15" dirty="0">
                <a:solidFill>
                  <a:srgbClr val="808181"/>
                </a:solidFill>
                <a:latin typeface="Arial" panose="020B0604020202020204" pitchFamily="34" charset="0"/>
                <a:cs typeface="Arial" panose="020B0604020202020204" pitchFamily="34" charset="0"/>
              </a:rPr>
              <a:t> Gon Coulibaly, Abidjan</a:t>
            </a:r>
          </a:p>
          <a:p>
            <a:pPr marL="12700" marR="473075"/>
            <a:r>
              <a:rPr lang="en-ZA" sz="1200" spc="-15" dirty="0">
                <a:solidFill>
                  <a:srgbClr val="808181"/>
                </a:solidFill>
                <a:latin typeface="Arial" panose="020B0604020202020204" pitchFamily="34" charset="0"/>
                <a:cs typeface="Arial" panose="020B0604020202020204" pitchFamily="34" charset="0"/>
              </a:rPr>
              <a:t>4. IBM Research Africa, Johannesburg </a:t>
            </a:r>
          </a:p>
          <a:p>
            <a:pPr marL="12700" marR="473075"/>
            <a:r>
              <a:rPr lang="en-ZA" sz="1200" spc="-15" dirty="0">
                <a:solidFill>
                  <a:srgbClr val="808181"/>
                </a:solidFill>
                <a:latin typeface="Arial" panose="020B0604020202020204" pitchFamily="34" charset="0"/>
                <a:cs typeface="Arial" panose="020B0604020202020204" pitchFamily="34" charset="0"/>
              </a:rPr>
              <a:t>5. </a:t>
            </a:r>
            <a:r>
              <a:rPr lang="en-US" sz="1200" spc="-15" dirty="0">
                <a:solidFill>
                  <a:srgbClr val="808181"/>
                </a:solidFill>
                <a:latin typeface="Arial" panose="020B0604020202020204" pitchFamily="34" charset="0"/>
                <a:cs typeface="Arial" panose="020B0604020202020204" pitchFamily="34" charset="0"/>
              </a:rPr>
              <a:t>Centre for Sexual Health and HIV &amp; AIDS Research, Harare</a:t>
            </a:r>
            <a:endParaRPr lang="en-ZA" sz="1200" spc="-15" dirty="0">
              <a:solidFill>
                <a:srgbClr val="808181"/>
              </a:solidFill>
              <a:latin typeface="Arial" panose="020B0604020202020204" pitchFamily="34" charset="0"/>
              <a:cs typeface="Arial" panose="020B0604020202020204" pitchFamily="34" charset="0"/>
            </a:endParaRPr>
          </a:p>
        </p:txBody>
      </p:sp>
      <p:sp>
        <p:nvSpPr>
          <p:cNvPr id="225" name="object 13"/>
          <p:cNvSpPr txBox="1"/>
          <p:nvPr/>
        </p:nvSpPr>
        <p:spPr>
          <a:xfrm>
            <a:off x="7423643" y="4570567"/>
            <a:ext cx="6074382" cy="553998"/>
          </a:xfrm>
          <a:prstGeom prst="rect">
            <a:avLst/>
          </a:prstGeom>
        </p:spPr>
        <p:txBody>
          <a:bodyPr vert="horz" wrap="square" lIns="0" tIns="0" rIns="0" bIns="0" rtlCol="0">
            <a:spAutoFit/>
          </a:bodyPr>
          <a:lstStyle/>
          <a:p>
            <a:pPr marL="15240"/>
            <a:r>
              <a:rPr lang="en-US" sz="1200" spc="-40" dirty="0">
                <a:solidFill>
                  <a:srgbClr val="808181"/>
                </a:solidFill>
                <a:latin typeface="Arial"/>
                <a:cs typeface="Arial"/>
              </a:rPr>
              <a:t>Aim 2 is to create a spatially and demographically explicit heat-health outcome model that will allow researchers to predict the likelihood of adverse health outcomes days or weeks before storms and droughts occur</a:t>
            </a:r>
          </a:p>
        </p:txBody>
      </p:sp>
      <p:sp>
        <p:nvSpPr>
          <p:cNvPr id="227" name="object 34"/>
          <p:cNvSpPr txBox="1"/>
          <p:nvPr/>
        </p:nvSpPr>
        <p:spPr>
          <a:xfrm>
            <a:off x="1212419" y="18053050"/>
            <a:ext cx="6124577" cy="215444"/>
          </a:xfrm>
          <a:prstGeom prst="rect">
            <a:avLst/>
          </a:prstGeom>
        </p:spPr>
        <p:txBody>
          <a:bodyPr vert="horz" wrap="square" lIns="0" tIns="0" rIns="0" bIns="0" rtlCol="0">
            <a:spAutoFit/>
          </a:bodyPr>
          <a:lstStyle/>
          <a:p>
            <a:pPr marL="12700">
              <a:lnSpc>
                <a:spcPct val="100000"/>
              </a:lnSpc>
            </a:pPr>
            <a:r>
              <a:rPr lang="en-ZA" sz="1400" b="1" spc="-80" dirty="0">
                <a:solidFill>
                  <a:schemeClr val="tx1">
                    <a:lumMod val="50000"/>
                    <a:lumOff val="50000"/>
                  </a:schemeClr>
                </a:solidFill>
                <a:latin typeface="Arial" panose="020B0604020202020204" pitchFamily="34" charset="0"/>
                <a:cs typeface="Arial" panose="020B0604020202020204" pitchFamily="34" charset="0"/>
              </a:rPr>
              <a:t>Figure 1: </a:t>
            </a:r>
            <a:r>
              <a:rPr lang="it-IT" sz="1400" spc="-60" dirty="0">
                <a:solidFill>
                  <a:srgbClr val="808181"/>
                </a:solidFill>
                <a:latin typeface="Arial"/>
                <a:cs typeface="Arial"/>
              </a:rPr>
              <a:t> oditata tibust, </a:t>
            </a:r>
            <a:r>
              <a:rPr lang="it-IT" sz="1400" spc="-45" dirty="0">
                <a:solidFill>
                  <a:srgbClr val="808181"/>
                </a:solidFill>
                <a:latin typeface="Arial"/>
                <a:cs typeface="Arial"/>
              </a:rPr>
              <a:t>odi  </a:t>
            </a:r>
            <a:r>
              <a:rPr lang="it-IT" sz="1400" spc="-65" dirty="0">
                <a:solidFill>
                  <a:srgbClr val="808181"/>
                </a:solidFill>
                <a:latin typeface="Arial"/>
                <a:cs typeface="Arial"/>
              </a:rPr>
              <a:t>cullatu repudipsum </a:t>
            </a:r>
            <a:endParaRPr sz="1400" b="1"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4" name="Picture 13" descr="A picture containing company name&#10;&#10;Description automatically generated">
            <a:extLst>
              <a:ext uri="{FF2B5EF4-FFF2-40B4-BE49-F238E27FC236}">
                <a16:creationId xmlns:a16="http://schemas.microsoft.com/office/drawing/2014/main" id="{28003C32-08BD-0AC5-8B20-D2B0356CC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417" y="18304576"/>
            <a:ext cx="1652189" cy="750434"/>
          </a:xfrm>
          <a:prstGeom prst="rect">
            <a:avLst/>
          </a:prstGeom>
        </p:spPr>
      </p:pic>
      <p:pic>
        <p:nvPicPr>
          <p:cNvPr id="24" name="Picture 23" descr="Text&#10;&#10;Description automatically generated with medium confidence">
            <a:extLst>
              <a:ext uri="{FF2B5EF4-FFF2-40B4-BE49-F238E27FC236}">
                <a16:creationId xmlns:a16="http://schemas.microsoft.com/office/drawing/2014/main" id="{F727BB69-2AB5-6706-099F-B5F835F676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2568" y="18259815"/>
            <a:ext cx="1904498" cy="839957"/>
          </a:xfrm>
          <a:prstGeom prst="rect">
            <a:avLst/>
          </a:prstGeom>
        </p:spPr>
      </p:pic>
      <p:pic>
        <p:nvPicPr>
          <p:cNvPr id="26" name="Picture 25" descr="A picture containing icon&#10;&#10;Description automatically generated">
            <a:extLst>
              <a:ext uri="{FF2B5EF4-FFF2-40B4-BE49-F238E27FC236}">
                <a16:creationId xmlns:a16="http://schemas.microsoft.com/office/drawing/2014/main" id="{4514EB73-C746-10A0-484E-81FF14A7C9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17853" y="306198"/>
            <a:ext cx="1738594" cy="1761983"/>
          </a:xfrm>
          <a:prstGeom prst="rect">
            <a:avLst/>
          </a:prstGeom>
        </p:spPr>
      </p:pic>
      <p:pic>
        <p:nvPicPr>
          <p:cNvPr id="29" name="Picture 28" descr="Text&#10;&#10;Description automatically generated">
            <a:extLst>
              <a:ext uri="{FF2B5EF4-FFF2-40B4-BE49-F238E27FC236}">
                <a16:creationId xmlns:a16="http://schemas.microsoft.com/office/drawing/2014/main" id="{CAC83256-3702-1089-C744-7594620CFE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0" y="1059781"/>
            <a:ext cx="1652189" cy="1067990"/>
          </a:xfrm>
          <a:prstGeom prst="rect">
            <a:avLst/>
          </a:prstGeom>
        </p:spPr>
      </p:pic>
      <p:pic>
        <p:nvPicPr>
          <p:cNvPr id="5" name="Picture 4" descr="Logo&#10;&#10;Description automatically generated">
            <a:extLst>
              <a:ext uri="{FF2B5EF4-FFF2-40B4-BE49-F238E27FC236}">
                <a16:creationId xmlns:a16="http://schemas.microsoft.com/office/drawing/2014/main" id="{64D6F6E9-8A16-DA50-2455-8EE86AB8E6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918" y="58608"/>
            <a:ext cx="2597478" cy="1038991"/>
          </a:xfrm>
          <a:prstGeom prst="rect">
            <a:avLst/>
          </a:prstGeom>
        </p:spPr>
      </p:pic>
      <p:pic>
        <p:nvPicPr>
          <p:cNvPr id="6" name="Picture 4" descr="IBM Design Language – 8-Bar">
            <a:extLst>
              <a:ext uri="{FF2B5EF4-FFF2-40B4-BE49-F238E27FC236}">
                <a16:creationId xmlns:a16="http://schemas.microsoft.com/office/drawing/2014/main" id="{2B818F93-F722-349C-21FF-BEAD9687E49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9955" b="32217"/>
          <a:stretch/>
        </p:blipFill>
        <p:spPr bwMode="auto">
          <a:xfrm>
            <a:off x="8604345" y="18148008"/>
            <a:ext cx="2112380" cy="106357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A picture containing text&#10;&#10;Description automatically generated">
            <a:extLst>
              <a:ext uri="{FF2B5EF4-FFF2-40B4-BE49-F238E27FC236}">
                <a16:creationId xmlns:a16="http://schemas.microsoft.com/office/drawing/2014/main" id="{B09BB9E6-E08C-08EE-8E66-451976BEC70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82170" y="18356090"/>
            <a:ext cx="2153830" cy="647407"/>
          </a:xfrm>
          <a:prstGeom prst="rect">
            <a:avLst/>
          </a:prstGeom>
        </p:spPr>
      </p:pic>
      <p:pic>
        <p:nvPicPr>
          <p:cNvPr id="9" name="Picture 8" descr="Logo&#10;&#10;Description automatically generated">
            <a:extLst>
              <a:ext uri="{FF2B5EF4-FFF2-40B4-BE49-F238E27FC236}">
                <a16:creationId xmlns:a16="http://schemas.microsoft.com/office/drawing/2014/main" id="{208B9582-6314-A842-9413-8BBAA2F5471A}"/>
              </a:ext>
            </a:extLst>
          </p:cNvPr>
          <p:cNvPicPr>
            <a:picLocks noChangeAspect="1"/>
          </p:cNvPicPr>
          <p:nvPr/>
        </p:nvPicPr>
        <p:blipFill>
          <a:blip r:embed="rId10"/>
          <a:stretch>
            <a:fillRect/>
          </a:stretch>
        </p:blipFill>
        <p:spPr>
          <a:xfrm>
            <a:off x="12932910" y="18252065"/>
            <a:ext cx="960890" cy="1020185"/>
          </a:xfrm>
          <a:prstGeom prst="rect">
            <a:avLst/>
          </a:prstGeom>
        </p:spPr>
      </p:pic>
      <p:pic>
        <p:nvPicPr>
          <p:cNvPr id="11" name="Picture 2" descr="Home - CeSHHAR Zimbabwe">
            <a:extLst>
              <a:ext uri="{FF2B5EF4-FFF2-40B4-BE49-F238E27FC236}">
                <a16:creationId xmlns:a16="http://schemas.microsoft.com/office/drawing/2014/main" id="{4CB26A98-493D-DD0C-DF63-89D6189F5C3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4449" y="18259815"/>
            <a:ext cx="1652189" cy="8399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6C70D1AB-D3D7-7332-69E2-123362CF48D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092481" y="18309137"/>
            <a:ext cx="2046348" cy="741313"/>
          </a:xfrm>
          <a:prstGeom prst="rect">
            <a:avLst/>
          </a:prstGeom>
        </p:spPr>
      </p:pic>
      <p:pic>
        <p:nvPicPr>
          <p:cNvPr id="4" name="Picture 3" descr="Diagram&#10;&#10;Description automatically generated">
            <a:extLst>
              <a:ext uri="{FF2B5EF4-FFF2-40B4-BE49-F238E27FC236}">
                <a16:creationId xmlns:a16="http://schemas.microsoft.com/office/drawing/2014/main" id="{C6E0470A-334F-9032-2342-D7F2D4CA0BA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70818" y="7842250"/>
            <a:ext cx="6362903" cy="3301741"/>
          </a:xfrm>
          <a:prstGeom prst="rect">
            <a:avLst/>
          </a:prstGeom>
          <a:ln>
            <a:solidFill>
              <a:srgbClr val="92D050"/>
            </a:solidFill>
          </a:ln>
        </p:spPr>
      </p:pic>
      <p:pic>
        <p:nvPicPr>
          <p:cNvPr id="10" name="Picture 9">
            <a:extLst>
              <a:ext uri="{FF2B5EF4-FFF2-40B4-BE49-F238E27FC236}">
                <a16:creationId xmlns:a16="http://schemas.microsoft.com/office/drawing/2014/main" id="{2CFFB35C-0C95-A09D-45CC-C7C65BAAD65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0520" y="6584742"/>
            <a:ext cx="6187371" cy="3480302"/>
          </a:xfrm>
          <a:prstGeom prst="rect">
            <a:avLst/>
          </a:prstGeom>
          <a:ln>
            <a:solidFill>
              <a:srgbClr val="92D050"/>
            </a:solidFill>
          </a:ln>
        </p:spPr>
      </p:pic>
      <p:pic>
        <p:nvPicPr>
          <p:cNvPr id="12" name="Picture 11" descr="A map of the world&#10;&#10;Description automatically generated with low confidence">
            <a:extLst>
              <a:ext uri="{FF2B5EF4-FFF2-40B4-BE49-F238E27FC236}">
                <a16:creationId xmlns:a16="http://schemas.microsoft.com/office/drawing/2014/main" id="{566FD9BE-B5D1-774B-07E1-48D2A75BDA7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14762" y="15081435"/>
            <a:ext cx="5278080" cy="2968970"/>
          </a:xfrm>
          <a:prstGeom prst="rect">
            <a:avLst/>
          </a:prstGeom>
        </p:spPr>
      </p:pic>
      <p:sp>
        <p:nvSpPr>
          <p:cNvPr id="16" name="TextBox 15">
            <a:extLst>
              <a:ext uri="{FF2B5EF4-FFF2-40B4-BE49-F238E27FC236}">
                <a16:creationId xmlns:a16="http://schemas.microsoft.com/office/drawing/2014/main" id="{851B1877-3AF8-04CA-D3BF-55E7F06673CF}"/>
              </a:ext>
            </a:extLst>
          </p:cNvPr>
          <p:cNvSpPr txBox="1"/>
          <p:nvPr/>
        </p:nvSpPr>
        <p:spPr>
          <a:xfrm>
            <a:off x="965346" y="11095217"/>
            <a:ext cx="6527654" cy="2677656"/>
          </a:xfrm>
          <a:prstGeom prst="rect">
            <a:avLst/>
          </a:prstGeom>
          <a:noFill/>
        </p:spPr>
        <p:txBody>
          <a:bodyPr wrap="square">
            <a:spAutoFit/>
          </a:bodyPr>
          <a:lstStyle/>
          <a:p>
            <a:pPr marL="15240"/>
            <a:r>
              <a:rPr lang="en-ZA" sz="1200" spc="-40" dirty="0">
                <a:solidFill>
                  <a:srgbClr val="808181"/>
                </a:solidFill>
                <a:latin typeface="Arial"/>
                <a:cs typeface="Arial"/>
              </a:rPr>
              <a:t>The research will take place in Abidjan, Ivory Coast, and Johannesburg, South Africa. We will combine and </a:t>
            </a:r>
            <a:r>
              <a:rPr lang="en-ZA" sz="1200" spc="-40" dirty="0" err="1">
                <a:solidFill>
                  <a:srgbClr val="808181"/>
                </a:solidFill>
                <a:latin typeface="Arial"/>
                <a:cs typeface="Arial"/>
              </a:rPr>
              <a:t>analyze</a:t>
            </a:r>
            <a:r>
              <a:rPr lang="en-ZA" sz="1200" spc="-40" dirty="0">
                <a:solidFill>
                  <a:srgbClr val="808181"/>
                </a:solidFill>
                <a:latin typeface="Arial"/>
                <a:cs typeface="Arial"/>
              </a:rPr>
              <a:t> a wide range of non-traditional health data sources using predictive analytics and data science techniques such as natural language processing and geospatial analysis. We will develop existing image processing approaches, particularly dimensionality reduction, on available satellite imagery to further classify street density and layouts to create maps of urban typology, including estimates of building types, densities, and green areas. We will combine data from recently developed high-resolution climate models with available meteorological station observations such as community observations, temperature variations with altitude, and land surface maps to create high-resolution vulnerability-hazard maps for each city under varying large-scale weather conditions. Following the creation of vulnerability-hazard maps, information on health outcomes will be superimposed on top using a variety of data sets. Quantile Regression Forests and Gated recurrent unit models will be used to develop statistical models of heat-health outcomes using data from large health trials in Johannesburg, where participants’ residences are known, and fine-resolution geospatial mapping is possible. It will then be adjusted based on data gathered in Abidjan.</a:t>
            </a:r>
          </a:p>
        </p:txBody>
      </p:sp>
      <p:sp>
        <p:nvSpPr>
          <p:cNvPr id="17" name="TextBox 16">
            <a:extLst>
              <a:ext uri="{FF2B5EF4-FFF2-40B4-BE49-F238E27FC236}">
                <a16:creationId xmlns:a16="http://schemas.microsoft.com/office/drawing/2014/main" id="{A6DBA016-368A-5EF4-0D94-7F4A3C2DE381}"/>
              </a:ext>
            </a:extLst>
          </p:cNvPr>
          <p:cNvSpPr txBox="1"/>
          <p:nvPr/>
        </p:nvSpPr>
        <p:spPr>
          <a:xfrm>
            <a:off x="7447578" y="13346457"/>
            <a:ext cx="5965777" cy="2477601"/>
          </a:xfrm>
          <a:prstGeom prst="rect">
            <a:avLst/>
          </a:prstGeom>
          <a:solidFill>
            <a:srgbClr val="E2F0D9"/>
          </a:solidFill>
          <a:ln w="76200">
            <a:noFill/>
          </a:ln>
        </p:spPr>
        <p:txBody>
          <a:bodyPr wrap="square"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ZA" sz="2350" b="1" spc="-80" dirty="0">
                <a:solidFill>
                  <a:srgbClr val="469743"/>
                </a:solidFill>
                <a:latin typeface="Arial" panose="020B0604020202020204" pitchFamily="34" charset="0"/>
                <a:cs typeface="Arial" panose="020B0604020202020204" pitchFamily="34" charset="0"/>
              </a:rPr>
              <a:t>Way forward</a:t>
            </a:r>
          </a:p>
          <a:p>
            <a:pPr marL="12700" marR="0" lvl="0" indent="0" algn="l" defTabSz="914400" rtl="0" eaLnBrk="1" fontAlgn="auto" latinLnBrk="0" hangingPunct="1">
              <a:lnSpc>
                <a:spcPct val="100000"/>
              </a:lnSpc>
              <a:spcBef>
                <a:spcPts val="0"/>
              </a:spcBef>
              <a:spcAft>
                <a:spcPts val="0"/>
              </a:spcAft>
              <a:buClrTx/>
              <a:buSzTx/>
              <a:buFontTx/>
              <a:buNone/>
              <a:tabLst/>
              <a:defRPr/>
            </a:pPr>
            <a:r>
              <a:rPr lang="en-ZA" sz="1200" spc="-40" dirty="0">
                <a:solidFill>
                  <a:srgbClr val="808181"/>
                </a:solidFill>
                <a:latin typeface="Arial"/>
                <a:cs typeface="Arial"/>
              </a:rPr>
              <a:t>Data</a:t>
            </a:r>
            <a:r>
              <a:rPr lang="en-ZA" sz="2350" dirty="0">
                <a:solidFill>
                  <a:srgbClr val="469743"/>
                </a:solidFill>
                <a:latin typeface="Arial" panose="020B0604020202020204" pitchFamily="34" charset="0"/>
                <a:cs typeface="Arial" panose="020B0604020202020204" pitchFamily="34" charset="0"/>
              </a:rPr>
              <a:t> </a:t>
            </a:r>
            <a:r>
              <a:rPr lang="en-ZA" sz="1200" spc="-40" dirty="0">
                <a:solidFill>
                  <a:srgbClr val="808181"/>
                </a:solidFill>
                <a:latin typeface="Arial"/>
                <a:cs typeface="Arial"/>
              </a:rPr>
              <a:t>acquisition will be the dominant focus over the upcoming months with clinical and cohort data being requested from….</a:t>
            </a:r>
          </a:p>
          <a:p>
            <a:endParaRPr lang="en-GB" sz="6000" b="1" dirty="0">
              <a:solidFill>
                <a:srgbClr val="469743"/>
              </a:solidFill>
            </a:endParaRPr>
          </a:p>
          <a:p>
            <a:pPr marL="571500" indent="-571500">
              <a:buFont typeface="Wingdings" pitchFamily="2" charset="2"/>
              <a:buChar char="§"/>
            </a:pPr>
            <a:endParaRPr lang="en-GB" sz="3600" dirty="0">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BE34AAC1-D784-C32F-5F4C-9A00DC486F57}"/>
              </a:ext>
            </a:extLst>
          </p:cNvPr>
          <p:cNvSpPr txBox="1"/>
          <p:nvPr/>
        </p:nvSpPr>
        <p:spPr>
          <a:xfrm>
            <a:off x="7442178" y="15082430"/>
            <a:ext cx="5811523" cy="1048429"/>
          </a:xfrm>
          <a:prstGeom prst="rect">
            <a:avLst/>
          </a:prstGeom>
          <a:noFill/>
        </p:spPr>
        <p:txBody>
          <a:bodyPr wrap="square">
            <a:spAutoFit/>
          </a:bodyPr>
          <a:lstStyle/>
          <a:p>
            <a:pPr algn="just">
              <a:lnSpc>
                <a:spcPct val="105000"/>
              </a:lnSpc>
              <a:spcAft>
                <a:spcPts val="800"/>
              </a:spcAft>
            </a:pPr>
            <a:r>
              <a:rPr lang="en-ZA" sz="1200" spc="-40" dirty="0">
                <a:solidFill>
                  <a:srgbClr val="808181"/>
                </a:solidFill>
                <a:latin typeface="Arial"/>
                <a:cs typeface="Arial"/>
              </a:rPr>
              <a:t>Research reported in this publication was supported by the Fogarty International </a:t>
            </a:r>
            <a:r>
              <a:rPr lang="en-ZA" sz="1200" spc="-40" dirty="0" err="1">
                <a:solidFill>
                  <a:srgbClr val="808181"/>
                </a:solidFill>
                <a:latin typeface="Arial"/>
                <a:cs typeface="Arial"/>
              </a:rPr>
              <a:t>Center</a:t>
            </a:r>
            <a:r>
              <a:rPr lang="en-ZA" sz="1200" spc="-40" dirty="0">
                <a:solidFill>
                  <a:srgbClr val="808181"/>
                </a:solidFill>
                <a:latin typeface="Arial"/>
                <a:cs typeface="Arial"/>
              </a:rPr>
              <a:t> and National Institute of Environmental Health Sciences (NIEHS) and OD/Office of Strategic Coordination (OSC) of the National Institutes of Health under Award Number U54 TW 012083. The content is solely the responsibility of the authors and does not necessarily represent the official views of the National Institutes of Health. </a:t>
            </a:r>
          </a:p>
        </p:txBody>
      </p:sp>
      <p:sp>
        <p:nvSpPr>
          <p:cNvPr id="19" name="TextBox 18">
            <a:extLst>
              <a:ext uri="{FF2B5EF4-FFF2-40B4-BE49-F238E27FC236}">
                <a16:creationId xmlns:a16="http://schemas.microsoft.com/office/drawing/2014/main" id="{5625DBB3-FEB3-E852-A03D-6D18E548C13D}"/>
              </a:ext>
            </a:extLst>
          </p:cNvPr>
          <p:cNvSpPr txBox="1"/>
          <p:nvPr/>
        </p:nvSpPr>
        <p:spPr>
          <a:xfrm>
            <a:off x="7374125" y="5267281"/>
            <a:ext cx="6254142" cy="1048429"/>
          </a:xfrm>
          <a:prstGeom prst="rect">
            <a:avLst/>
          </a:prstGeom>
          <a:noFill/>
        </p:spPr>
        <p:txBody>
          <a:bodyPr wrap="square">
            <a:spAutoFit/>
          </a:bodyPr>
          <a:lstStyle/>
          <a:p>
            <a:pPr marL="15240" lvl="0" indent="-342900">
              <a:lnSpc>
                <a:spcPct val="105000"/>
              </a:lnSpc>
              <a:buFont typeface="Symbol" panose="05050102010706020507" pitchFamily="18" charset="2"/>
              <a:buChar char=""/>
            </a:pPr>
            <a:r>
              <a:rPr lang="en-ZA" sz="1200" spc="-40" dirty="0">
                <a:solidFill>
                  <a:srgbClr val="808181"/>
                </a:solidFill>
                <a:latin typeface="Arial"/>
                <a:cs typeface="Arial"/>
              </a:rPr>
              <a:t>The model will predict the likelihood of adverse health outcomes at different temperatures. </a:t>
            </a:r>
          </a:p>
          <a:p>
            <a:pPr marL="15240" lvl="0" indent="-342900">
              <a:lnSpc>
                <a:spcPct val="105000"/>
              </a:lnSpc>
              <a:buFont typeface="Symbol" panose="05050102010706020507" pitchFamily="18" charset="2"/>
              <a:buChar char=""/>
            </a:pPr>
            <a:r>
              <a:rPr lang="en-ZA" sz="1200" spc="-40" dirty="0">
                <a:solidFill>
                  <a:srgbClr val="808181"/>
                </a:solidFill>
                <a:latin typeface="Arial"/>
                <a:cs typeface="Arial"/>
              </a:rPr>
              <a:t>The strongest predictor variables from a suite of socio-economic variables at each geographic location will be determined using machine learning models. </a:t>
            </a:r>
          </a:p>
          <a:p>
            <a:pPr marL="15240" lvl="0" indent="-342900">
              <a:lnSpc>
                <a:spcPct val="105000"/>
              </a:lnSpc>
              <a:spcAft>
                <a:spcPts val="800"/>
              </a:spcAft>
              <a:buFont typeface="Symbol" panose="05050102010706020507" pitchFamily="18" charset="2"/>
              <a:buChar char=""/>
            </a:pPr>
            <a:r>
              <a:rPr lang="en-ZA" sz="1200" spc="-40" dirty="0">
                <a:solidFill>
                  <a:srgbClr val="808181"/>
                </a:solidFill>
                <a:latin typeface="Arial"/>
                <a:cs typeface="Arial"/>
              </a:rPr>
              <a:t>Biological health effects to be investigated include, but are not limited to, hypertension, respiratory stress, cardiac conditions, inflammation, and renal disease.</a:t>
            </a:r>
          </a:p>
        </p:txBody>
      </p:sp>
      <p:sp>
        <p:nvSpPr>
          <p:cNvPr id="20" name="TextBox 19">
            <a:extLst>
              <a:ext uri="{FF2B5EF4-FFF2-40B4-BE49-F238E27FC236}">
                <a16:creationId xmlns:a16="http://schemas.microsoft.com/office/drawing/2014/main" id="{DE20F229-4879-FAF1-1E44-D9FBD3266E64}"/>
              </a:ext>
            </a:extLst>
          </p:cNvPr>
          <p:cNvSpPr txBox="1"/>
          <p:nvPr/>
        </p:nvSpPr>
        <p:spPr>
          <a:xfrm>
            <a:off x="7432955" y="6542886"/>
            <a:ext cx="6254142" cy="272832"/>
          </a:xfrm>
          <a:prstGeom prst="rect">
            <a:avLst/>
          </a:prstGeom>
          <a:noFill/>
        </p:spPr>
        <p:txBody>
          <a:bodyPr wrap="square">
            <a:spAutoFit/>
          </a:bodyPr>
          <a:lstStyle/>
          <a:p>
            <a:pPr lvl="0">
              <a:lnSpc>
                <a:spcPct val="105000"/>
              </a:lnSpc>
            </a:pPr>
            <a:r>
              <a:rPr lang="en-ZA" sz="1200" spc="-40" dirty="0">
                <a:solidFill>
                  <a:srgbClr val="808181"/>
                </a:solidFill>
                <a:latin typeface="Arial"/>
                <a:cs typeface="Arial"/>
              </a:rPr>
              <a:t>Deep learning.</a:t>
            </a:r>
          </a:p>
        </p:txBody>
      </p:sp>
      <p:sp>
        <p:nvSpPr>
          <p:cNvPr id="21" name="TextBox 20">
            <a:extLst>
              <a:ext uri="{FF2B5EF4-FFF2-40B4-BE49-F238E27FC236}">
                <a16:creationId xmlns:a16="http://schemas.microsoft.com/office/drawing/2014/main" id="{0A396527-CC16-9DBB-E358-7B1A7071148C}"/>
              </a:ext>
            </a:extLst>
          </p:cNvPr>
          <p:cNvSpPr txBox="1"/>
          <p:nvPr/>
        </p:nvSpPr>
        <p:spPr>
          <a:xfrm>
            <a:off x="7390898" y="6801526"/>
            <a:ext cx="6254142" cy="1048429"/>
          </a:xfrm>
          <a:prstGeom prst="rect">
            <a:avLst/>
          </a:prstGeom>
          <a:noFill/>
        </p:spPr>
        <p:txBody>
          <a:bodyPr wrap="square">
            <a:spAutoFit/>
          </a:bodyPr>
          <a:lstStyle/>
          <a:p>
            <a:pPr lvl="0">
              <a:lnSpc>
                <a:spcPct val="105000"/>
              </a:lnSpc>
            </a:pPr>
            <a:r>
              <a:rPr lang="en-ZA" sz="1200" spc="-40" dirty="0">
                <a:solidFill>
                  <a:srgbClr val="808181"/>
                </a:solidFill>
                <a:latin typeface="Arial"/>
                <a:cs typeface="Arial"/>
              </a:rPr>
              <a:t>The model will predict the likelihood of adverse health outcomes at different temperatures. </a:t>
            </a:r>
          </a:p>
          <a:p>
            <a:pPr lvl="0">
              <a:lnSpc>
                <a:spcPct val="105000"/>
              </a:lnSpc>
            </a:pPr>
            <a:r>
              <a:rPr lang="en-ZA" sz="1200" spc="-40" dirty="0">
                <a:solidFill>
                  <a:srgbClr val="808181"/>
                </a:solidFill>
                <a:latin typeface="Arial"/>
                <a:cs typeface="Arial"/>
              </a:rPr>
              <a:t>The strongest predictor variables from a suite of socio-economic variables at each geographic location will be determined using machine learning models.  Biological health effects to be investigated include, but are not limited to, hypertension, respiratory stress, cardiac conditions, inflammation, and renal disease.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DDA926EB07344AB32891125AAEC5BC" ma:contentTypeVersion="13" ma:contentTypeDescription="Create a new document." ma:contentTypeScope="" ma:versionID="3a29b2d8c88fb572e07bc13c6f446acb">
  <xsd:schema xmlns:xsd="http://www.w3.org/2001/XMLSchema" xmlns:xs="http://www.w3.org/2001/XMLSchema" xmlns:p="http://schemas.microsoft.com/office/2006/metadata/properties" xmlns:ns3="84e45b98-9724-46df-936f-ec42a4cf951b" xmlns:ns4="6d0ea381-1626-4603-a356-2e0ae14a7169" targetNamespace="http://schemas.microsoft.com/office/2006/metadata/properties" ma:root="true" ma:fieldsID="ab5a890a40858e53574b0000db1816aa" ns3:_="" ns4:_="">
    <xsd:import namespace="84e45b98-9724-46df-936f-ec42a4cf951b"/>
    <xsd:import namespace="6d0ea381-1626-4603-a356-2e0ae14a716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e45b98-9724-46df-936f-ec42a4cf95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0ea381-1626-4603-a356-2e0ae14a716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F4897A-A80F-4DDD-8C79-27A976E28826}">
  <ds:schemaRefs>
    <ds:schemaRef ds:uri="6d0ea381-1626-4603-a356-2e0ae14a7169"/>
    <ds:schemaRef ds:uri="84e45b98-9724-46df-936f-ec42a4cf951b"/>
    <ds:schemaRef ds:uri="http://www.w3.org/XML/1998/namespace"/>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0EF7DA12-556D-4941-87EC-79DDED43FA67}">
  <ds:schemaRefs>
    <ds:schemaRef ds:uri="http://schemas.microsoft.com/sharepoint/v3/contenttype/forms"/>
  </ds:schemaRefs>
</ds:datastoreItem>
</file>

<file path=customXml/itemProps3.xml><?xml version="1.0" encoding="utf-8"?>
<ds:datastoreItem xmlns:ds="http://schemas.openxmlformats.org/officeDocument/2006/customXml" ds:itemID="{6D678FBB-9941-4B23-A98E-84669B042D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e45b98-9724-46df-936f-ec42a4cf951b"/>
    <ds:schemaRef ds:uri="6d0ea381-1626-4603-a356-2e0ae14a71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1274</TotalTime>
  <Words>897</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Symbol</vt:lpstr>
      <vt:lpstr>Wingdings</vt:lpstr>
      <vt:lpstr>Office Theme</vt:lpstr>
      <vt:lpstr>Innovative machine learning and multi-source data analysis toward the development of an urban heat-health Early Warning System in two African cities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4</dc:title>
  <dc:creator>Craig Parker</dc:creator>
  <cp:lastModifiedBy>Craig Parker</cp:lastModifiedBy>
  <cp:revision>13</cp:revision>
  <dcterms:created xsi:type="dcterms:W3CDTF">2016-10-17T13:24:57Z</dcterms:created>
  <dcterms:modified xsi:type="dcterms:W3CDTF">2022-10-21T15:41:52Z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2016-10-17T00:00:00Z</vt:filetime>
  </property>
  <property fmtid="{D5CDD505-2E9C-101B-9397-08002B2CF9AE}" pid="3" name="Creator">
    <vt:lpwstr>Adobe Illustrator CS6 (Macintosh)</vt:lpwstr>
  </property>
  <property fmtid="{D5CDD505-2E9C-101B-9397-08002B2CF9AE}" pid="4" name="LastSaved">
    <vt:filetime>2016-10-17T00:00:00Z</vt:filetime>
  </property>
  <property fmtid="{D5CDD505-2E9C-101B-9397-08002B2CF9AE}" pid="5" name="ContentTypeId">
    <vt:lpwstr>0x0101006CDDA926EB07344AB32891125AAEC5BC</vt:lpwstr>
  </property>
</Properties>
</file>