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2"/>
  </p:notesMasterIdLst>
  <p:sldIdLst>
    <p:sldId id="256" r:id="rId5"/>
    <p:sldId id="258" r:id="rId6"/>
    <p:sldId id="259" r:id="rId7"/>
    <p:sldId id="260" r:id="rId8"/>
    <p:sldId id="261" r:id="rId9"/>
    <p:sldId id="262" r:id="rId10"/>
    <p:sldId id="263" r:id="rId11"/>
  </p:sldIdLst>
  <p:sldSz cx="12192000" cy="6858000"/>
  <p:notesSz cx="6858000" cy="12192000"/>
  <p:embeddedFontLst>
    <p:embeddedFont>
      <p:font typeface="Poppins" panose="00000500000000000000" pitchFamily="2"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79" d="100"/>
          <a:sy n="79" d="100"/>
        </p:scale>
        <p:origin x="1782"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90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12188952" cy="68562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solidFill>
          <a:srgbClr val="EFF1EB"/>
        </a:solidFill>
        <a:effectLst/>
      </p:bgPr>
    </p:bg>
    <p:spTree>
      <p:nvGrpSpPr>
        <p:cNvPr id="1" name=""/>
        <p:cNvGrpSpPr/>
        <p:nvPr/>
      </p:nvGrpSpPr>
      <p:grpSpPr>
        <a:xfrm>
          <a:off x="0" y="0"/>
          <a:ext cx="0" cy="0"/>
          <a:chOff x="0" y="0"/>
          <a:chExt cx="0" cy="0"/>
        </a:xfrm>
      </p:grpSpPr>
      <p:pic>
        <p:nvPicPr>
          <p:cNvPr id="6" name="Object 1" descr="preencoded.png">
            <a:extLst>
              <a:ext uri="{FF2B5EF4-FFF2-40B4-BE49-F238E27FC236}">
                <a16:creationId xmlns:a16="http://schemas.microsoft.com/office/drawing/2014/main" id="{0D915A1A-0367-CB2E-68D4-57D8330CF1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406" y="16516"/>
            <a:ext cx="12188952" cy="1256986"/>
          </a:xfrm>
          <a:prstGeom prst="rect">
            <a:avLst/>
          </a:prstGeom>
        </p:spPr>
      </p:pic>
      <p:pic>
        <p:nvPicPr>
          <p:cNvPr id="2" name="Object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12198475" cy="76181"/>
          </a:xfrm>
          <a:prstGeom prst="rect">
            <a:avLst/>
          </a:prstGeom>
        </p:spPr>
      </p:pic>
      <p:sp>
        <p:nvSpPr>
          <p:cNvPr id="3" name="Object 2"/>
          <p:cNvSpPr/>
          <p:nvPr/>
        </p:nvSpPr>
        <p:spPr>
          <a:xfrm>
            <a:off x="0" y="402628"/>
            <a:ext cx="12188952" cy="481636"/>
          </a:xfrm>
          <a:prstGeom prst="rect">
            <a:avLst/>
          </a:prstGeom>
          <a:noFill/>
        </p:spPr>
        <p:txBody>
          <a:bodyPr wrap="square" lIns="0" tIns="0" rIns="0" bIns="0" rtlCol="0" anchor="t"/>
          <a:lstStyle/>
          <a:p>
            <a:pPr algn="ctr">
              <a:lnSpc>
                <a:spcPts val="3794"/>
              </a:lnSpc>
              <a:buNone/>
            </a:pPr>
            <a:r>
              <a:rPr lang="en-US" sz="3563" kern="0" spc="35" dirty="0">
                <a:solidFill>
                  <a:schemeClr val="bg1"/>
                </a:solidFill>
                <a:latin typeface="Poppins" pitchFamily="34" charset="0"/>
                <a:ea typeface="Poppins" pitchFamily="34" charset="-122"/>
                <a:cs typeface="Poppins" pitchFamily="34" charset="-120"/>
              </a:rPr>
              <a:t>Key Aims of the Research Project</a:t>
            </a:r>
            <a:endParaRPr lang="en-US" dirty="0">
              <a:solidFill>
                <a:schemeClr val="bg1"/>
              </a:solidFill>
            </a:endParaRPr>
          </a:p>
        </p:txBody>
      </p:sp>
      <p:sp>
        <p:nvSpPr>
          <p:cNvPr id="4" name="Object 3"/>
          <p:cNvSpPr/>
          <p:nvPr/>
        </p:nvSpPr>
        <p:spPr>
          <a:xfrm>
            <a:off x="952262" y="1659168"/>
            <a:ext cx="5446938" cy="4604484"/>
          </a:xfrm>
          <a:prstGeom prst="rect">
            <a:avLst/>
          </a:prstGeom>
          <a:noFill/>
        </p:spPr>
        <p:txBody>
          <a:bodyPr wrap="square" lIns="0" tIns="0" rIns="0" bIns="0" rtlCol="0" anchor="t"/>
          <a:lstStyle/>
          <a:p>
            <a:pPr marL="242900" indent="-242900" algn="l">
              <a:lnSpc>
                <a:spcPts val="2449"/>
              </a:lnSpc>
              <a:buSzPct val="100000"/>
              <a:buChar char="•"/>
            </a:pPr>
            <a:r>
              <a:rPr lang="en-US" sz="1944" dirty="0">
                <a:solidFill>
                  <a:srgbClr val="071023"/>
                </a:solidFill>
                <a:latin typeface="Space Mono" pitchFamily="34" charset="0"/>
                <a:ea typeface="Space Mono" pitchFamily="34" charset="-122"/>
                <a:cs typeface="Space Mono" pitchFamily="34" charset="-120"/>
              </a:rPr>
              <a:t>Intra-Urban Heat Vulnerability and Exposure Mapping</a:t>
            </a:r>
          </a:p>
          <a:p>
            <a:pPr lvl="1" algn="l">
              <a:lnSpc>
                <a:spcPts val="1738"/>
              </a:lnSpc>
              <a:spcBef>
                <a:spcPts val="377"/>
              </a:spcBef>
              <a:buNone/>
            </a:pPr>
            <a:r>
              <a:rPr lang="en-US" sz="1242" dirty="0">
                <a:solidFill>
                  <a:srgbClr val="000000">
                    <a:alpha val="80000"/>
                  </a:srgbClr>
                </a:solidFill>
                <a:latin typeface="Space Mono" pitchFamily="34" charset="0"/>
                <a:ea typeface="Space Mono" pitchFamily="34" charset="-122"/>
                <a:cs typeface="Space Mono" pitchFamily="34" charset="-120"/>
              </a:rPr>
              <a:t>Utilizing satellite imagery and geospatial data, map the distribution of heat vulnerability and exposure across urban areas in large African cities, considering factors such as land surface temperature, vegetation cover, and population density.</a:t>
            </a:r>
          </a:p>
          <a:p>
            <a:pPr marL="242900" indent="-242900" algn="l">
              <a:lnSpc>
                <a:spcPts val="2449"/>
              </a:lnSpc>
              <a:spcBef>
                <a:spcPts val="2334"/>
              </a:spcBef>
              <a:buSzPct val="100000"/>
              <a:buChar char="•"/>
            </a:pPr>
            <a:r>
              <a:rPr lang="en-US" sz="1944" dirty="0">
                <a:solidFill>
                  <a:srgbClr val="071023"/>
                </a:solidFill>
                <a:latin typeface="Space Mono" pitchFamily="34" charset="0"/>
                <a:ea typeface="Space Mono" pitchFamily="34" charset="-122"/>
                <a:cs typeface="Space Mono" pitchFamily="34" charset="-120"/>
              </a:rPr>
              <a:t>Spatially and Demographically Stratified Heat-Health Outcome Forecast Model</a:t>
            </a:r>
          </a:p>
          <a:p>
            <a:pPr lvl="1" algn="l">
              <a:lnSpc>
                <a:spcPts val="1738"/>
              </a:lnSpc>
              <a:spcBef>
                <a:spcPts val="377"/>
              </a:spcBef>
              <a:buNone/>
            </a:pPr>
            <a:r>
              <a:rPr lang="en-US" sz="1242" dirty="0">
                <a:solidFill>
                  <a:srgbClr val="000000">
                    <a:alpha val="80000"/>
                  </a:srgbClr>
                </a:solidFill>
                <a:latin typeface="Space Mono" pitchFamily="34" charset="0"/>
                <a:ea typeface="Space Mono" pitchFamily="34" charset="-122"/>
                <a:cs typeface="Space Mono" pitchFamily="34" charset="-120"/>
              </a:rPr>
              <a:t>Develop a predictive model that incorporates spatial and demographic data to estimate the probability of adverse health outcomes, such as heat-related illnesses or mortality, at different temperature thresholds, enabling targeted interventions and resource allocation.</a:t>
            </a:r>
            <a:endParaRPr lang="en-US" dirty="0"/>
          </a:p>
        </p:txBody>
      </p:sp>
      <p:sp>
        <p:nvSpPr>
          <p:cNvPr id="5" name="Object 4"/>
          <p:cNvSpPr/>
          <p:nvPr/>
        </p:nvSpPr>
        <p:spPr>
          <a:xfrm>
            <a:off x="6284928" y="1659168"/>
            <a:ext cx="5446938" cy="2527363"/>
          </a:xfrm>
          <a:prstGeom prst="rect">
            <a:avLst/>
          </a:prstGeom>
          <a:noFill/>
        </p:spPr>
        <p:txBody>
          <a:bodyPr wrap="square" lIns="0" tIns="0" rIns="0" bIns="0" rtlCol="0" anchor="t"/>
          <a:lstStyle/>
          <a:p>
            <a:pPr marL="242900" indent="-242900" algn="l">
              <a:lnSpc>
                <a:spcPts val="2449"/>
              </a:lnSpc>
              <a:buSzPct val="100000"/>
              <a:buChar char="•"/>
            </a:pPr>
            <a:r>
              <a:rPr lang="en-US" sz="1944" dirty="0">
                <a:solidFill>
                  <a:srgbClr val="071023"/>
                </a:solidFill>
                <a:latin typeface="Space Mono" pitchFamily="34" charset="0"/>
                <a:ea typeface="Space Mono" pitchFamily="34" charset="-122"/>
                <a:cs typeface="Space Mono" pitchFamily="34" charset="-120"/>
              </a:rPr>
              <a:t>Early Warning System for Geospatial and Individualized Risk Patterns</a:t>
            </a:r>
          </a:p>
          <a:p>
            <a:pPr lvl="1" algn="l">
              <a:lnSpc>
                <a:spcPts val="1738"/>
              </a:lnSpc>
              <a:spcBef>
                <a:spcPts val="377"/>
              </a:spcBef>
              <a:buNone/>
            </a:pPr>
            <a:r>
              <a:rPr lang="en-US" sz="1242" dirty="0">
                <a:solidFill>
                  <a:srgbClr val="000000">
                    <a:alpha val="80000"/>
                  </a:srgbClr>
                </a:solidFill>
                <a:latin typeface="Space Mono" pitchFamily="34" charset="0"/>
                <a:ea typeface="Space Mono" pitchFamily="34" charset="-122"/>
                <a:cs typeface="Space Mono" pitchFamily="34" charset="-120"/>
              </a:rPr>
              <a:t>Implement an early warning system that integrates the heat vulnerability and exposure mapping with the heat-health outcome forecast model, providing localized and personalized risk assessments to facilitate proactive measures and support decision-making for public health interventions.</a:t>
            </a:r>
            <a:endParaRPr lang="en-US" dirty="0"/>
          </a:p>
        </p:txBody>
      </p:sp>
      <p:pic>
        <p:nvPicPr>
          <p:cNvPr id="7" name="Object 5" descr="preencoded.png">
            <a:extLst>
              <a:ext uri="{FF2B5EF4-FFF2-40B4-BE49-F238E27FC236}">
                <a16:creationId xmlns:a16="http://schemas.microsoft.com/office/drawing/2014/main" id="{4552AB3E-8699-FB15-F22E-B7A39FBC46B8}"/>
              </a:ext>
            </a:extLst>
          </p:cNvPr>
          <p:cNvPicPr>
            <a:picLocks noChangeAspect="1"/>
          </p:cNvPicPr>
          <p:nvPr/>
        </p:nvPicPr>
        <p:blipFill>
          <a:blip r:embed="rId7"/>
          <a:srcRect l="61" r="61"/>
          <a:stretch/>
        </p:blipFill>
        <p:spPr>
          <a:xfrm>
            <a:off x="9627368" y="4904149"/>
            <a:ext cx="1637574" cy="1666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solidFill>
          <a:srgbClr val="FAFBF7"/>
        </a:solidFill>
        <a:effectLst/>
      </p:bgPr>
    </p:bg>
    <p:spTree>
      <p:nvGrpSpPr>
        <p:cNvPr id="1" name=""/>
        <p:cNvGrpSpPr/>
        <p:nvPr/>
      </p:nvGrpSpPr>
      <p:grpSpPr>
        <a:xfrm>
          <a:off x="0" y="0"/>
          <a:ext cx="0" cy="0"/>
          <a:chOff x="0" y="0"/>
          <a:chExt cx="0" cy="0"/>
        </a:xfrm>
      </p:grpSpPr>
      <p:pic>
        <p:nvPicPr>
          <p:cNvPr id="6" name="Object 1" descr="preencoded.png">
            <a:extLst>
              <a:ext uri="{FF2B5EF4-FFF2-40B4-BE49-F238E27FC236}">
                <a16:creationId xmlns:a16="http://schemas.microsoft.com/office/drawing/2014/main" id="{F623A83A-924E-2DE0-A577-5DB37757E4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406" y="16516"/>
            <a:ext cx="12188952" cy="1256986"/>
          </a:xfrm>
          <a:prstGeom prst="rect">
            <a:avLst/>
          </a:prstGeom>
        </p:spPr>
      </p:pic>
      <p:pic>
        <p:nvPicPr>
          <p:cNvPr id="2" name="Object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12198475" cy="76181"/>
          </a:xfrm>
          <a:prstGeom prst="rect">
            <a:avLst/>
          </a:prstGeom>
        </p:spPr>
      </p:pic>
      <p:sp>
        <p:nvSpPr>
          <p:cNvPr id="3" name="Object 2"/>
          <p:cNvSpPr/>
          <p:nvPr/>
        </p:nvSpPr>
        <p:spPr>
          <a:xfrm>
            <a:off x="0" y="402628"/>
            <a:ext cx="12188952" cy="481636"/>
          </a:xfrm>
          <a:prstGeom prst="rect">
            <a:avLst/>
          </a:prstGeom>
          <a:noFill/>
        </p:spPr>
        <p:txBody>
          <a:bodyPr wrap="square" lIns="0" tIns="0" rIns="0" bIns="0" rtlCol="0" anchor="t"/>
          <a:lstStyle/>
          <a:p>
            <a:pPr algn="ctr">
              <a:lnSpc>
                <a:spcPts val="3794"/>
              </a:lnSpc>
              <a:buNone/>
            </a:pPr>
            <a:r>
              <a:rPr lang="en-US" sz="3563" kern="0" spc="35" dirty="0">
                <a:solidFill>
                  <a:schemeClr val="bg1"/>
                </a:solidFill>
                <a:latin typeface="Poppins" pitchFamily="34" charset="0"/>
                <a:ea typeface="Poppins" pitchFamily="34" charset="-122"/>
                <a:cs typeface="Poppins" pitchFamily="34" charset="-120"/>
              </a:rPr>
              <a:t>Progress on RP2</a:t>
            </a:r>
            <a:endParaRPr lang="en-US" dirty="0">
              <a:solidFill>
                <a:schemeClr val="bg1"/>
              </a:solidFill>
            </a:endParaRPr>
          </a:p>
        </p:txBody>
      </p:sp>
      <p:sp>
        <p:nvSpPr>
          <p:cNvPr id="4" name="Object 3"/>
          <p:cNvSpPr/>
          <p:nvPr/>
        </p:nvSpPr>
        <p:spPr>
          <a:xfrm>
            <a:off x="952262" y="1513650"/>
            <a:ext cx="5446938" cy="4912332"/>
          </a:xfrm>
          <a:prstGeom prst="rect">
            <a:avLst/>
          </a:prstGeom>
          <a:noFill/>
        </p:spPr>
        <p:txBody>
          <a:bodyPr wrap="square" lIns="0" tIns="0" rIns="0" bIns="0" rtlCol="0" anchor="t"/>
          <a:lstStyle/>
          <a:p>
            <a:pPr marL="242900" indent="-242900" algn="l">
              <a:lnSpc>
                <a:spcPts val="1905"/>
              </a:lnSpc>
              <a:buSzPct val="100000"/>
              <a:buChar char="•"/>
            </a:pPr>
            <a:r>
              <a:rPr lang="en-US" sz="1512" dirty="0">
                <a:solidFill>
                  <a:srgbClr val="071023"/>
                </a:solidFill>
                <a:latin typeface="Space Mono" pitchFamily="34" charset="0"/>
                <a:ea typeface="Space Mono" pitchFamily="34" charset="-122"/>
                <a:cs typeface="Space Mono" pitchFamily="34" charset="-120"/>
              </a:rPr>
              <a:t>Research Article Accepted</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The journal article on RP2 research protocol has been accepted with minor comments by BMJ Open, awaiting final approval after addressing reviewer feedback.</a:t>
            </a:r>
          </a:p>
          <a:p>
            <a:pPr marL="242900" indent="-242900" algn="l">
              <a:lnSpc>
                <a:spcPts val="1905"/>
              </a:lnSpc>
              <a:spcBef>
                <a:spcPts val="1816"/>
              </a:spcBef>
              <a:buSzPct val="100000"/>
              <a:buChar char="•"/>
            </a:pPr>
            <a:r>
              <a:rPr lang="en-US" sz="1512" dirty="0">
                <a:solidFill>
                  <a:srgbClr val="071023"/>
                </a:solidFill>
                <a:latin typeface="Space Mono" pitchFamily="34" charset="0"/>
                <a:ea typeface="Space Mono" pitchFamily="34" charset="-122"/>
                <a:cs typeface="Space Mono" pitchFamily="34" charset="-120"/>
              </a:rPr>
              <a:t>Ethical Approval Obtained</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Research authorization and ethical approval obtained from partner in Cote d'Ivoire, documents translated to French for Francophone countries.</a:t>
            </a:r>
          </a:p>
          <a:p>
            <a:pPr marL="242900" indent="-242900" algn="l">
              <a:lnSpc>
                <a:spcPts val="1905"/>
              </a:lnSpc>
              <a:spcBef>
                <a:spcPts val="1816"/>
              </a:spcBef>
              <a:buSzPct val="100000"/>
              <a:buChar char="•"/>
            </a:pPr>
            <a:r>
              <a:rPr lang="en-US" sz="1512" dirty="0">
                <a:solidFill>
                  <a:srgbClr val="071023"/>
                </a:solidFill>
                <a:latin typeface="Space Mono" pitchFamily="34" charset="0"/>
                <a:ea typeface="Space Mono" pitchFamily="34" charset="-122"/>
                <a:cs typeface="Space Mono" pitchFamily="34" charset="-120"/>
              </a:rPr>
              <a:t>Data Harmonization Tools Developed</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Codebook with key health variables developed, embeddings-models used for mapping variables, web-based mapping tool implemented for cross-collaboration.</a:t>
            </a:r>
          </a:p>
          <a:p>
            <a:pPr marL="242900" indent="-242900" algn="l">
              <a:lnSpc>
                <a:spcPts val="1905"/>
              </a:lnSpc>
              <a:spcBef>
                <a:spcPts val="1816"/>
              </a:spcBef>
              <a:buSzPct val="100000"/>
              <a:buChar char="•"/>
            </a:pPr>
            <a:r>
              <a:rPr lang="en-US" sz="1512" dirty="0">
                <a:solidFill>
                  <a:srgbClr val="071023"/>
                </a:solidFill>
                <a:latin typeface="Space Mono" pitchFamily="34" charset="0"/>
                <a:ea typeface="Space Mono" pitchFamily="34" charset="-122"/>
                <a:cs typeface="Space Mono" pitchFamily="34" charset="-120"/>
              </a:rPr>
              <a:t>Study Screening and Data Acquisition</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In Johannesburg, 14 datasets received, 5 more at DTA stage after screening 3,168 studies. In Abidjan, 20 potential studies identified, 17 with DTA signed/in progress.</a:t>
            </a:r>
          </a:p>
          <a:p>
            <a:pPr marL="242900" indent="-242900" algn="l">
              <a:lnSpc>
                <a:spcPts val="1905"/>
              </a:lnSpc>
              <a:spcBef>
                <a:spcPts val="1816"/>
              </a:spcBef>
              <a:buSzPct val="100000"/>
              <a:buChar char="•"/>
            </a:pPr>
            <a:r>
              <a:rPr lang="en-US" sz="1512" dirty="0">
                <a:solidFill>
                  <a:srgbClr val="071023"/>
                </a:solidFill>
                <a:latin typeface="Space Mono" pitchFamily="34" charset="0"/>
                <a:ea typeface="Space Mono" pitchFamily="34" charset="-122"/>
                <a:cs typeface="Space Mono" pitchFamily="34" charset="-120"/>
              </a:rPr>
              <a:t>Data Acquisition Procedures Refined</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Data acquisition procedure refined based on insights from Johannesburg, now implemented in Abidjan. New review process established with Ethics Committee.</a:t>
            </a:r>
            <a:endParaRPr lang="en-US" dirty="0"/>
          </a:p>
        </p:txBody>
      </p:sp>
      <p:sp>
        <p:nvSpPr>
          <p:cNvPr id="5" name="Object 4"/>
          <p:cNvSpPr/>
          <p:nvPr/>
        </p:nvSpPr>
        <p:spPr>
          <a:xfrm>
            <a:off x="6284928" y="1513650"/>
            <a:ext cx="5446938" cy="3882848"/>
          </a:xfrm>
          <a:prstGeom prst="rect">
            <a:avLst/>
          </a:prstGeom>
          <a:noFill/>
        </p:spPr>
        <p:txBody>
          <a:bodyPr wrap="square" lIns="0" tIns="0" rIns="0" bIns="0" rtlCol="0" anchor="t"/>
          <a:lstStyle/>
          <a:p>
            <a:pPr marL="242900" indent="-242900" algn="l">
              <a:lnSpc>
                <a:spcPts val="1905"/>
              </a:lnSpc>
              <a:buSzPct val="100000"/>
              <a:buChar char="•"/>
            </a:pPr>
            <a:r>
              <a:rPr lang="en-US" sz="1512" dirty="0">
                <a:solidFill>
                  <a:srgbClr val="071023"/>
                </a:solidFill>
                <a:latin typeface="Space Mono" pitchFamily="34" charset="0"/>
                <a:ea typeface="Space Mono" pitchFamily="34" charset="-122"/>
                <a:cs typeface="Space Mono" pitchFamily="34" charset="-120"/>
              </a:rPr>
              <a:t>Datasets Being Processed</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14 datasets received in Johannesburg, including ACTG5221, PEARLS, OCTANE A5208, PROMISE1077BF, HPTN075, HPTN082, VIDA studies, and Ezintsha studies.</a:t>
            </a:r>
          </a:p>
          <a:p>
            <a:pPr marL="242900" indent="-242900" algn="l">
              <a:lnSpc>
                <a:spcPts val="1905"/>
              </a:lnSpc>
              <a:spcBef>
                <a:spcPts val="1816"/>
              </a:spcBef>
              <a:buSzPct val="100000"/>
              <a:buChar char="•"/>
            </a:pPr>
            <a:r>
              <a:rPr lang="en-US" sz="1512" dirty="0">
                <a:solidFill>
                  <a:srgbClr val="071023"/>
                </a:solidFill>
                <a:latin typeface="Space Mono" pitchFamily="34" charset="0"/>
                <a:ea typeface="Space Mono" pitchFamily="34" charset="-122"/>
                <a:cs typeface="Space Mono" pitchFamily="34" charset="-120"/>
              </a:rPr>
              <a:t>Vulnerability Mapping Initiatives</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Earth Observation project for urban heat island detection using satellite data, socio-economic and environmental vulnerability assessments being enhanced.</a:t>
            </a:r>
          </a:p>
          <a:p>
            <a:pPr marL="242900" indent="-242900" algn="l">
              <a:lnSpc>
                <a:spcPts val="1905"/>
              </a:lnSpc>
              <a:spcBef>
                <a:spcPts val="1816"/>
              </a:spcBef>
              <a:buSzPct val="100000"/>
              <a:buChar char="•"/>
            </a:pPr>
            <a:r>
              <a:rPr lang="en-US" sz="1512" dirty="0">
                <a:solidFill>
                  <a:srgbClr val="071023"/>
                </a:solidFill>
                <a:latin typeface="Space Mono" pitchFamily="34" charset="0"/>
                <a:ea typeface="Space Mono" pitchFamily="34" charset="-122"/>
                <a:cs typeface="Space Mono" pitchFamily="34" charset="-120"/>
              </a:rPr>
              <a:t>Stakeholder Engagement</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Stakeholder workshops conducted in Abidjan and Johannesburg, advancing understanding of early warning systems and disaster response planning.</a:t>
            </a:r>
          </a:p>
          <a:p>
            <a:pPr marL="242900" indent="-242900" algn="l">
              <a:lnSpc>
                <a:spcPts val="1905"/>
              </a:lnSpc>
              <a:spcBef>
                <a:spcPts val="1816"/>
              </a:spcBef>
              <a:buSzPct val="100000"/>
              <a:buChar char="•"/>
            </a:pPr>
            <a:r>
              <a:rPr lang="en-US" sz="1512" dirty="0">
                <a:solidFill>
                  <a:srgbClr val="071023"/>
                </a:solidFill>
                <a:latin typeface="Space Mono" pitchFamily="34" charset="0"/>
                <a:ea typeface="Space Mono" pitchFamily="34" charset="-122"/>
                <a:cs typeface="Space Mono" pitchFamily="34" charset="-120"/>
              </a:rPr>
              <a:t>Postdoctoral Student Advancement</a:t>
            </a:r>
          </a:p>
          <a:p>
            <a:pPr lvl="1" algn="l">
              <a:lnSpc>
                <a:spcPts val="1352"/>
              </a:lnSpc>
              <a:spcBef>
                <a:spcPts val="293"/>
              </a:spcBef>
              <a:buNone/>
            </a:pPr>
            <a:r>
              <a:rPr lang="en-US" sz="966" dirty="0">
                <a:solidFill>
                  <a:srgbClr val="000000">
                    <a:alpha val="80000"/>
                  </a:srgbClr>
                </a:solidFill>
                <a:latin typeface="Space Mono" pitchFamily="34" charset="0"/>
                <a:ea typeface="Space Mono" pitchFamily="34" charset="-122"/>
                <a:cs typeface="Space Mono" pitchFamily="34" charset="-120"/>
              </a:rPr>
              <a:t>Postdoc in Abidjan secured funding for developing heat vulnerability index for the city, contributing to overall vulnerability mapping efforts.</a:t>
            </a:r>
            <a:endParaRPr lang="en-US" dirty="0"/>
          </a:p>
        </p:txBody>
      </p:sp>
      <p:pic>
        <p:nvPicPr>
          <p:cNvPr id="7" name="Object 5" descr="preencoded.png">
            <a:extLst>
              <a:ext uri="{FF2B5EF4-FFF2-40B4-BE49-F238E27FC236}">
                <a16:creationId xmlns:a16="http://schemas.microsoft.com/office/drawing/2014/main" id="{3AE8DD66-D7F8-A634-67B1-E192839E4FAB}"/>
              </a:ext>
            </a:extLst>
          </p:cNvPr>
          <p:cNvPicPr>
            <a:picLocks noChangeAspect="1"/>
          </p:cNvPicPr>
          <p:nvPr/>
        </p:nvPicPr>
        <p:blipFill>
          <a:blip r:embed="rId7"/>
          <a:srcRect l="61" r="61"/>
          <a:stretch/>
        </p:blipFill>
        <p:spPr>
          <a:xfrm>
            <a:off x="9627368" y="4904149"/>
            <a:ext cx="1637574" cy="16660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bg>
      <p:bgPr>
        <a:solidFill>
          <a:srgbClr val="FAFBF7"/>
        </a:solidFill>
        <a:effectLst/>
      </p:bgPr>
    </p:bg>
    <p:spTree>
      <p:nvGrpSpPr>
        <p:cNvPr id="1" name=""/>
        <p:cNvGrpSpPr/>
        <p:nvPr/>
      </p:nvGrpSpPr>
      <p:grpSpPr>
        <a:xfrm>
          <a:off x="0" y="0"/>
          <a:ext cx="0" cy="0"/>
          <a:chOff x="0" y="0"/>
          <a:chExt cx="0" cy="0"/>
        </a:xfrm>
      </p:grpSpPr>
      <p:sp>
        <p:nvSpPr>
          <p:cNvPr id="2" name="Object 1"/>
          <p:cNvSpPr/>
          <p:nvPr/>
        </p:nvSpPr>
        <p:spPr>
          <a:xfrm>
            <a:off x="0" y="0"/>
            <a:ext cx="12198475" cy="6865808"/>
          </a:xfrm>
          <a:prstGeom prst="rect">
            <a:avLst/>
          </a:prstGeom>
          <a:solidFill>
            <a:srgbClr val="FFFFFF"/>
          </a:solidFill>
        </p:spPr>
        <p:txBody>
          <a:bodyPr/>
          <a:lstStyle/>
          <a:p>
            <a:endParaRPr lang="en-ZA"/>
          </a:p>
        </p:txBody>
      </p:sp>
      <p:pic>
        <p:nvPicPr>
          <p:cNvPr id="3" name="Object 2" descr="preencoded.png"/>
          <p:cNvPicPr>
            <a:picLocks noChangeAspect="1"/>
          </p:cNvPicPr>
          <p:nvPr/>
        </p:nvPicPr>
        <p:blipFill>
          <a:blip r:embed="rId3"/>
          <a:srcRect l="-5371" t="-15305" r="-5371" b="-15305"/>
          <a:stretch/>
        </p:blipFill>
        <p:spPr>
          <a:xfrm>
            <a:off x="0" y="0"/>
            <a:ext cx="12198475" cy="6865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bg>
      <p:bgPr>
        <a:solidFill>
          <a:srgbClr val="FAFBF7"/>
        </a:solidFill>
        <a:effectLst/>
      </p:bgPr>
    </p:bg>
    <p:spTree>
      <p:nvGrpSpPr>
        <p:cNvPr id="1" name=""/>
        <p:cNvGrpSpPr/>
        <p:nvPr/>
      </p:nvGrpSpPr>
      <p:grpSpPr>
        <a:xfrm>
          <a:off x="0" y="0"/>
          <a:ext cx="0" cy="0"/>
          <a:chOff x="0" y="0"/>
          <a:chExt cx="0" cy="0"/>
        </a:xfrm>
      </p:grpSpPr>
      <p:sp>
        <p:nvSpPr>
          <p:cNvPr id="2" name="Object 1"/>
          <p:cNvSpPr/>
          <p:nvPr/>
        </p:nvSpPr>
        <p:spPr>
          <a:xfrm>
            <a:off x="0" y="0"/>
            <a:ext cx="12198475" cy="6865808"/>
          </a:xfrm>
          <a:prstGeom prst="rect">
            <a:avLst/>
          </a:prstGeom>
          <a:solidFill>
            <a:srgbClr val="FFFFFF"/>
          </a:solidFill>
        </p:spPr>
        <p:txBody>
          <a:bodyPr/>
          <a:lstStyle/>
          <a:p>
            <a:endParaRPr lang="en-ZA"/>
          </a:p>
        </p:txBody>
      </p:sp>
      <p:pic>
        <p:nvPicPr>
          <p:cNvPr id="3" name="Object 2" descr="preencoded.png"/>
          <p:cNvPicPr>
            <a:picLocks noChangeAspect="1"/>
          </p:cNvPicPr>
          <p:nvPr/>
        </p:nvPicPr>
        <p:blipFill>
          <a:blip r:embed="rId3"/>
          <a:srcRect l="-2418" t="-12404" r="-2418" b="-12404"/>
          <a:stretch/>
        </p:blipFill>
        <p:spPr>
          <a:xfrm>
            <a:off x="0" y="0"/>
            <a:ext cx="12198475" cy="68658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bg>
      <p:bgPr>
        <a:solidFill>
          <a:srgbClr val="071023"/>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88952" cy="76181"/>
          </a:xfrm>
          <a:prstGeom prst="rect">
            <a:avLst/>
          </a:prstGeom>
        </p:spPr>
      </p:pic>
      <p:sp>
        <p:nvSpPr>
          <p:cNvPr id="3" name="Object 2"/>
          <p:cNvSpPr/>
          <p:nvPr/>
        </p:nvSpPr>
        <p:spPr>
          <a:xfrm>
            <a:off x="0" y="402628"/>
            <a:ext cx="12188952" cy="481636"/>
          </a:xfrm>
          <a:prstGeom prst="rect">
            <a:avLst/>
          </a:prstGeom>
          <a:noFill/>
        </p:spPr>
        <p:txBody>
          <a:bodyPr wrap="square" lIns="0" tIns="0" rIns="0" bIns="0" rtlCol="0" anchor="t"/>
          <a:lstStyle/>
          <a:p>
            <a:pPr algn="ctr">
              <a:lnSpc>
                <a:spcPts val="3794"/>
              </a:lnSpc>
              <a:buNone/>
            </a:pPr>
            <a:r>
              <a:rPr lang="en-US" sz="3563" kern="0" spc="35" dirty="0">
                <a:solidFill>
                  <a:srgbClr val="F5F6F2"/>
                </a:solidFill>
                <a:latin typeface="Poppins" pitchFamily="34" charset="0"/>
                <a:ea typeface="Poppins" pitchFamily="34" charset="-122"/>
                <a:cs typeface="Poppins" pitchFamily="34" charset="-120"/>
              </a:rPr>
              <a:t>Challenges</a:t>
            </a:r>
            <a:endParaRPr lang="en-US" dirty="0"/>
          </a:p>
        </p:txBody>
      </p:sp>
      <p:sp>
        <p:nvSpPr>
          <p:cNvPr id="4" name="Object 3"/>
          <p:cNvSpPr/>
          <p:nvPr/>
        </p:nvSpPr>
        <p:spPr>
          <a:xfrm>
            <a:off x="1476006" y="1899762"/>
            <a:ext cx="1428393" cy="1428393"/>
          </a:xfrm>
          <a:prstGeom prst="ellipse">
            <a:avLst/>
          </a:prstGeom>
          <a:solidFill>
            <a:srgbClr val="B9D5B1"/>
          </a:solidFill>
        </p:spPr>
        <p:txBody>
          <a:bodyPr/>
          <a:lstStyle/>
          <a:p>
            <a:endParaRPr lang="en-ZA"/>
          </a:p>
        </p:txBody>
      </p:sp>
      <p:pic>
        <p:nvPicPr>
          <p:cNvPr id="5" name="Object 4"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38680" y="2337766"/>
            <a:ext cx="704674" cy="542789"/>
          </a:xfrm>
          <a:prstGeom prst="rect">
            <a:avLst/>
          </a:prstGeom>
        </p:spPr>
      </p:pic>
      <p:sp>
        <p:nvSpPr>
          <p:cNvPr id="6" name="Object 5"/>
          <p:cNvSpPr/>
          <p:nvPr/>
        </p:nvSpPr>
        <p:spPr>
          <a:xfrm>
            <a:off x="341386" y="3416239"/>
            <a:ext cx="3697633" cy="230328"/>
          </a:xfrm>
          <a:prstGeom prst="rect">
            <a:avLst/>
          </a:prstGeom>
          <a:noFill/>
        </p:spPr>
        <p:txBody>
          <a:bodyPr wrap="square" lIns="0" tIns="0" rIns="0" bIns="0" rtlCol="0" anchor="t"/>
          <a:lstStyle/>
          <a:p>
            <a:pPr algn="ctr">
              <a:lnSpc>
                <a:spcPts val="1814"/>
              </a:lnSpc>
              <a:buNone/>
            </a:pPr>
            <a:r>
              <a:rPr lang="en-US" sz="1440" dirty="0">
                <a:solidFill>
                  <a:srgbClr val="F5F6F2"/>
                </a:solidFill>
                <a:latin typeface="Space Mono" pitchFamily="34" charset="0"/>
                <a:ea typeface="Space Mono" pitchFamily="34" charset="-122"/>
                <a:cs typeface="Space Mono" pitchFamily="34" charset="-120"/>
              </a:rPr>
              <a:t>Data integration challenges</a:t>
            </a:r>
            <a:endParaRPr lang="en-US" dirty="0"/>
          </a:p>
        </p:txBody>
      </p:sp>
      <p:sp>
        <p:nvSpPr>
          <p:cNvPr id="7" name="Object 6"/>
          <p:cNvSpPr/>
          <p:nvPr/>
        </p:nvSpPr>
        <p:spPr>
          <a:xfrm>
            <a:off x="341386" y="3733015"/>
            <a:ext cx="3697633" cy="852870"/>
          </a:xfrm>
          <a:prstGeom prst="rect">
            <a:avLst/>
          </a:prstGeom>
          <a:noFill/>
        </p:spPr>
        <p:txBody>
          <a:bodyPr wrap="square" lIns="0" tIns="0" rIns="0" bIns="0" rtlCol="0" anchor="t"/>
          <a:lstStyle/>
          <a:p>
            <a:pPr algn="ctr">
              <a:lnSpc>
                <a:spcPts val="1680"/>
              </a:lnSpc>
              <a:spcBef>
                <a:spcPts val="668"/>
              </a:spcBef>
              <a:buNone/>
            </a:pPr>
            <a:r>
              <a:rPr lang="en-US" sz="1200" dirty="0">
                <a:solidFill>
                  <a:srgbClr val="FFFFFF">
                    <a:alpha val="80000"/>
                  </a:srgbClr>
                </a:solidFill>
                <a:latin typeface="Space Mono" pitchFamily="34" charset="0"/>
                <a:ea typeface="Space Mono" pitchFamily="34" charset="-122"/>
                <a:cs typeface="Space Mono" pitchFamily="34" charset="-120"/>
              </a:rPr>
              <a:t>Combining diverse data formats like health, geographic, demographic, and climate data for comprehensive analysis.</a:t>
            </a:r>
            <a:endParaRPr lang="en-US" dirty="0"/>
          </a:p>
        </p:txBody>
      </p:sp>
      <p:sp>
        <p:nvSpPr>
          <p:cNvPr id="8" name="Object 7"/>
          <p:cNvSpPr/>
          <p:nvPr/>
        </p:nvSpPr>
        <p:spPr>
          <a:xfrm>
            <a:off x="5380280" y="1899762"/>
            <a:ext cx="1428393" cy="1428393"/>
          </a:xfrm>
          <a:prstGeom prst="ellipse">
            <a:avLst/>
          </a:prstGeom>
          <a:solidFill>
            <a:srgbClr val="B9D5B1"/>
          </a:solidFill>
        </p:spPr>
        <p:txBody>
          <a:bodyPr/>
          <a:lstStyle/>
          <a:p>
            <a:endParaRPr lang="en-ZA"/>
          </a:p>
        </p:txBody>
      </p:sp>
      <p:pic>
        <p:nvPicPr>
          <p:cNvPr id="9" name="Object 8"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9478" y="2337767"/>
            <a:ext cx="771332" cy="571357"/>
          </a:xfrm>
          <a:prstGeom prst="rect">
            <a:avLst/>
          </a:prstGeom>
        </p:spPr>
      </p:pic>
      <p:sp>
        <p:nvSpPr>
          <p:cNvPr id="10" name="Object 9"/>
          <p:cNvSpPr/>
          <p:nvPr/>
        </p:nvSpPr>
        <p:spPr>
          <a:xfrm>
            <a:off x="4245660" y="3416239"/>
            <a:ext cx="3697633" cy="230328"/>
          </a:xfrm>
          <a:prstGeom prst="rect">
            <a:avLst/>
          </a:prstGeom>
          <a:noFill/>
        </p:spPr>
        <p:txBody>
          <a:bodyPr wrap="square" lIns="0" tIns="0" rIns="0" bIns="0" rtlCol="0" anchor="t"/>
          <a:lstStyle/>
          <a:p>
            <a:pPr algn="ctr">
              <a:lnSpc>
                <a:spcPts val="1814"/>
              </a:lnSpc>
              <a:buNone/>
            </a:pPr>
            <a:r>
              <a:rPr lang="en-US" sz="1440" dirty="0">
                <a:solidFill>
                  <a:srgbClr val="F5F6F2"/>
                </a:solidFill>
                <a:latin typeface="Space Mono" pitchFamily="34" charset="0"/>
                <a:ea typeface="Space Mono" pitchFamily="34" charset="-122"/>
                <a:cs typeface="Space Mono" pitchFamily="34" charset="-120"/>
              </a:rPr>
              <a:t>Data procurment bottlenecks</a:t>
            </a:r>
            <a:endParaRPr lang="en-US" dirty="0"/>
          </a:p>
        </p:txBody>
      </p:sp>
      <p:sp>
        <p:nvSpPr>
          <p:cNvPr id="11" name="Object 10"/>
          <p:cNvSpPr/>
          <p:nvPr/>
        </p:nvSpPr>
        <p:spPr>
          <a:xfrm>
            <a:off x="4245660" y="3733015"/>
            <a:ext cx="3697633" cy="852870"/>
          </a:xfrm>
          <a:prstGeom prst="rect">
            <a:avLst/>
          </a:prstGeom>
          <a:noFill/>
        </p:spPr>
        <p:txBody>
          <a:bodyPr wrap="square" lIns="0" tIns="0" rIns="0" bIns="0" rtlCol="0" anchor="t"/>
          <a:lstStyle/>
          <a:p>
            <a:pPr algn="ctr">
              <a:lnSpc>
                <a:spcPts val="1680"/>
              </a:lnSpc>
              <a:spcBef>
                <a:spcPts val="668"/>
              </a:spcBef>
              <a:buNone/>
            </a:pPr>
            <a:r>
              <a:rPr lang="en-US" sz="1200" dirty="0">
                <a:solidFill>
                  <a:srgbClr val="FFFFFF">
                    <a:alpha val="80000"/>
                  </a:srgbClr>
                </a:solidFill>
                <a:latin typeface="Space Mono" pitchFamily="34" charset="0"/>
                <a:ea typeface="Space Mono" pitchFamily="34" charset="-122"/>
                <a:cs typeface="Space Mono" pitchFamily="34" charset="-120"/>
              </a:rPr>
              <a:t>Delays in acquiring and processing large volumes of data, impacting the timeline for system testing and deployment.</a:t>
            </a:r>
            <a:endParaRPr lang="en-US" dirty="0"/>
          </a:p>
        </p:txBody>
      </p:sp>
      <p:sp>
        <p:nvSpPr>
          <p:cNvPr id="12" name="Object 11"/>
          <p:cNvSpPr/>
          <p:nvPr/>
        </p:nvSpPr>
        <p:spPr>
          <a:xfrm>
            <a:off x="9284553" y="1899762"/>
            <a:ext cx="1428393" cy="1428393"/>
          </a:xfrm>
          <a:prstGeom prst="ellipse">
            <a:avLst/>
          </a:prstGeom>
          <a:solidFill>
            <a:srgbClr val="B9D5B1"/>
          </a:solidFill>
        </p:spPr>
        <p:txBody>
          <a:bodyPr/>
          <a:lstStyle/>
          <a:p>
            <a:endParaRPr lang="en-ZA"/>
          </a:p>
        </p:txBody>
      </p:sp>
      <p:pic>
        <p:nvPicPr>
          <p:cNvPr id="13" name="Object 12"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30492" y="2295921"/>
            <a:ext cx="752287" cy="638015"/>
          </a:xfrm>
          <a:prstGeom prst="rect">
            <a:avLst/>
          </a:prstGeom>
        </p:spPr>
      </p:pic>
      <p:sp>
        <p:nvSpPr>
          <p:cNvPr id="14" name="Object 13"/>
          <p:cNvSpPr/>
          <p:nvPr/>
        </p:nvSpPr>
        <p:spPr>
          <a:xfrm>
            <a:off x="8212783" y="3416239"/>
            <a:ext cx="3571934" cy="230328"/>
          </a:xfrm>
          <a:prstGeom prst="rect">
            <a:avLst/>
          </a:prstGeom>
          <a:noFill/>
        </p:spPr>
        <p:txBody>
          <a:bodyPr wrap="square" lIns="0" tIns="0" rIns="0" bIns="0" rtlCol="0" anchor="t"/>
          <a:lstStyle/>
          <a:p>
            <a:pPr algn="ctr">
              <a:lnSpc>
                <a:spcPts val="1814"/>
              </a:lnSpc>
              <a:buNone/>
            </a:pPr>
            <a:r>
              <a:rPr lang="en-US" sz="1440" dirty="0">
                <a:solidFill>
                  <a:srgbClr val="F5F6F2"/>
                </a:solidFill>
                <a:latin typeface="Space Mono" pitchFamily="34" charset="0"/>
                <a:ea typeface="Space Mono" pitchFamily="34" charset="-122"/>
                <a:cs typeface="Space Mono" pitchFamily="34" charset="-120"/>
              </a:rPr>
              <a:t>Complex modeling requirements</a:t>
            </a:r>
            <a:endParaRPr lang="en-US" dirty="0"/>
          </a:p>
        </p:txBody>
      </p:sp>
      <p:sp>
        <p:nvSpPr>
          <p:cNvPr id="15" name="Object 14"/>
          <p:cNvSpPr/>
          <p:nvPr/>
        </p:nvSpPr>
        <p:spPr>
          <a:xfrm>
            <a:off x="8212783" y="3733015"/>
            <a:ext cx="3571934" cy="852870"/>
          </a:xfrm>
          <a:prstGeom prst="rect">
            <a:avLst/>
          </a:prstGeom>
          <a:noFill/>
        </p:spPr>
        <p:txBody>
          <a:bodyPr wrap="square" lIns="0" tIns="0" rIns="0" bIns="0" rtlCol="0" anchor="t"/>
          <a:lstStyle/>
          <a:p>
            <a:pPr algn="ctr">
              <a:lnSpc>
                <a:spcPts val="1680"/>
              </a:lnSpc>
              <a:spcBef>
                <a:spcPts val="668"/>
              </a:spcBef>
              <a:buNone/>
            </a:pPr>
            <a:r>
              <a:rPr lang="en-US" sz="1200" dirty="0">
                <a:solidFill>
                  <a:srgbClr val="FFFFFF">
                    <a:alpha val="80000"/>
                  </a:srgbClr>
                </a:solidFill>
                <a:latin typeface="Space Mono" pitchFamily="34" charset="0"/>
                <a:ea typeface="Space Mono" pitchFamily="34" charset="-122"/>
                <a:cs typeface="Space Mono" pitchFamily="34" charset="-120"/>
              </a:rPr>
              <a:t>Developing accurate heat vulnerability models that account for multiple factors and their interdependencies.</a:t>
            </a:r>
            <a:endParaRPr lang="en-US" dirty="0"/>
          </a:p>
        </p:txBody>
      </p:sp>
      <p:sp>
        <p:nvSpPr>
          <p:cNvPr id="16" name="Object 15"/>
          <p:cNvSpPr/>
          <p:nvPr/>
        </p:nvSpPr>
        <p:spPr>
          <a:xfrm>
            <a:off x="0" y="5351712"/>
            <a:ext cx="12188952" cy="1504574"/>
          </a:xfrm>
          <a:prstGeom prst="rect">
            <a:avLst/>
          </a:prstGeom>
          <a:solidFill>
            <a:srgbClr val="F66A2E"/>
          </a:solidFill>
        </p:spPr>
        <p:txBody>
          <a:bodyPr/>
          <a:lstStyle/>
          <a:p>
            <a:endParaRPr lang="en-ZA"/>
          </a:p>
        </p:txBody>
      </p:sp>
      <p:sp>
        <p:nvSpPr>
          <p:cNvPr id="17" name="Object 16"/>
          <p:cNvSpPr/>
          <p:nvPr/>
        </p:nvSpPr>
        <p:spPr>
          <a:xfrm>
            <a:off x="1248043" y="5664173"/>
            <a:ext cx="9692865" cy="863731"/>
          </a:xfrm>
          <a:prstGeom prst="rect">
            <a:avLst/>
          </a:prstGeom>
          <a:noFill/>
        </p:spPr>
        <p:txBody>
          <a:bodyPr wrap="square" lIns="0" tIns="0" rIns="0" bIns="0" rtlCol="0" anchor="t"/>
          <a:lstStyle/>
          <a:p>
            <a:pPr algn="ctr">
              <a:lnSpc>
                <a:spcPts val="2268"/>
              </a:lnSpc>
              <a:buNone/>
            </a:pPr>
            <a:r>
              <a:rPr lang="en-US" sz="1800" dirty="0">
                <a:solidFill>
                  <a:srgbClr val="F5F6F2"/>
                </a:solidFill>
                <a:latin typeface="Space Mono" pitchFamily="34" charset="0"/>
                <a:ea typeface="Space Mono" pitchFamily="34" charset="-122"/>
                <a:cs typeface="Space Mono" pitchFamily="34" charset="-120"/>
              </a:rPr>
              <a:t>Overcoming these challenges is crucial for timely and effective deployment of heat vulnerability assessment systems, enabling proactive measures to mitigate heat-related risks.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bg>
      <p:bgPr>
        <a:solidFill>
          <a:srgbClr val="FAFBF7"/>
        </a:solidFill>
        <a:effectLst/>
      </p:bgPr>
    </p:bg>
    <p:spTree>
      <p:nvGrpSpPr>
        <p:cNvPr id="1" name=""/>
        <p:cNvGrpSpPr/>
        <p:nvPr/>
      </p:nvGrpSpPr>
      <p:grpSpPr>
        <a:xfrm>
          <a:off x="0" y="0"/>
          <a:ext cx="0" cy="0"/>
          <a:chOff x="0" y="0"/>
          <a:chExt cx="0" cy="0"/>
        </a:xfrm>
      </p:grpSpPr>
      <p:pic>
        <p:nvPicPr>
          <p:cNvPr id="7" name="Object 1" descr="preencoded.png">
            <a:extLst>
              <a:ext uri="{FF2B5EF4-FFF2-40B4-BE49-F238E27FC236}">
                <a16:creationId xmlns:a16="http://schemas.microsoft.com/office/drawing/2014/main" id="{1685BBF2-EC34-34F8-EA6E-8BC0C82DBC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406" y="16516"/>
            <a:ext cx="12188952" cy="1256986"/>
          </a:xfrm>
          <a:prstGeom prst="rect">
            <a:avLst/>
          </a:prstGeom>
        </p:spPr>
      </p:pic>
      <p:pic>
        <p:nvPicPr>
          <p:cNvPr id="2" name="Object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12188952" cy="76181"/>
          </a:xfrm>
          <a:prstGeom prst="rect">
            <a:avLst/>
          </a:prstGeom>
        </p:spPr>
      </p:pic>
      <p:sp>
        <p:nvSpPr>
          <p:cNvPr id="3" name="Object 2"/>
          <p:cNvSpPr/>
          <p:nvPr/>
        </p:nvSpPr>
        <p:spPr>
          <a:xfrm>
            <a:off x="0" y="402628"/>
            <a:ext cx="12188952" cy="481636"/>
          </a:xfrm>
          <a:prstGeom prst="rect">
            <a:avLst/>
          </a:prstGeom>
          <a:noFill/>
        </p:spPr>
        <p:txBody>
          <a:bodyPr wrap="square" lIns="0" tIns="0" rIns="0" bIns="0" rtlCol="0" anchor="t"/>
          <a:lstStyle/>
          <a:p>
            <a:pPr algn="ctr">
              <a:lnSpc>
                <a:spcPts val="3794"/>
              </a:lnSpc>
              <a:buNone/>
            </a:pPr>
            <a:r>
              <a:rPr lang="en-US" sz="3563" kern="0" spc="35" dirty="0">
                <a:solidFill>
                  <a:schemeClr val="bg1"/>
                </a:solidFill>
                <a:latin typeface="Poppins" pitchFamily="34" charset="0"/>
                <a:ea typeface="Poppins" pitchFamily="34" charset="-122"/>
                <a:cs typeface="Poppins" pitchFamily="34" charset="-120"/>
              </a:rPr>
              <a:t>Year 4 Plans and Objectives</a:t>
            </a:r>
            <a:endParaRPr lang="en-US" dirty="0">
              <a:solidFill>
                <a:schemeClr val="bg1"/>
              </a:solidFill>
            </a:endParaRPr>
          </a:p>
        </p:txBody>
      </p:sp>
      <p:sp>
        <p:nvSpPr>
          <p:cNvPr id="4" name="Object 3"/>
          <p:cNvSpPr/>
          <p:nvPr/>
        </p:nvSpPr>
        <p:spPr>
          <a:xfrm>
            <a:off x="952262" y="1646223"/>
            <a:ext cx="5446938" cy="4625314"/>
          </a:xfrm>
          <a:prstGeom prst="rect">
            <a:avLst/>
          </a:prstGeom>
          <a:noFill/>
        </p:spPr>
        <p:txBody>
          <a:bodyPr wrap="square" lIns="0" tIns="0" rIns="0" bIns="0" rtlCol="0" anchor="t"/>
          <a:lstStyle/>
          <a:p>
            <a:pPr marL="242900" indent="-242900" algn="l">
              <a:lnSpc>
                <a:spcPts val="2722"/>
              </a:lnSpc>
              <a:buSzPct val="100000"/>
              <a:buChar char="•"/>
            </a:pPr>
            <a:r>
              <a:rPr lang="en-US" sz="2160" dirty="0">
                <a:solidFill>
                  <a:srgbClr val="071023"/>
                </a:solidFill>
                <a:latin typeface="Space Mono" pitchFamily="34" charset="0"/>
                <a:ea typeface="Space Mono" pitchFamily="34" charset="-122"/>
                <a:cs typeface="Space Mono" pitchFamily="34" charset="-120"/>
              </a:rPr>
              <a:t>Finalize data sharing requests</a:t>
            </a:r>
          </a:p>
          <a:p>
            <a:pPr lvl="1" algn="l">
              <a:lnSpc>
                <a:spcPts val="1932"/>
              </a:lnSpc>
              <a:spcBef>
                <a:spcPts val="419"/>
              </a:spcBef>
              <a:buNone/>
            </a:pPr>
            <a:r>
              <a:rPr lang="en-US" sz="1380" dirty="0">
                <a:solidFill>
                  <a:srgbClr val="000000">
                    <a:alpha val="80000"/>
                  </a:srgbClr>
                </a:solidFill>
                <a:latin typeface="Space Mono" pitchFamily="34" charset="0"/>
                <a:ea typeface="Space Mono" pitchFamily="34" charset="-122"/>
                <a:cs typeface="Space Mono" pitchFamily="34" charset="-120"/>
              </a:rPr>
              <a:t>Obtain remaining data from principal investigators of adult trials and cohort studies.</a:t>
            </a:r>
          </a:p>
          <a:p>
            <a:pPr marL="242900" indent="-242900" algn="l">
              <a:lnSpc>
                <a:spcPts val="2722"/>
              </a:lnSpc>
              <a:spcBef>
                <a:spcPts val="2594"/>
              </a:spcBef>
              <a:buSzPct val="100000"/>
              <a:buChar char="•"/>
            </a:pPr>
            <a:r>
              <a:rPr lang="en-US" sz="2160" dirty="0">
                <a:solidFill>
                  <a:srgbClr val="071023"/>
                </a:solidFill>
                <a:latin typeface="Space Mono" pitchFamily="34" charset="0"/>
                <a:ea typeface="Space Mono" pitchFamily="34" charset="-122"/>
                <a:cs typeface="Space Mono" pitchFamily="34" charset="-120"/>
              </a:rPr>
              <a:t>Complete Data Transfer Agreements (DTAs)</a:t>
            </a:r>
          </a:p>
          <a:p>
            <a:pPr lvl="1" algn="l">
              <a:lnSpc>
                <a:spcPts val="1932"/>
              </a:lnSpc>
              <a:spcBef>
                <a:spcPts val="419"/>
              </a:spcBef>
              <a:buNone/>
            </a:pPr>
            <a:r>
              <a:rPr lang="en-US" sz="1380" dirty="0">
                <a:solidFill>
                  <a:srgbClr val="000000">
                    <a:alpha val="80000"/>
                  </a:srgbClr>
                </a:solidFill>
                <a:latin typeface="Space Mono" pitchFamily="34" charset="0"/>
                <a:ea typeface="Space Mono" pitchFamily="34" charset="-122"/>
                <a:cs typeface="Space Mono" pitchFamily="34" charset="-120"/>
              </a:rPr>
              <a:t>Secure formal agreements with all data holders in the pipeline.</a:t>
            </a:r>
          </a:p>
          <a:p>
            <a:pPr marL="242900" indent="-242900" algn="l">
              <a:lnSpc>
                <a:spcPts val="2722"/>
              </a:lnSpc>
              <a:spcBef>
                <a:spcPts val="2594"/>
              </a:spcBef>
              <a:buSzPct val="100000"/>
              <a:buChar char="•"/>
            </a:pPr>
            <a:r>
              <a:rPr lang="en-US" sz="2160" dirty="0">
                <a:solidFill>
                  <a:srgbClr val="071023"/>
                </a:solidFill>
                <a:latin typeface="Space Mono" pitchFamily="34" charset="0"/>
                <a:ea typeface="Space Mono" pitchFamily="34" charset="-122"/>
                <a:cs typeface="Space Mono" pitchFamily="34" charset="-120"/>
              </a:rPr>
              <a:t>Advance data harmonization and mapping</a:t>
            </a:r>
          </a:p>
          <a:p>
            <a:pPr lvl="1" algn="l">
              <a:lnSpc>
                <a:spcPts val="1932"/>
              </a:lnSpc>
              <a:spcBef>
                <a:spcPts val="419"/>
              </a:spcBef>
              <a:buNone/>
            </a:pPr>
            <a:r>
              <a:rPr lang="en-US" sz="1380" dirty="0">
                <a:solidFill>
                  <a:srgbClr val="000000">
                    <a:alpha val="80000"/>
                  </a:srgbClr>
                </a:solidFill>
                <a:latin typeface="Space Mono" pitchFamily="34" charset="0"/>
                <a:ea typeface="Space Mono" pitchFamily="34" charset="-122"/>
                <a:cs typeface="Space Mono" pitchFamily="34" charset="-120"/>
              </a:rPr>
              <a:t>Further develop work on harmonizing data, hazard mapping, and vulnerability mapping.</a:t>
            </a:r>
            <a:endParaRPr lang="en-US" dirty="0"/>
          </a:p>
        </p:txBody>
      </p:sp>
      <p:sp>
        <p:nvSpPr>
          <p:cNvPr id="5" name="Object 4"/>
          <p:cNvSpPr/>
          <p:nvPr/>
        </p:nvSpPr>
        <p:spPr>
          <a:xfrm>
            <a:off x="6284928" y="1646223"/>
            <a:ext cx="5446938" cy="2953202"/>
          </a:xfrm>
          <a:prstGeom prst="rect">
            <a:avLst/>
          </a:prstGeom>
          <a:noFill/>
        </p:spPr>
        <p:txBody>
          <a:bodyPr wrap="square" lIns="0" tIns="0" rIns="0" bIns="0" rtlCol="0" anchor="t"/>
          <a:lstStyle/>
          <a:p>
            <a:pPr marL="242900" indent="-242900" algn="l">
              <a:lnSpc>
                <a:spcPts val="2722"/>
              </a:lnSpc>
              <a:buSzPct val="100000"/>
              <a:buChar char="•"/>
            </a:pPr>
            <a:r>
              <a:rPr lang="en-US" sz="2160" dirty="0">
                <a:solidFill>
                  <a:srgbClr val="071023"/>
                </a:solidFill>
                <a:latin typeface="Space Mono" pitchFamily="34" charset="0"/>
                <a:ea typeface="Space Mono" pitchFamily="34" charset="-122"/>
                <a:cs typeface="Space Mono" pitchFamily="34" charset="-120"/>
              </a:rPr>
              <a:t>Integrate health and geospatial data</a:t>
            </a:r>
          </a:p>
          <a:p>
            <a:pPr lvl="1" algn="l">
              <a:lnSpc>
                <a:spcPts val="1932"/>
              </a:lnSpc>
              <a:spcBef>
                <a:spcPts val="419"/>
              </a:spcBef>
              <a:buNone/>
            </a:pPr>
            <a:r>
              <a:rPr lang="en-US" sz="1380" dirty="0">
                <a:solidFill>
                  <a:srgbClr val="000000">
                    <a:alpha val="80000"/>
                  </a:srgbClr>
                </a:solidFill>
                <a:latin typeface="Space Mono" pitchFamily="34" charset="0"/>
                <a:ea typeface="Space Mono" pitchFamily="34" charset="-122"/>
                <a:cs typeface="Space Mono" pitchFamily="34" charset="-120"/>
              </a:rPr>
              <a:t>Combine health data with weather and various geospatial data sources.</a:t>
            </a:r>
          </a:p>
          <a:p>
            <a:pPr marL="242900" indent="-242900" algn="l">
              <a:lnSpc>
                <a:spcPts val="2722"/>
              </a:lnSpc>
              <a:spcBef>
                <a:spcPts val="2594"/>
              </a:spcBef>
              <a:buSzPct val="100000"/>
              <a:buChar char="•"/>
            </a:pPr>
            <a:r>
              <a:rPr lang="en-US" sz="2160" dirty="0">
                <a:solidFill>
                  <a:srgbClr val="071023"/>
                </a:solidFill>
                <a:latin typeface="Space Mono" pitchFamily="34" charset="0"/>
                <a:ea typeface="Space Mono" pitchFamily="34" charset="-122"/>
                <a:cs typeface="Space Mono" pitchFamily="34" charset="-120"/>
              </a:rPr>
              <a:t>Disseminate project findings</a:t>
            </a:r>
          </a:p>
          <a:p>
            <a:pPr lvl="1" algn="l">
              <a:lnSpc>
                <a:spcPts val="1932"/>
              </a:lnSpc>
              <a:spcBef>
                <a:spcPts val="419"/>
              </a:spcBef>
              <a:buNone/>
            </a:pPr>
            <a:r>
              <a:rPr lang="en-US" sz="1380" dirty="0">
                <a:solidFill>
                  <a:srgbClr val="000000">
                    <a:alpha val="80000"/>
                  </a:srgbClr>
                </a:solidFill>
                <a:latin typeface="Space Mono" pitchFamily="34" charset="0"/>
                <a:ea typeface="Space Mono" pitchFamily="34" charset="-122"/>
                <a:cs typeface="Space Mono" pitchFamily="34" charset="-120"/>
              </a:rPr>
              <a:t>Focus on developing academic outputs, including journal articles and conference presentations, summarizing the project findings.</a:t>
            </a:r>
            <a:endParaRPr lang="en-US" dirty="0"/>
          </a:p>
        </p:txBody>
      </p:sp>
      <p:pic>
        <p:nvPicPr>
          <p:cNvPr id="6" name="Object 5" descr="preencoded.png">
            <a:extLst>
              <a:ext uri="{FF2B5EF4-FFF2-40B4-BE49-F238E27FC236}">
                <a16:creationId xmlns:a16="http://schemas.microsoft.com/office/drawing/2014/main" id="{F95AF487-4A5D-24D3-C130-D1AF33A2FEB8}"/>
              </a:ext>
            </a:extLst>
          </p:cNvPr>
          <p:cNvPicPr>
            <a:picLocks noChangeAspect="1"/>
          </p:cNvPicPr>
          <p:nvPr/>
        </p:nvPicPr>
        <p:blipFill>
          <a:blip r:embed="rId7"/>
          <a:srcRect l="61" r="61"/>
          <a:stretch/>
        </p:blipFill>
        <p:spPr>
          <a:xfrm>
            <a:off x="9627368" y="4904149"/>
            <a:ext cx="1637574" cy="16660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DDA926EB07344AB32891125AAEC5BC" ma:contentTypeVersion="18" ma:contentTypeDescription="Create a new document." ma:contentTypeScope="" ma:versionID="90892fbecef2bc118e048677eec85496">
  <xsd:schema xmlns:xsd="http://www.w3.org/2001/XMLSchema" xmlns:xs="http://www.w3.org/2001/XMLSchema" xmlns:p="http://schemas.microsoft.com/office/2006/metadata/properties" xmlns:ns3="84e45b98-9724-46df-936f-ec42a4cf951b" xmlns:ns4="6d0ea381-1626-4603-a356-2e0ae14a7169" targetNamespace="http://schemas.microsoft.com/office/2006/metadata/properties" ma:root="true" ma:fieldsID="bd11a616b5a0cf6b6198f2be1ebf2a7a" ns3:_="" ns4:_="">
    <xsd:import namespace="84e45b98-9724-46df-936f-ec42a4cf951b"/>
    <xsd:import namespace="6d0ea381-1626-4603-a356-2e0ae14a71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OCR"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e45b98-9724-46df-936f-ec42a4cf95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0ea381-1626-4603-a356-2e0ae14a716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4e45b98-9724-46df-936f-ec42a4cf951b" xsi:nil="true"/>
  </documentManagement>
</p:properties>
</file>

<file path=customXml/itemProps1.xml><?xml version="1.0" encoding="utf-8"?>
<ds:datastoreItem xmlns:ds="http://schemas.openxmlformats.org/officeDocument/2006/customXml" ds:itemID="{27577FBB-6609-4FDA-B723-6981E2D0A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e45b98-9724-46df-936f-ec42a4cf951b"/>
    <ds:schemaRef ds:uri="6d0ea381-1626-4603-a356-2e0ae14a71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46B31C-2619-45B1-B06D-482DDC79AD30}">
  <ds:schemaRefs>
    <ds:schemaRef ds:uri="http://schemas.microsoft.com/sharepoint/v3/contenttype/forms"/>
  </ds:schemaRefs>
</ds:datastoreItem>
</file>

<file path=customXml/itemProps3.xml><?xml version="1.0" encoding="utf-8"?>
<ds:datastoreItem xmlns:ds="http://schemas.openxmlformats.org/officeDocument/2006/customXml" ds:itemID="{422462C0-1AE7-4BB7-B4A0-5AB0E00F858F}">
  <ds:schemaRefs>
    <ds:schemaRef ds:uri="84e45b98-9724-46df-936f-ec42a4cf951b"/>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purl.org/dc/dcmitype/"/>
    <ds:schemaRef ds:uri="6d0ea381-1626-4603-a356-2e0ae14a7169"/>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TotalTime>
  <Words>572</Words>
  <Application>Microsoft Office PowerPoint</Application>
  <PresentationFormat>Widescreen</PresentationFormat>
  <Paragraphs>52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Space Mono</vt:lpstr>
      <vt:lpstr>Poppins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#2</dc:title>
  <dc:subject>Untitled #2</dc:subject>
  <dc:creator>Craig Parker</dc:creator>
  <cp:lastModifiedBy>Craig Parker</cp:lastModifiedBy>
  <cp:revision>2</cp:revision>
  <dcterms:created xsi:type="dcterms:W3CDTF">2024-05-02T08:34:17Z</dcterms:created>
  <dcterms:modified xsi:type="dcterms:W3CDTF">2024-05-02T08:56:08Z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0x0101006CDDA926EB07344AB32891125AAEC5BC</vt:lpwstr>
  </property>
</Properties>
</file>