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</p:sldMasterIdLst>
  <p:notesMasterIdLst>
    <p:notesMasterId r:id="rId10"/>
  </p:notesMasterIdLst>
  <p:sldIdLst>
    <p:sldId id="260" r:id="rId3"/>
    <p:sldId id="6485" r:id="rId4"/>
    <p:sldId id="6493" r:id="rId5"/>
    <p:sldId id="6492" r:id="rId6"/>
    <p:sldId id="6491" r:id="rId7"/>
    <p:sldId id="6488" r:id="rId8"/>
    <p:sldId id="648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F76478E-7C94-C8CE-56FC-BBC9B743F997}" name="Oscar Radebe" initials="OR" userId="S::oradebe@wrhi.ac.za::9b9adc1f-19d0-4219-8635-2d5e21b9902c" providerId="AD"/>
  <p188:author id="{C90E38E3-305E-59E2-56DF-8869217868CE}" name="Cleopatra Sokhela" initials="CS" userId="S::Csokhela@wrhi.ac.za::19f7093b-2f14-46fd-9e82-d9a85771417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F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556" autoAdjust="0"/>
    <p:restoredTop sz="94660"/>
  </p:normalViewPr>
  <p:slideViewPr>
    <p:cSldViewPr snapToGrid="0">
      <p:cViewPr varScale="1">
        <p:scale>
          <a:sx n="63" d="100"/>
          <a:sy n="63" d="100"/>
        </p:scale>
        <p:origin x="43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5DE6B-8C58-4012-8407-174646D70254}" type="datetimeFigureOut">
              <a:rPr lang="en-ZA" smtClean="0"/>
              <a:t>2022/09/15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9C585-1DC0-4A98-BE2D-B9196727BD10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36628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Slide 3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852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endParaRPr lang="en-Z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C70F-60B9-4402-9AEB-7B254A7D4E33}" type="datetime1">
              <a:rPr lang="en-ZA" smtClean="0"/>
              <a:t>2022/09/15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48D7-4B44-42D6-A9C2-7CB16562A247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77946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2A1A-3848-47A3-BBB7-D28D7067B9F5}" type="datetime1">
              <a:rPr lang="en-ZA" smtClean="0"/>
              <a:t>2022/09/15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48D7-4B44-42D6-A9C2-7CB16562A247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27194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8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7" y="365128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9BA5-A4B2-4694-B64B-FAE38940DAC8}" type="datetime1">
              <a:rPr lang="en-ZA" smtClean="0"/>
              <a:t>2022/09/15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48D7-4B44-42D6-A9C2-7CB16562A247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12063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"/>
            <a:ext cx="12192000" cy="1690689"/>
          </a:xfrm>
          <a:prstGeom prst="rect">
            <a:avLst/>
          </a:prstGeom>
          <a:solidFill>
            <a:srgbClr val="1B939B"/>
          </a:solidFill>
          <a:ln>
            <a:solidFill>
              <a:srgbClr val="1B93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8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6808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2"/>
            <a:ext cx="10515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6"/>
            <a:ext cx="12192000" cy="1690689"/>
          </a:xfrm>
          <a:prstGeom prst="rect">
            <a:avLst/>
          </a:prstGeom>
          <a:solidFill>
            <a:srgbClr val="1B939B"/>
          </a:solidFill>
          <a:ln>
            <a:solidFill>
              <a:srgbClr val="1B93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8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449053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7715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er Slide 2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44274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 Slide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11690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 Slide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38200" y="1536700"/>
            <a:ext cx="10515600" cy="4787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534" y="5676300"/>
            <a:ext cx="2700539" cy="12966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62A59FFE-DB7D-4009-BA5E-461BFF99AB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868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88420-BEE2-4741-91CF-3D77BFA06C4C}" type="datetime1">
              <a:rPr lang="en-ZA" smtClean="0"/>
              <a:t>2022/09/15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48D7-4B44-42D6-A9C2-7CB16562A247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5975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E699-C24B-4070-8D4B-C1F16EE09A96}" type="datetime1">
              <a:rPr lang="en-ZA" smtClean="0"/>
              <a:t>2022/09/15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48D7-4B44-42D6-A9C2-7CB16562A247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70402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5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41061-DB7B-4E63-B852-048BBDD15672}" type="datetime1">
              <a:rPr lang="en-ZA" smtClean="0"/>
              <a:t>2022/09/15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48D7-4B44-42D6-A9C2-7CB16562A247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0371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C195-153D-4814-8A46-E612D2A52985}" type="datetime1">
              <a:rPr lang="en-ZA" smtClean="0"/>
              <a:t>2022/09/15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48D7-4B44-42D6-A9C2-7CB16562A247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40706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7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7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3E25-54FD-4379-A58D-F725BCC207E3}" type="datetime1">
              <a:rPr lang="en-ZA" smtClean="0"/>
              <a:t>2022/09/15</a:t>
            </a:fld>
            <a:endParaRPr lang="en-Z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48D7-4B44-42D6-A9C2-7CB16562A247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22164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69DA-EB20-4FF6-A18D-C8BA4355E02A}" type="datetime1">
              <a:rPr lang="en-ZA" smtClean="0"/>
              <a:t>2022/09/15</a:t>
            </a:fld>
            <a:endParaRPr lang="en-Z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48D7-4B44-42D6-A9C2-7CB16562A247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44059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2CA4-60E0-4C48-A82C-7B9E5E0BC46A}" type="datetime1">
              <a:rPr lang="en-ZA" smtClean="0"/>
              <a:t>2022/09/15</a:t>
            </a:fld>
            <a:endParaRPr lang="en-Z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48D7-4B44-42D6-A9C2-7CB16562A247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15420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AE7B7-8AE4-485B-A95A-8E638BAD175C}" type="datetime1">
              <a:rPr lang="en-ZA" smtClean="0"/>
              <a:t>2022/09/15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48D7-4B44-42D6-A9C2-7CB16562A247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54811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ground 5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22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2110D-6B05-4D0A-B4B3-BBA010C81C4A}" type="datetime1">
              <a:rPr lang="en-ZA" smtClean="0"/>
              <a:t>2022/09/15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048D7-4B44-42D6-A9C2-7CB16562A247}" type="slidenum">
              <a:rPr lang="en-ZA" smtClean="0"/>
              <a:t>‹#›</a:t>
            </a:fld>
            <a:endParaRPr lang="en-ZA" dirty="0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C700F265-A30A-42BC-88C9-2BA3313C1F4B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254" y="5047493"/>
            <a:ext cx="1995054" cy="199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9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1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ista_University" TargetMode="External"/><Relationship Id="rId2" Type="http://schemas.openxmlformats.org/officeDocument/2006/relationships/hyperlink" Target="https://en.wikipedia.org/wiki/University_of_Pretoria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12D47197-6340-41C2-B4F1-AF4883E07B04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981201" y="600502"/>
            <a:ext cx="7731760" cy="489542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2000" kern="1200" baseline="0">
                <a:solidFill>
                  <a:schemeClr val="bg1"/>
                </a:solidFill>
                <a:latin typeface="Trebuchet MS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600"/>
              </a:spcBef>
              <a:buFontTx/>
              <a:buNone/>
              <a:defRPr sz="1600" kern="1200" baseline="0">
                <a:solidFill>
                  <a:schemeClr val="bg1"/>
                </a:solidFill>
                <a:latin typeface="Trebuchet MS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dirty="0">
                <a:latin typeface="Arial Nova" panose="020B0504020202020204" pitchFamily="34" charset="0"/>
                <a:cs typeface="Arial" panose="020B0604020202020204" pitchFamily="34" charset="0"/>
              </a:rPr>
              <a:t>Wits RHI </a:t>
            </a:r>
          </a:p>
          <a:p>
            <a:pPr algn="ctr"/>
            <a:endParaRPr lang="en-GB" sz="2800" dirty="0"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2800" dirty="0">
                <a:latin typeface="Arial Nova" panose="020B0504020202020204" pitchFamily="34" charset="0"/>
                <a:cs typeface="Arial" panose="020B0604020202020204" pitchFamily="34" charset="0"/>
              </a:rPr>
              <a:t>Operation</a:t>
            </a:r>
            <a:r>
              <a:rPr lang="en-GB" sz="2800" i="1" dirty="0">
                <a:latin typeface="Arial Nova" panose="020B0504020202020204" pitchFamily="34" charset="0"/>
                <a:cs typeface="Arial" panose="020B0604020202020204" pitchFamily="34" charset="0"/>
              </a:rPr>
              <a:t> Gophelega</a:t>
            </a:r>
          </a:p>
          <a:p>
            <a:pPr algn="ctr"/>
            <a:r>
              <a:rPr lang="en-GB" sz="2800" dirty="0">
                <a:latin typeface="Arial Nova" panose="020B0504020202020204" pitchFamily="34" charset="0"/>
                <a:cs typeface="Arial" panose="020B0604020202020204" pitchFamily="34" charset="0"/>
              </a:rPr>
              <a:t>(Striving for good health)</a:t>
            </a:r>
          </a:p>
          <a:p>
            <a:pPr algn="ctr"/>
            <a:endParaRPr lang="en-GB" sz="2800" dirty="0"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2800" dirty="0">
                <a:latin typeface="Arial Nova" panose="020B0504020202020204" pitchFamily="34" charset="0"/>
                <a:cs typeface="Arial" panose="020B0604020202020204" pitchFamily="34" charset="0"/>
              </a:rPr>
              <a:t>Sustaining HIV/TB Epidemic Control (SHEC) in South Africa under PEPFAR</a:t>
            </a:r>
          </a:p>
          <a:p>
            <a:endParaRPr lang="en-GB" sz="2800" dirty="0"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 marR="30480" algn="ctr">
              <a:lnSpc>
                <a:spcPct val="115000"/>
              </a:lnSpc>
            </a:pPr>
            <a:r>
              <a:rPr lang="en-GB" sz="2800" dirty="0">
                <a:latin typeface="Arial Nova" panose="020B0504020202020204" pitchFamily="34" charset="0"/>
                <a:cs typeface="Arial" panose="020B0604020202020204" pitchFamily="34" charset="0"/>
              </a:rPr>
              <a:t>CDC-RFA-</a:t>
            </a:r>
            <a:r>
              <a:rPr lang="en-US" sz="2800" dirty="0">
                <a:effectLst/>
                <a:latin typeface="Arial Nova" panose="020B0504020202020204" pitchFamily="34" charset="0"/>
                <a:ea typeface="Arial" panose="020B0604020202020204" pitchFamily="34" charset="0"/>
              </a:rPr>
              <a:t>NU2GGH002381</a:t>
            </a:r>
            <a:endParaRPr lang="en-ZA" sz="2800" dirty="0">
              <a:effectLst/>
              <a:latin typeface="Arial Nova" panose="020B0504020202020204" pitchFamily="34" charset="0"/>
              <a:ea typeface="Arial" panose="020B0604020202020204" pitchFamily="34" charset="0"/>
            </a:endParaRPr>
          </a:p>
          <a:p>
            <a:pPr algn="ctr"/>
            <a:endParaRPr lang="en-GB" sz="2800" dirty="0"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2800" dirty="0">
                <a:latin typeface="Arial Nova" panose="020B0504020202020204" pitchFamily="34" charset="0"/>
                <a:cs typeface="Arial" panose="020B0604020202020204" pitchFamily="34" charset="0"/>
              </a:rPr>
              <a:t>Mamelodi Hospital</a:t>
            </a:r>
            <a:r>
              <a:rPr lang="en-ZA" sz="2800" dirty="0">
                <a:latin typeface="Arial Nova" panose="020B0504020202020204" pitchFamily="34" charset="0"/>
                <a:cs typeface="Arial" panose="020B0604020202020204" pitchFamily="34" charset="0"/>
              </a:rPr>
              <a:t> profile</a:t>
            </a:r>
          </a:p>
          <a:p>
            <a:pPr algn="ctr"/>
            <a:endParaRPr lang="en-GB" sz="2800" dirty="0"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2800" dirty="0">
                <a:latin typeface="Arial Nova" panose="020B05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GB" sz="2800" dirty="0"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 algn="ctr"/>
            <a:endParaRPr lang="en-GB" sz="2800" dirty="0">
              <a:latin typeface="Arial Nova" panose="020B05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328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" y="1"/>
            <a:ext cx="12119738" cy="772924"/>
          </a:xfrm>
          <a:solidFill>
            <a:srgbClr val="0E4F57"/>
          </a:solidFill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Background : Mamelodi Hospital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11E771-60F1-AD0A-35C1-C56EE6A06FAB}"/>
              </a:ext>
            </a:extLst>
          </p:cNvPr>
          <p:cNvSpPr txBox="1"/>
          <p:nvPr/>
        </p:nvSpPr>
        <p:spPr>
          <a:xfrm>
            <a:off x="7773270" y="1277934"/>
            <a:ext cx="39497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Mamelodi Hospital in  City  Tshwane, Region 6 in  Mamelodi Township located  on Mathane Ave. Mamelodi Hospital is situated nearby to Tshwane North College, and close to JNF Walter Sisulu Environmental Centre </a:t>
            </a:r>
          </a:p>
          <a:p>
            <a:endParaRPr lang="en-US" dirty="0"/>
          </a:p>
          <a:p>
            <a:r>
              <a:rPr lang="en-ZA" dirty="0"/>
              <a:t>HIV prevalence amongst clients tested-2.9% </a:t>
            </a:r>
          </a:p>
          <a:p>
            <a:endParaRPr lang="en-ZA" dirty="0"/>
          </a:p>
          <a:p>
            <a:r>
              <a:rPr lang="en-ZA" dirty="0"/>
              <a:t>TROA- </a:t>
            </a:r>
            <a:r>
              <a:rPr lang="en-US" dirty="0"/>
              <a:t>2592 as of 29 August 2022</a:t>
            </a:r>
            <a:endParaRPr lang="en-ZA" dirty="0"/>
          </a:p>
          <a:p>
            <a:endParaRPr lang="en-Z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B5E832-AC8B-0AFE-F30B-574C3060D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21" y="1175125"/>
            <a:ext cx="6934459" cy="471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138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1014-A752-7FBE-00FF-8B007585C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80"/>
            <a:ext cx="12192000" cy="721991"/>
          </a:xfrm>
          <a:solidFill>
            <a:srgbClr val="0E4F57"/>
          </a:solidFill>
        </p:spPr>
        <p:txBody>
          <a:bodyPr/>
          <a:lstStyle/>
          <a:p>
            <a:pPr algn="ctr"/>
            <a:r>
              <a:rPr kumimoji="0" lang="en-GB" sz="3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Clinic Profile: Mamelodi Hospital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9B434-F68B-5148-E91F-7C938AC19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48450" y="1188720"/>
            <a:ext cx="3128578" cy="4876484"/>
          </a:xfr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Catchment areas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just" defTabSz="914400">
              <a:lnSpc>
                <a:spcPct val="150000"/>
              </a:lnSpc>
              <a:spcBef>
                <a:spcPts val="0"/>
              </a:spcBef>
              <a:defRPr/>
            </a:pPr>
            <a:endParaRPr kumimoji="0" lang="en-ZA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libri" panose="020F0502020204030204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ZA" dirty="0"/>
              <a:t>Mahube Valley.</a:t>
            </a:r>
          </a:p>
          <a:p>
            <a:r>
              <a:rPr lang="en-ZA" dirty="0"/>
              <a:t>Mamelodi  Ext 1-22.</a:t>
            </a:r>
          </a:p>
          <a:p>
            <a:r>
              <a:rPr lang="en-ZA" dirty="0"/>
              <a:t>Mahube Valley.</a:t>
            </a:r>
          </a:p>
          <a:p>
            <a:r>
              <a:rPr lang="en-ZA" dirty="0"/>
              <a:t>East Lyne.</a:t>
            </a:r>
          </a:p>
          <a:p>
            <a:r>
              <a:rPr lang="en-ZA" dirty="0"/>
              <a:t>Silverton.</a:t>
            </a:r>
          </a:p>
          <a:p>
            <a:r>
              <a:rPr lang="en-ZA" dirty="0"/>
              <a:t>Eesterust. </a:t>
            </a:r>
          </a:p>
          <a:p>
            <a:r>
              <a:rPr lang="en-ZA" dirty="0"/>
              <a:t>Nellmapius.</a:t>
            </a:r>
          </a:p>
          <a:p>
            <a:pPr marL="0" indent="0">
              <a:buNone/>
            </a:pPr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612915-79CC-B54B-9256-D7DA110FE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93840" y="984721"/>
            <a:ext cx="5340006" cy="584279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Services offered in the facility</a:t>
            </a:r>
          </a:p>
          <a:p>
            <a:pPr marL="0" indent="0">
              <a:lnSpc>
                <a:spcPct val="100000"/>
              </a:lnSpc>
              <a:buNone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n-GB" sz="1800" spc="-1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Clinical Specialties in fields of Medicine, Surgery, Obstetrics and Gynaecology, Paediatrics, Psychiatry, Radiology, Emergency Medical Services, Trauma etc.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n-GB" sz="1800" spc="-15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Non Communicable Disease</a:t>
            </a:r>
            <a:endParaRPr lang="en-ZA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n-GB" sz="1800" spc="-1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Clinical management of HIV/AIDS, STIs and TB</a:t>
            </a:r>
            <a:endParaRPr lang="en-ZA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n-US" sz="1800" dirty="0"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TB preventative therapy</a:t>
            </a:r>
            <a:endParaRPr lang="en-ZA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Family planning</a:t>
            </a:r>
            <a:endParaRPr lang="en-ZA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n-GB" sz="1800" spc="-1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Cervical screening and colposcopy services</a:t>
            </a:r>
            <a:endParaRPr lang="en-ZA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1800" spc="-1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HIV and TB (including drug-resistant TB) Management for adults and children</a:t>
            </a:r>
            <a:endParaRPr lang="en-ZA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n-GB" sz="1800" spc="-1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Laboratory HIV testing, including rapid testing, HIV ELISA and PCR, Resistance testing</a:t>
            </a:r>
            <a:endParaRPr lang="en-ZA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GB" sz="1800" spc="-15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HTC service</a:t>
            </a:r>
            <a:endParaRPr lang="en-ZA" sz="1800" dirty="0">
              <a:highlight>
                <a:srgbClr val="FFFF00"/>
              </a:highlight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D7C6FB-8146-BC35-92D6-EC382B485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48D7-4B44-42D6-A9C2-7CB16562A247}" type="slidenum">
              <a:rPr lang="en-ZA" smtClean="0"/>
              <a:t>3</a:t>
            </a:fld>
            <a:endParaRPr lang="en-ZA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0B77BF-4595-0526-4B7B-1968F4DEAB09}"/>
              </a:ext>
            </a:extLst>
          </p:cNvPr>
          <p:cNvSpPr/>
          <p:nvPr/>
        </p:nvSpPr>
        <p:spPr>
          <a:xfrm>
            <a:off x="6381406" y="990758"/>
            <a:ext cx="5552440" cy="57246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48A0D2-6A61-3C89-EA80-13056C7BB632}"/>
              </a:ext>
            </a:extLst>
          </p:cNvPr>
          <p:cNvSpPr txBox="1"/>
          <p:nvPr/>
        </p:nvSpPr>
        <p:spPr>
          <a:xfrm>
            <a:off x="8910320" y="22961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ZA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EB9CB2C-8516-0616-3F2B-23EDE5B6A2D4}"/>
              </a:ext>
            </a:extLst>
          </p:cNvPr>
          <p:cNvSpPr/>
          <p:nvPr/>
        </p:nvSpPr>
        <p:spPr>
          <a:xfrm>
            <a:off x="2986816" y="1056640"/>
            <a:ext cx="3128578" cy="48764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A1E2D4B-1B45-B222-03CE-87952A09DFCF}"/>
              </a:ext>
            </a:extLst>
          </p:cNvPr>
          <p:cNvSpPr/>
          <p:nvPr/>
        </p:nvSpPr>
        <p:spPr>
          <a:xfrm>
            <a:off x="324194" y="1056640"/>
            <a:ext cx="2450188" cy="47447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0A001C-0022-22CB-F5F7-385557424B3F}"/>
              </a:ext>
            </a:extLst>
          </p:cNvPr>
          <p:cNvSpPr txBox="1"/>
          <p:nvPr/>
        </p:nvSpPr>
        <p:spPr>
          <a:xfrm>
            <a:off x="162560" y="1412871"/>
            <a:ext cx="250744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0038" marR="0" lvl="1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Catchment population</a:t>
            </a:r>
            <a:endParaRPr lang="en-ZA" sz="1600" dirty="0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  <a:p>
            <a:pPr marL="300038" marR="0" lvl="1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sz="1600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334 577</a:t>
            </a:r>
          </a:p>
          <a:p>
            <a:pPr marL="300038" marR="0" lvl="1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300038" marR="0" lvl="1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Operating Hours: </a:t>
            </a:r>
          </a:p>
          <a:p>
            <a:pPr marL="300038" marR="0" lvl="1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2</a:t>
            </a:r>
            <a:r>
              <a: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4 hrs</a:t>
            </a:r>
          </a:p>
          <a:p>
            <a:pPr marL="300038" marR="0" lvl="1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Mon to Sun</a:t>
            </a:r>
          </a:p>
          <a:p>
            <a:pPr marL="300038" marR="0" lvl="1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600" dirty="0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  <a:p>
            <a:pPr marL="300038" marR="0" lvl="1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	</a:t>
            </a:r>
          </a:p>
          <a:p>
            <a:pPr marL="300038" lvl="1" algn="ctr">
              <a:defRPr/>
            </a:pPr>
            <a:r>
              <a:rPr kumimoji="0" lang="en-ZA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Monthly Head count</a:t>
            </a:r>
          </a:p>
          <a:p>
            <a:pPr marL="300038" lvl="1" algn="ctr">
              <a:defRPr/>
            </a:pPr>
            <a:r>
              <a:rPr kumimoji="0" lang="en-ZA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19418</a:t>
            </a:r>
          </a:p>
        </p:txBody>
      </p:sp>
    </p:spTree>
    <p:extLst>
      <p:ext uri="{BB962C8B-B14F-4D97-AF65-F5344CB8AC3E}">
        <p14:creationId xmlns:p14="http://schemas.microsoft.com/office/powerpoint/2010/main" val="2921193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1014-A752-7FBE-00FF-8B007585C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80"/>
            <a:ext cx="12192000" cy="721991"/>
          </a:xfrm>
          <a:solidFill>
            <a:srgbClr val="0E4F57"/>
          </a:solidFill>
        </p:spPr>
        <p:txBody>
          <a:bodyPr/>
          <a:lstStyle/>
          <a:p>
            <a:pPr algn="ctr"/>
            <a:r>
              <a:rPr kumimoji="0" lang="en-GB" sz="3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Clinic Profile: </a:t>
            </a:r>
            <a:r>
              <a:rPr lang="en-GB" dirty="0">
                <a:solidFill>
                  <a:prstClr val="white"/>
                </a:solidFill>
                <a:latin typeface="Calibri Light" panose="020F0302020204030204"/>
              </a:rPr>
              <a:t>Mamelodi Hospital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9B434-F68B-5148-E91F-7C938AC19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48450" y="1188720"/>
            <a:ext cx="3445390" cy="5526724"/>
          </a:xfrm>
        </p:spPr>
        <p:txBody>
          <a:bodyPr>
            <a:normAutofit/>
          </a:bodyPr>
          <a:lstStyle/>
          <a:p>
            <a:pPr marL="300038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300038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202124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00038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Tertiary institutions</a:t>
            </a:r>
          </a:p>
          <a:p>
            <a:pPr marL="642938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Tshwane North TVET College has 6 campuses, </a:t>
            </a:r>
          </a:p>
          <a:p>
            <a:pPr marL="642938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16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University of Pretoria"/>
              </a:rPr>
              <a:t>University of Pretoria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 campus incorporated from </a:t>
            </a:r>
            <a:r>
              <a:rPr lang="en-US" sz="16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Vista University"/>
              </a:rPr>
              <a:t>Vista University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endParaRPr kumimoji="0" lang="en-ZA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300038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sz="1600" b="1" dirty="0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  <a:p>
            <a:pPr marL="300038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sz="1600" b="1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3.  33 Primary Schools</a:t>
            </a:r>
          </a:p>
          <a:p>
            <a:pPr marL="300038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sz="1600" b="1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    16 High Schools</a:t>
            </a:r>
          </a:p>
          <a:p>
            <a:pPr marL="300038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300038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4.  X2 Police stations</a:t>
            </a:r>
            <a:endParaRPr kumimoji="0" lang="en-ZA" sz="160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300038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sz="1600" b="1" noProof="0" dirty="0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  <a:p>
            <a:pPr marL="300038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600" b="1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300038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5.  X 17 Industries and factories </a:t>
            </a:r>
          </a:p>
          <a:p>
            <a:pPr marL="300038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sz="1600" noProof="0" dirty="0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  <a:p>
            <a:pPr marL="300038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600" b="1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300038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sz="1600" b="1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6.  X5 </a:t>
            </a:r>
            <a:r>
              <a:rPr kumimoji="0" lang="en-ZA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Taxi ranks</a:t>
            </a:r>
            <a:r>
              <a:rPr lang="en-ZA" sz="1600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 </a:t>
            </a:r>
            <a:endParaRPr kumimoji="0" lang="en-ZA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300038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sz="1600" b="1" dirty="0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  <a:p>
            <a:pPr marL="300038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300038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0" indent="0" algn="just" defTabSz="91440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kumimoji="0" lang="en-ZA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612915-79CC-B54B-9256-D7DA110FE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93840" y="984721"/>
            <a:ext cx="5340006" cy="584279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1. Main Challenges for the facilities</a:t>
            </a:r>
          </a:p>
          <a:p>
            <a:pPr marL="0" indent="0">
              <a:lnSpc>
                <a:spcPct val="100000"/>
              </a:lnSpc>
              <a:buNone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Home delivery not promoted</a:t>
            </a:r>
          </a:p>
          <a:p>
            <a:pPr marR="0" lvl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Unstable patients from the wards, discharged prior ART 		      initiation.</a:t>
            </a:r>
          </a:p>
          <a:p>
            <a:pPr marR="0" lvl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 ART clinic not operation on weekends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	      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      </a:t>
            </a:r>
            <a:endParaRPr lang="en-ZA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ZA" sz="1600" b="1" dirty="0"/>
              <a:t>	</a:t>
            </a:r>
            <a:r>
              <a:rPr lang="en-ZA" sz="1600" dirty="0"/>
              <a:t>2</a:t>
            </a:r>
            <a:r>
              <a:rPr lang="en-ZA" sz="1600" b="1" dirty="0"/>
              <a:t>.  Facilities strength</a:t>
            </a:r>
          </a:p>
          <a:p>
            <a:pPr>
              <a:lnSpc>
                <a:spcPct val="100000"/>
              </a:lnSpc>
            </a:pPr>
            <a:r>
              <a:rPr lang="en-ZA" sz="1600" b="1" dirty="0"/>
              <a:t> </a:t>
            </a:r>
            <a:r>
              <a:rPr lang="en-ZA" sz="1600" dirty="0"/>
              <a:t>Eligible clients are decanted for CCMDD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Physical tracing (community and the facility team) and      tele tracing</a:t>
            </a:r>
            <a:endParaRPr kumimoji="0" lang="en-ZA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Support from different technical teams</a:t>
            </a:r>
            <a:endParaRPr kumimoji="0" lang="en-ZA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Working with other stakeholders (Future families assist with 	tracing and right to care)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B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ack up generator</a:t>
            </a:r>
            <a:endParaRPr kumimoji="0" lang="en-ZA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indent="0">
              <a:lnSpc>
                <a:spcPct val="100000"/>
              </a:lnSpc>
              <a:buNone/>
            </a:pPr>
            <a:endParaRPr lang="en-ZA" sz="1600" b="1" dirty="0">
              <a:highlight>
                <a:srgbClr val="FFFF00"/>
              </a:highlight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ZA" sz="1600" b="1" dirty="0">
                <a:highlight>
                  <a:srgbClr val="FFFF00"/>
                </a:highlight>
              </a:rPr>
              <a:t>	</a:t>
            </a:r>
          </a:p>
          <a:p>
            <a:pPr marL="0" indent="0">
              <a:lnSpc>
                <a:spcPct val="100000"/>
              </a:lnSpc>
              <a:buNone/>
            </a:pPr>
            <a:endParaRPr lang="en-ZA" sz="1600" b="1" dirty="0">
              <a:highlight>
                <a:srgbClr val="FFFF00"/>
              </a:highlight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D7C6FB-8146-BC35-92D6-EC382B485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48D7-4B44-42D6-A9C2-7CB16562A247}" type="slidenum">
              <a:rPr lang="en-ZA" smtClean="0"/>
              <a:t>4</a:t>
            </a:fld>
            <a:endParaRPr lang="en-ZA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0B77BF-4595-0526-4B7B-1968F4DEAB09}"/>
              </a:ext>
            </a:extLst>
          </p:cNvPr>
          <p:cNvSpPr/>
          <p:nvPr/>
        </p:nvSpPr>
        <p:spPr>
          <a:xfrm>
            <a:off x="6590162" y="990758"/>
            <a:ext cx="5343684" cy="57246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48A0D2-6A61-3C89-EA80-13056C7BB632}"/>
              </a:ext>
            </a:extLst>
          </p:cNvPr>
          <p:cNvSpPr txBox="1"/>
          <p:nvPr/>
        </p:nvSpPr>
        <p:spPr>
          <a:xfrm>
            <a:off x="8910320" y="22961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ZA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EB9CB2C-8516-0616-3F2B-23EDE5B6A2D4}"/>
              </a:ext>
            </a:extLst>
          </p:cNvPr>
          <p:cNvSpPr/>
          <p:nvPr/>
        </p:nvSpPr>
        <p:spPr>
          <a:xfrm>
            <a:off x="2986816" y="1056640"/>
            <a:ext cx="3498968" cy="55267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A1E2D4B-1B45-B222-03CE-87952A09DFCF}"/>
              </a:ext>
            </a:extLst>
          </p:cNvPr>
          <p:cNvSpPr/>
          <p:nvPr/>
        </p:nvSpPr>
        <p:spPr>
          <a:xfrm>
            <a:off x="71120" y="1056640"/>
            <a:ext cx="2703262" cy="47447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0A001C-0022-22CB-F5F7-385557424B3F}"/>
              </a:ext>
            </a:extLst>
          </p:cNvPr>
          <p:cNvSpPr txBox="1"/>
          <p:nvPr/>
        </p:nvSpPr>
        <p:spPr>
          <a:xfrm>
            <a:off x="0" y="1412871"/>
            <a:ext cx="288243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0038" marR="0" lvl="1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300038" marR="0" lvl="1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ZA" sz="1600" b="1" dirty="0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  <a:p>
            <a:pPr marL="300038" marR="0" lvl="1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ZA" sz="1600" b="1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  <a:cs typeface="Arial" panose="020B0604020202020204" pitchFamily="34" charset="0"/>
            </a:endParaRPr>
          </a:p>
          <a:p>
            <a:pPr marL="300038" marR="0" lvl="1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ZA" sz="1600" b="1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HIV</a:t>
            </a:r>
          </a:p>
          <a:p>
            <a:pPr marL="300038" marR="0" lvl="1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ZA" sz="1600" b="1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1</a:t>
            </a:r>
            <a:r>
              <a:rPr lang="en-ZA" sz="1600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. TROA- 2592</a:t>
            </a:r>
          </a:p>
          <a:p>
            <a:pPr marL="300038" marR="0" lvl="1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ZA" sz="1600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2. HIV positivity rate-2.9% </a:t>
            </a:r>
          </a:p>
          <a:p>
            <a:pPr marL="642938" marR="0" lvl="1" indent="-34290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ZA" sz="1600" noProof="0" dirty="0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  <a:p>
            <a:pPr marL="300038" marR="0" lvl="1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sz="1600" b="1" dirty="0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  <a:p>
            <a:pPr marL="300038" marR="0" lvl="1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sz="1600" b="1" noProof="0" dirty="0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  <a:p>
            <a:pPr marL="300038" marR="0" lvl="1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600" b="1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300038" marR="0" lvl="1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300038" marR="0" lvl="1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sz="1600" b="1" dirty="0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  <a:p>
            <a:pPr marL="300038" marR="0" lvl="1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300038" marR="0" lvl="1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524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48641" y="1072971"/>
            <a:ext cx="11196320" cy="5115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200"/>
              </a:spcBef>
              <a:spcAft>
                <a:spcPts val="800"/>
              </a:spcAft>
              <a:buNone/>
            </a:pPr>
            <a:r>
              <a:rPr lang="en-ZA" sz="1600" b="1" kern="0" dirty="0">
                <a:cs typeface="Calibri" panose="020F0502020204030204" pitchFamily="34" charset="0"/>
              </a:rPr>
              <a:t>Additional </a:t>
            </a:r>
            <a:r>
              <a:rPr lang="en-ZA" sz="1600" b="1" kern="0" dirty="0">
                <a:effectLst/>
                <a:cs typeface="Calibri" panose="020F0502020204030204" pitchFamily="34" charset="0"/>
              </a:rPr>
              <a:t>services offered at the facility:</a:t>
            </a:r>
            <a:endParaRPr lang="en-ZA" sz="1600" b="1" kern="0" dirty="0">
              <a:cs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spcAft>
                <a:spcPts val="800"/>
              </a:spcAft>
              <a:buNone/>
            </a:pPr>
            <a:r>
              <a:rPr lang="en-US" sz="1600" dirty="0">
                <a:effectLst/>
                <a:ea typeface="Times New Roman" panose="02020603050405020304" pitchFamily="18" charset="0"/>
              </a:rPr>
              <a:t>There are number of programs in and around </a:t>
            </a:r>
            <a:r>
              <a:rPr lang="en-US" sz="1600" dirty="0">
                <a:ea typeface="Times New Roman" panose="02020603050405020304" pitchFamily="18" charset="0"/>
              </a:rPr>
              <a:t>Mamelodi Hospital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 that are directly or indirectly supported by WRHI that could be observed during a visit, including:</a:t>
            </a:r>
            <a:endParaRPr lang="en-ZA" sz="1600" dirty="0">
              <a:effectLst/>
              <a:ea typeface="Times New Roman" panose="02020603050405020304" pitchFamily="18" charset="0"/>
            </a:endParaRPr>
          </a:p>
          <a:p>
            <a:pPr marL="642938" lvl="1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effectLst/>
                <a:ea typeface="Times New Roman" panose="02020603050405020304" pitchFamily="18" charset="0"/>
              </a:rPr>
              <a:t>HIV testing and antiretroviral (ART) therapy initiation services </a:t>
            </a:r>
            <a:r>
              <a:rPr lang="en-US" sz="1600" dirty="0">
                <a:ea typeface="Times New Roman" panose="02020603050405020304" pitchFamily="18" charset="0"/>
              </a:rPr>
              <a:t>at wellness clinic and hospital wards</a:t>
            </a:r>
            <a:endParaRPr lang="en-ZA" sz="1600" dirty="0">
              <a:effectLst/>
              <a:ea typeface="Times New Roman" panose="02020603050405020304" pitchFamily="18" charset="0"/>
            </a:endParaRPr>
          </a:p>
          <a:p>
            <a:pPr marL="1042987" lvl="2" indent="-285750">
              <a:lnSpc>
                <a:spcPct val="115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Family Care Days supported through ELMA funds</a:t>
            </a:r>
            <a:endParaRPr lang="en-ZA" sz="16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42987" lvl="2" indent="-285750">
              <a:lnSpc>
                <a:spcPct val="115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Postnatal Clubs</a:t>
            </a:r>
            <a:endParaRPr lang="en-ZA" sz="16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2938" lvl="1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effectLst/>
                <a:ea typeface="Times New Roman" panose="02020603050405020304" pitchFamily="18" charset="0"/>
              </a:rPr>
              <a:t>COVID screening in conjunction with HIV testing</a:t>
            </a:r>
            <a:endParaRPr lang="en-ZA" sz="1600" dirty="0">
              <a:effectLst/>
              <a:ea typeface="Times New Roman" panose="02020603050405020304" pitchFamily="18" charset="0"/>
            </a:endParaRPr>
          </a:p>
          <a:p>
            <a:pPr marL="642938" lvl="1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effectLst/>
                <a:ea typeface="Times New Roman" panose="02020603050405020304" pitchFamily="18" charset="0"/>
              </a:rPr>
              <a:t>Voluntary Medical Male Circumcision (VMMC) services</a:t>
            </a:r>
            <a:endParaRPr lang="en-ZA" sz="1600" dirty="0">
              <a:effectLst/>
              <a:ea typeface="Times New Roman" panose="02020603050405020304" pitchFamily="18" charset="0"/>
            </a:endParaRPr>
          </a:p>
          <a:p>
            <a:pPr marL="300038" lvl="1" indent="0" algn="just" defTabSz="9144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ZA" sz="12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28422"/>
          </a:xfrm>
          <a:solidFill>
            <a:srgbClr val="0E4F57"/>
          </a:solidFill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Facility Profile: Mamelodi Hospital</a:t>
            </a:r>
            <a:endParaRPr lang="en-Z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781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29610" y="828422"/>
            <a:ext cx="11339060" cy="5115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800"/>
              </a:spcAft>
              <a:buNone/>
            </a:pPr>
            <a:endParaRPr lang="en-ZA" sz="1600" b="1" kern="0" dirty="0">
              <a:effectLst/>
              <a:cs typeface="Calibri" panose="020F0502020204030204" pitchFamily="34" charset="0"/>
            </a:endParaRPr>
          </a:p>
          <a:p>
            <a:pPr marL="0" indent="0" algn="ctr">
              <a:spcBef>
                <a:spcPts val="1200"/>
              </a:spcBef>
              <a:spcAft>
                <a:spcPts val="800"/>
              </a:spcAft>
              <a:buNone/>
            </a:pPr>
            <a:r>
              <a:rPr lang="en-ZA" sz="1800" kern="0" dirty="0">
                <a:effectLst/>
                <a:cs typeface="Calibri" panose="020F0502020204030204" pitchFamily="34" charset="0"/>
              </a:rPr>
              <a:t>St</a:t>
            </a:r>
            <a:r>
              <a:rPr lang="en-ZA" sz="1800" kern="0" dirty="0">
                <a:cs typeface="Calibri" panose="020F0502020204030204" pitchFamily="34" charset="0"/>
              </a:rPr>
              <a:t>akeholder supporting</a:t>
            </a:r>
            <a:r>
              <a:rPr lang="en-ZA" sz="1800" kern="0" dirty="0">
                <a:effectLst/>
                <a:cs typeface="Calibri" panose="020F0502020204030204" pitchFamily="34" charset="0"/>
              </a:rPr>
              <a:t> the facility</a:t>
            </a:r>
          </a:p>
          <a:p>
            <a:pPr marL="0" indent="0">
              <a:spcBef>
                <a:spcPts val="1200"/>
              </a:spcBef>
              <a:spcAft>
                <a:spcPts val="800"/>
              </a:spcAft>
              <a:buNone/>
            </a:pPr>
            <a:endParaRPr lang="en-ZA" sz="1800" b="1" kern="0" dirty="0">
              <a:effectLst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ZA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facility is supported by  stake holders, providing different levels of support </a:t>
            </a:r>
            <a:endParaRPr lang="en-ZA" sz="1800" dirty="0">
              <a:effectLst/>
              <a:ea typeface="Times New Roman" panose="02020603050405020304" pitchFamily="18" charset="0"/>
            </a:endParaRPr>
          </a:p>
          <a:p>
            <a:pPr marL="642938" lvl="1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ZA" sz="1800" dirty="0">
                <a:ea typeface="Times New Roman" panose="02020603050405020304" pitchFamily="18" charset="0"/>
                <a:cs typeface="Times New Roman" panose="02020603050405020304" pitchFamily="18" charset="0"/>
              </a:rPr>
              <a:t>CBOs Funded by DoH Providing HTS, Index and linkage to care of all tested positive clients</a:t>
            </a:r>
            <a:endParaRPr lang="en-ZA" sz="1800" dirty="0">
              <a:effectLst/>
              <a:ea typeface="Times New Roman" panose="02020603050405020304" pitchFamily="18" charset="0"/>
            </a:endParaRPr>
          </a:p>
          <a:p>
            <a:pPr marL="642938" lvl="1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ZA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IRD (Integrated…..) </a:t>
            </a:r>
            <a:r>
              <a:rPr lang="en-ZA" sz="1800" dirty="0"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ZA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offers TB services such TB screening &amp; monitoring of TB cases </a:t>
            </a:r>
            <a:endParaRPr lang="en-ZA" sz="1800" dirty="0">
              <a:effectLst/>
              <a:ea typeface="Times New Roman" panose="02020603050405020304" pitchFamily="18" charset="0"/>
            </a:endParaRPr>
          </a:p>
          <a:p>
            <a:pPr marL="642938" lvl="1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ZA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Right to Care</a:t>
            </a:r>
            <a:r>
              <a:rPr lang="en-ZA" sz="1800" dirty="0"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ZA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provides Male Medical Circumcision</a:t>
            </a:r>
            <a:endParaRPr lang="en-ZA" sz="1800" dirty="0">
              <a:effectLst/>
              <a:ea typeface="Times New Roman" panose="02020603050405020304" pitchFamily="18" charset="0"/>
            </a:endParaRPr>
          </a:p>
          <a:p>
            <a:pPr marL="642938" lvl="1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ZA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Future Families:  provides HTS and refer for linkage to the facility and PSS to adolescents in care   at the facility </a:t>
            </a:r>
            <a:endParaRPr lang="en-ZA" sz="1800" dirty="0">
              <a:effectLst/>
              <a:ea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spcAft>
                <a:spcPts val="800"/>
              </a:spcAft>
              <a:buNone/>
            </a:pPr>
            <a:endParaRPr lang="en-ZA" sz="1600" b="1" kern="0" dirty="0">
              <a:cs typeface="Times New Roman" panose="02020603050405020304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28422"/>
          </a:xfrm>
          <a:solidFill>
            <a:srgbClr val="0E4F57"/>
          </a:solidFill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Clinic Profile: Mamelodi Hospital</a:t>
            </a:r>
            <a:endParaRPr lang="en-Z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144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789092"/>
          </a:xfrm>
          <a:solidFill>
            <a:srgbClr val="0E4F57"/>
          </a:solidFill>
        </p:spPr>
        <p:txBody>
          <a:bodyPr>
            <a:normAutofit/>
          </a:bodyPr>
          <a:lstStyle/>
          <a:p>
            <a:pPr algn="ctr"/>
            <a:r>
              <a:rPr lang="en-ZA" dirty="0">
                <a:solidFill>
                  <a:schemeClr val="bg1"/>
                </a:solidFill>
              </a:rPr>
              <a:t>Staffing Profile for ART clinic (Ntshembo)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1A5971D-9EB3-3154-8F0D-5E8BD9D55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409654"/>
              </p:ext>
            </p:extLst>
          </p:nvPr>
        </p:nvGraphicFramePr>
        <p:xfrm>
          <a:off x="621437" y="835973"/>
          <a:ext cx="10635447" cy="4311764"/>
        </p:xfrm>
        <a:graphic>
          <a:graphicData uri="http://schemas.openxmlformats.org/drawingml/2006/table">
            <a:tbl>
              <a:tblPr firstRow="1" bandRow="1"/>
              <a:tblGrid>
                <a:gridCol w="3281091">
                  <a:extLst>
                    <a:ext uri="{9D8B030D-6E8A-4147-A177-3AD203B41FA5}">
                      <a16:colId xmlns:a16="http://schemas.microsoft.com/office/drawing/2014/main" val="1569443639"/>
                    </a:ext>
                  </a:extLst>
                </a:gridCol>
                <a:gridCol w="4845727">
                  <a:extLst>
                    <a:ext uri="{9D8B030D-6E8A-4147-A177-3AD203B41FA5}">
                      <a16:colId xmlns:a16="http://schemas.microsoft.com/office/drawing/2014/main" val="2121823584"/>
                    </a:ext>
                  </a:extLst>
                </a:gridCol>
                <a:gridCol w="2508629">
                  <a:extLst>
                    <a:ext uri="{9D8B030D-6E8A-4147-A177-3AD203B41FA5}">
                      <a16:colId xmlns:a16="http://schemas.microsoft.com/office/drawing/2014/main" val="809870100"/>
                    </a:ext>
                  </a:extLst>
                </a:gridCol>
              </a:tblGrid>
              <a:tr h="507635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1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891" algn="l" defTabSz="685783" rtl="0" eaLnBrk="1" latinLnBrk="0" hangingPunct="1">
                        <a:defRPr sz="1351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783" algn="l" defTabSz="685783" rtl="0" eaLnBrk="1" latinLnBrk="0" hangingPunct="1">
                        <a:defRPr sz="1351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674" algn="l" defTabSz="685783" rtl="0" eaLnBrk="1" latinLnBrk="0" hangingPunct="1">
                        <a:defRPr sz="1351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566" algn="l" defTabSz="685783" rtl="0" eaLnBrk="1" latinLnBrk="0" hangingPunct="1">
                        <a:defRPr sz="1351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457" algn="l" defTabSz="685783" rtl="0" eaLnBrk="1" latinLnBrk="0" hangingPunct="1">
                        <a:defRPr sz="1351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349" algn="l" defTabSz="685783" rtl="0" eaLnBrk="1" latinLnBrk="0" hangingPunct="1">
                        <a:defRPr sz="1351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240" algn="l" defTabSz="685783" rtl="0" eaLnBrk="1" latinLnBrk="0" hangingPunct="1">
                        <a:defRPr sz="1351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131" algn="l" defTabSz="685783" rtl="0" eaLnBrk="1" latinLnBrk="0" hangingPunct="1">
                        <a:defRPr sz="1351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ZA" sz="1600" dirty="0"/>
                        <a:t>No of personnel</a:t>
                      </a:r>
                    </a:p>
                  </a:txBody>
                  <a:tcPr marL="68580" marR="68580" marT="34290" marB="34290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mpd="sng">
                      <a:solidFill>
                        <a:srgbClr val="4BACC6"/>
                      </a:solidFill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1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891" algn="l" defTabSz="685783" rtl="0" eaLnBrk="1" latinLnBrk="0" hangingPunct="1">
                        <a:defRPr sz="1351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783" algn="l" defTabSz="685783" rtl="0" eaLnBrk="1" latinLnBrk="0" hangingPunct="1">
                        <a:defRPr sz="1351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674" algn="l" defTabSz="685783" rtl="0" eaLnBrk="1" latinLnBrk="0" hangingPunct="1">
                        <a:defRPr sz="1351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566" algn="l" defTabSz="685783" rtl="0" eaLnBrk="1" latinLnBrk="0" hangingPunct="1">
                        <a:defRPr sz="1351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457" algn="l" defTabSz="685783" rtl="0" eaLnBrk="1" latinLnBrk="0" hangingPunct="1">
                        <a:defRPr sz="1351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349" algn="l" defTabSz="685783" rtl="0" eaLnBrk="1" latinLnBrk="0" hangingPunct="1">
                        <a:defRPr sz="1351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240" algn="l" defTabSz="685783" rtl="0" eaLnBrk="1" latinLnBrk="0" hangingPunct="1">
                        <a:defRPr sz="1351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131" algn="l" defTabSz="685783" rtl="0" eaLnBrk="1" latinLnBrk="0" hangingPunct="1">
                        <a:defRPr sz="1351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ZA" sz="1600" dirty="0"/>
                        <a:t>Category</a:t>
                      </a:r>
                    </a:p>
                  </a:txBody>
                  <a:tcPr marL="68580" marR="68580" marT="34290" marB="34290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mpd="sng">
                      <a:solidFill>
                        <a:srgbClr val="4BACC6"/>
                      </a:solidFill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1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891" algn="l" defTabSz="685783" rtl="0" eaLnBrk="1" latinLnBrk="0" hangingPunct="1">
                        <a:defRPr sz="1351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783" algn="l" defTabSz="685783" rtl="0" eaLnBrk="1" latinLnBrk="0" hangingPunct="1">
                        <a:defRPr sz="1351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674" algn="l" defTabSz="685783" rtl="0" eaLnBrk="1" latinLnBrk="0" hangingPunct="1">
                        <a:defRPr sz="1351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566" algn="l" defTabSz="685783" rtl="0" eaLnBrk="1" latinLnBrk="0" hangingPunct="1">
                        <a:defRPr sz="1351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457" algn="l" defTabSz="685783" rtl="0" eaLnBrk="1" latinLnBrk="0" hangingPunct="1">
                        <a:defRPr sz="1351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349" algn="l" defTabSz="685783" rtl="0" eaLnBrk="1" latinLnBrk="0" hangingPunct="1">
                        <a:defRPr sz="1351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240" algn="l" defTabSz="685783" rtl="0" eaLnBrk="1" latinLnBrk="0" hangingPunct="1">
                        <a:defRPr sz="1351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131" algn="l" defTabSz="685783" rtl="0" eaLnBrk="1" latinLnBrk="0" hangingPunct="1">
                        <a:defRPr sz="1351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dirty="0"/>
                        <a:t>C</a:t>
                      </a:r>
                      <a:r>
                        <a:rPr lang="en-ZA" sz="1600" dirty="0"/>
                        <a:t>omments</a:t>
                      </a:r>
                    </a:p>
                  </a:txBody>
                  <a:tcPr marL="68580" marR="68580" marT="34290" marB="34290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mpd="sng">
                      <a:solidFill>
                        <a:srgbClr val="4BACC6"/>
                      </a:solidFill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006485"/>
                  </a:ext>
                </a:extLst>
              </a:tr>
              <a:tr h="345461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891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783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674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566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ZA" sz="1600" dirty="0"/>
                        <a:t>4 (DoH)</a:t>
                      </a:r>
                    </a:p>
                  </a:txBody>
                  <a:tcPr marL="68580" marR="68580" marT="34290" marB="34290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mpd="sng">
                      <a:solidFill>
                        <a:srgbClr val="4BACC6"/>
                      </a:solidFill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891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783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674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566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ZA" sz="1600" dirty="0"/>
                        <a:t>Nurses </a:t>
                      </a:r>
                    </a:p>
                  </a:txBody>
                  <a:tcPr marL="68580" marR="68580" marT="34290" marB="34290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mpd="sng">
                      <a:solidFill>
                        <a:srgbClr val="4BACC6"/>
                      </a:solidFill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891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783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674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566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ZA" sz="1600" dirty="0"/>
                        <a:t>No wits Nurse Lead</a:t>
                      </a:r>
                    </a:p>
                  </a:txBody>
                  <a:tcPr marL="68580" marR="68580" marT="34290" marB="34290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mpd="sng">
                      <a:solidFill>
                        <a:srgbClr val="4BACC6"/>
                      </a:solidFill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089981"/>
                  </a:ext>
                </a:extLst>
              </a:tr>
              <a:tr h="600148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891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783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674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566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ZA" sz="1600" dirty="0"/>
                        <a:t>7 (DoH) Plus 2 (Wits)</a:t>
                      </a:r>
                    </a:p>
                  </a:txBody>
                  <a:tcPr marL="68580" marR="68580" marT="34290" marB="34290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mpd="sng">
                      <a:solidFill>
                        <a:srgbClr val="4BACC6"/>
                      </a:solidFill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891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783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674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566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ZA" sz="1600" dirty="0"/>
                        <a:t>Counsellors</a:t>
                      </a:r>
                    </a:p>
                  </a:txBody>
                  <a:tcPr marL="68580" marR="68580" marT="34290" marB="34290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mpd="sng">
                      <a:solidFill>
                        <a:srgbClr val="4BACC6"/>
                      </a:solidFill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891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783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674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566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ZA" sz="1600" dirty="0"/>
                        <a:t>1 DOH Counsellor on school leave</a:t>
                      </a:r>
                    </a:p>
                  </a:txBody>
                  <a:tcPr marL="68580" marR="68580" marT="34290" marB="34290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mpd="sng">
                      <a:solidFill>
                        <a:srgbClr val="4BACC6"/>
                      </a:solidFill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974660"/>
                  </a:ext>
                </a:extLst>
              </a:tr>
              <a:tr h="557076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891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783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674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566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ZA" sz="1600" dirty="0"/>
                        <a:t>2 (DoH)</a:t>
                      </a:r>
                    </a:p>
                  </a:txBody>
                  <a:tcPr marL="68580" marR="68580" marT="34290" marB="34290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mpd="sng">
                      <a:solidFill>
                        <a:srgbClr val="4BACC6"/>
                      </a:solidFill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891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783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674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566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ZA" sz="1600" dirty="0"/>
                        <a:t>Admin</a:t>
                      </a:r>
                    </a:p>
                  </a:txBody>
                  <a:tcPr marL="68580" marR="68580" marT="34290" marB="34290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mpd="sng">
                      <a:solidFill>
                        <a:srgbClr val="4BACC6"/>
                      </a:solidFill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891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783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674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566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ZA" sz="1600" dirty="0"/>
                        <a:t>No Wits Admin</a:t>
                      </a:r>
                    </a:p>
                  </a:txBody>
                  <a:tcPr marL="68580" marR="68580" marT="34290" marB="34290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mpd="sng">
                      <a:solidFill>
                        <a:srgbClr val="4BACC6"/>
                      </a:solidFill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447146"/>
                  </a:ext>
                </a:extLst>
              </a:tr>
              <a:tr h="456744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891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783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674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566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ZA" sz="1600" dirty="0"/>
                        <a:t>1 (Wits)</a:t>
                      </a:r>
                    </a:p>
                  </a:txBody>
                  <a:tcPr marL="68580" marR="68580" marT="34290" marB="34290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mpd="sng">
                      <a:solidFill>
                        <a:srgbClr val="4BACC6"/>
                      </a:solidFill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891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783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674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566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ZA" sz="1600" dirty="0"/>
                        <a:t>SIO</a:t>
                      </a:r>
                    </a:p>
                  </a:txBody>
                  <a:tcPr marL="68580" marR="68580" marT="34290" marB="34290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mpd="sng">
                      <a:solidFill>
                        <a:srgbClr val="4BACC6"/>
                      </a:solidFill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891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783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674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566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dirty="0"/>
                        <a:t>No DoH SIO</a:t>
                      </a:r>
                    </a:p>
                  </a:txBody>
                  <a:tcPr marL="68580" marR="68580" marT="34290" marB="34290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mpd="sng">
                      <a:solidFill>
                        <a:srgbClr val="4BACC6"/>
                      </a:solidFill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132532"/>
                  </a:ext>
                </a:extLst>
              </a:tr>
              <a:tr h="457200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891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783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674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566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ZA" sz="1600" dirty="0"/>
                        <a:t>1 (Wits)</a:t>
                      </a:r>
                    </a:p>
                  </a:txBody>
                  <a:tcPr marL="68580" marR="68580" marT="34290" marB="34290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mpd="sng">
                      <a:solidFill>
                        <a:srgbClr val="4BACC6"/>
                      </a:solidFill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891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783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674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566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ZA" sz="1600" dirty="0"/>
                        <a:t>SIPM Wits</a:t>
                      </a:r>
                    </a:p>
                  </a:txBody>
                  <a:tcPr marL="68580" marR="68580" marT="34290" marB="34290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mpd="sng">
                      <a:solidFill>
                        <a:srgbClr val="4BACC6"/>
                      </a:solidFill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891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783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674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566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ZA" sz="1600" dirty="0"/>
                    </a:p>
                  </a:txBody>
                  <a:tcPr marL="68580" marR="68580" marT="34290" marB="34290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mpd="sng">
                      <a:solidFill>
                        <a:srgbClr val="4BACC6"/>
                      </a:solidFill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430792"/>
                  </a:ext>
                </a:extLst>
              </a:tr>
              <a:tr h="419877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891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783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674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566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ZA" sz="1600" dirty="0"/>
                        <a:t>1 (Wits)</a:t>
                      </a:r>
                    </a:p>
                  </a:txBody>
                  <a:tcPr marL="68580" marR="68580" marT="34290" marB="34290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mpd="sng">
                      <a:solidFill>
                        <a:srgbClr val="4BACC6"/>
                      </a:solidFill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891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783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674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566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ZA" sz="1600" dirty="0"/>
                        <a:t>TN Wits</a:t>
                      </a:r>
                    </a:p>
                  </a:txBody>
                  <a:tcPr marL="68580" marR="68580" marT="34290" marB="34290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mpd="sng">
                      <a:solidFill>
                        <a:srgbClr val="4BACC6"/>
                      </a:solidFill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891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783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674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566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ZA" sz="1600" dirty="0"/>
                    </a:p>
                  </a:txBody>
                  <a:tcPr marL="68580" marR="68580" marT="34290" marB="34290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mpd="sng">
                      <a:solidFill>
                        <a:srgbClr val="4BACC6"/>
                      </a:solidFill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663527"/>
                  </a:ext>
                </a:extLst>
              </a:tr>
              <a:tr h="410547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891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783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674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566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ZA" sz="1600" dirty="0"/>
                        <a:t>1 (Wits)</a:t>
                      </a:r>
                    </a:p>
                  </a:txBody>
                  <a:tcPr marL="68580" marR="68580" marT="34290" marB="34290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mpd="sng">
                      <a:solidFill>
                        <a:srgbClr val="4BACC6"/>
                      </a:solidFill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891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783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674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566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ZA" sz="1600" dirty="0"/>
                        <a:t>CM</a:t>
                      </a:r>
                    </a:p>
                  </a:txBody>
                  <a:tcPr marL="68580" marR="68580" marT="34290" marB="34290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mpd="sng">
                      <a:solidFill>
                        <a:srgbClr val="4BACC6"/>
                      </a:solidFill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891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783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674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566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ZA" sz="1600" dirty="0"/>
                    </a:p>
                  </a:txBody>
                  <a:tcPr marL="68580" marR="68580" marT="34290" marB="34290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mpd="sng">
                      <a:solidFill>
                        <a:srgbClr val="4BACC6"/>
                      </a:solidFill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137396"/>
                  </a:ext>
                </a:extLst>
              </a:tr>
              <a:tr h="557076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891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783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674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566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ZA" sz="1600" b="1" dirty="0"/>
                        <a:t>TOTAL : Wits 6 DoH 11</a:t>
                      </a:r>
                    </a:p>
                  </a:txBody>
                  <a:tcPr marL="68580" marR="68580" marT="34290" marB="34290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mpd="sng">
                      <a:solidFill>
                        <a:srgbClr val="4BACC6"/>
                      </a:solidFill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891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783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674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566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ZA" sz="1600" dirty="0"/>
                    </a:p>
                  </a:txBody>
                  <a:tcPr marL="68580" marR="68580" marT="34290" marB="34290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mpd="sng">
                      <a:solidFill>
                        <a:srgbClr val="4BACC6"/>
                      </a:solidFill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891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783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674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566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ZA" sz="1600" dirty="0"/>
                    </a:p>
                  </a:txBody>
                  <a:tcPr marL="68580" marR="68580" marT="34290" marB="34290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mpd="sng">
                      <a:solidFill>
                        <a:srgbClr val="4BACC6"/>
                      </a:solidFill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96086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0C3BAE2-716E-7A7D-A5FE-E8FEF098B2B7}"/>
              </a:ext>
            </a:extLst>
          </p:cNvPr>
          <p:cNvSpPr txBox="1"/>
          <p:nvPr/>
        </p:nvSpPr>
        <p:spPr>
          <a:xfrm>
            <a:off x="621436" y="5201185"/>
            <a:ext cx="10635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 PSS Mentor, 1 PSS counsellor supporting once a week, 1 Project Manager TB once a month (Wits RHI staff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) </a:t>
            </a:r>
            <a:endParaRPr kumimoji="0" lang="en-ZA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80182453"/>
      </p:ext>
    </p:extLst>
  </p:cSld>
  <p:clrMapOvr>
    <a:masterClrMapping/>
  </p:clrMapOvr>
</p:sld>
</file>

<file path=ppt/theme/theme1.xml><?xml version="1.0" encoding="utf-8"?>
<a:theme xmlns:a="http://schemas.openxmlformats.org/drawingml/2006/main" name="Breaker Slide 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629</Words>
  <Application>Microsoft Office PowerPoint</Application>
  <PresentationFormat>Widescreen</PresentationFormat>
  <Paragraphs>143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Arial</vt:lpstr>
      <vt:lpstr>Arial Nova</vt:lpstr>
      <vt:lpstr>Calibri</vt:lpstr>
      <vt:lpstr>Calibri Light</vt:lpstr>
      <vt:lpstr>Cambria</vt:lpstr>
      <vt:lpstr>Courier New</vt:lpstr>
      <vt:lpstr>Symbol</vt:lpstr>
      <vt:lpstr>Breaker Slide 3</vt:lpstr>
      <vt:lpstr>6_Office Theme</vt:lpstr>
      <vt:lpstr>PowerPoint Presentation</vt:lpstr>
      <vt:lpstr>Background : Mamelodi Hospital</vt:lpstr>
      <vt:lpstr>Clinic Profile: Mamelodi Hospital</vt:lpstr>
      <vt:lpstr>Clinic Profile: Mamelodi Hospital</vt:lpstr>
      <vt:lpstr>Facility Profile: Mamelodi Hospital</vt:lpstr>
      <vt:lpstr>Clinic Profile: Mamelodi Hospital</vt:lpstr>
      <vt:lpstr>Staffing Profile for ART clinic (Ntshembo)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Admire Chiguvare</dc:creator>
  <cp:lastModifiedBy>Craig Parker</cp:lastModifiedBy>
  <cp:revision>18</cp:revision>
  <dcterms:created xsi:type="dcterms:W3CDTF">2022-07-22T08:59:54Z</dcterms:created>
  <dcterms:modified xsi:type="dcterms:W3CDTF">2022-09-15T20:38:30Z</dcterms:modified>
</cp:coreProperties>
</file>