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 id="276" r:id="rId49"/>
    <p:sldId id="277" r:id="rId50"/>
    <p:sldId id="278" r:id="rId51"/>
    <p:sldId id="279" r:id="rId52"/>
  </p:sldIdLst>
  <p:sldSz cx="18288000" cy="10287000"/>
  <p:notesSz cx="6858000" cy="9144000"/>
  <p:embeddedFontLst>
    <p:embeddedFont>
      <p:font typeface="Knewave" charset="1" panose="020008060000000200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Kollektif" charset="1" panose="020B0604020101010102"/>
      <p:regular r:id="rId11"/>
    </p:embeddedFont>
    <p:embeddedFont>
      <p:font typeface="Kollektif Bold" charset="1" panose="020B0604020101010102"/>
      <p:regular r:id="rId12"/>
    </p:embeddedFont>
    <p:embeddedFont>
      <p:font typeface="Kollektif Italics" charset="1" panose="020B0604020101010102"/>
      <p:regular r:id="rId13"/>
    </p:embeddedFont>
    <p:embeddedFont>
      <p:font typeface="Kollektif Bold Italics" charset="1" panose="020B0604020101010102"/>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
      <p:font typeface="Open Sans" charset="1" panose="020B0606030504020204"/>
      <p:regular r:id="rId21"/>
    </p:embeddedFont>
    <p:embeddedFont>
      <p:font typeface="Open Sans Bold" charset="1" panose="020B0806030504020204"/>
      <p:regular r:id="rId22"/>
    </p:embeddedFont>
    <p:embeddedFont>
      <p:font typeface="Open Sans Italics" charset="1" panose="020B0606030504020204"/>
      <p:regular r:id="rId23"/>
    </p:embeddedFont>
    <p:embeddedFont>
      <p:font typeface="Open Sans Bold Italics" charset="1" panose="020B0806030504020204"/>
      <p:regular r:id="rId24"/>
    </p:embeddedFont>
    <p:embeddedFont>
      <p:font typeface="Open Sans Light" charset="1" panose="020B0306030504020204"/>
      <p:regular r:id="rId25"/>
    </p:embeddedFont>
    <p:embeddedFont>
      <p:font typeface="Open Sans Light Italics" charset="1" panose="020B0306030504020204"/>
      <p:regular r:id="rId26"/>
    </p:embeddedFont>
    <p:embeddedFont>
      <p:font typeface="Open Sans Ultra-Bold" charset="1" panose="00000000000000000000"/>
      <p:regular r:id="rId27"/>
    </p:embeddedFont>
    <p:embeddedFont>
      <p:font typeface="Open Sans Ultra-Bold Italic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40" Target="slides/slide12.xml" Type="http://schemas.openxmlformats.org/officeDocument/2006/relationships/slide"/><Relationship Id="rId41" Target="slides/slide13.xml" Type="http://schemas.openxmlformats.org/officeDocument/2006/relationships/slide"/><Relationship Id="rId42" Target="slides/slide14.xml" Type="http://schemas.openxmlformats.org/officeDocument/2006/relationships/slide"/><Relationship Id="rId43" Target="slides/slide15.xml" Type="http://schemas.openxmlformats.org/officeDocument/2006/relationships/slide"/><Relationship Id="rId44" Target="slides/slide16.xml" Type="http://schemas.openxmlformats.org/officeDocument/2006/relationships/slide"/><Relationship Id="rId45" Target="slides/slide17.xml" Type="http://schemas.openxmlformats.org/officeDocument/2006/relationships/slide"/><Relationship Id="rId46" Target="slides/slide18.xml" Type="http://schemas.openxmlformats.org/officeDocument/2006/relationships/slide"/><Relationship Id="rId47" Target="slides/slide19.xml" Type="http://schemas.openxmlformats.org/officeDocument/2006/relationships/slide"/><Relationship Id="rId48" Target="slides/slide20.xml" Type="http://schemas.openxmlformats.org/officeDocument/2006/relationships/slide"/><Relationship Id="rId49" Target="slides/slide21.xml" Type="http://schemas.openxmlformats.org/officeDocument/2006/relationships/slide"/><Relationship Id="rId5" Target="tableStyles.xml" Type="http://schemas.openxmlformats.org/officeDocument/2006/relationships/tableStyles"/><Relationship Id="rId50" Target="slides/slide22.xml" Type="http://schemas.openxmlformats.org/officeDocument/2006/relationships/slide"/><Relationship Id="rId51" Target="slides/slide23.xml" Type="http://schemas.openxmlformats.org/officeDocument/2006/relationships/slide"/><Relationship Id="rId52" Target="slides/slide24.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jpeg" Type="http://schemas.openxmlformats.org/officeDocument/2006/relationships/image"/><Relationship Id="rId9" Target="../media/image10.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41346" y="6951854"/>
            <a:ext cx="4178745" cy="4953254"/>
          </a:xfrm>
          <a:custGeom>
            <a:avLst/>
            <a:gdLst/>
            <a:ahLst/>
            <a:cxnLst/>
            <a:rect r="r" b="b" t="t" l="l"/>
            <a:pathLst>
              <a:path h="4953254" w="4178745">
                <a:moveTo>
                  <a:pt x="0" y="0"/>
                </a:moveTo>
                <a:lnTo>
                  <a:pt x="4178746" y="0"/>
                </a:lnTo>
                <a:lnTo>
                  <a:pt x="4178746" y="4953254"/>
                </a:lnTo>
                <a:lnTo>
                  <a:pt x="0" y="4953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771138">
            <a:off x="15635300" y="-1854681"/>
            <a:ext cx="4601363" cy="5454202"/>
          </a:xfrm>
          <a:custGeom>
            <a:avLst/>
            <a:gdLst/>
            <a:ahLst/>
            <a:cxnLst/>
            <a:rect r="r" b="b" t="t" l="l"/>
            <a:pathLst>
              <a:path h="5454202" w="4601363">
                <a:moveTo>
                  <a:pt x="0" y="0"/>
                </a:moveTo>
                <a:lnTo>
                  <a:pt x="4601363" y="0"/>
                </a:lnTo>
                <a:lnTo>
                  <a:pt x="4601363" y="5454202"/>
                </a:lnTo>
                <a:lnTo>
                  <a:pt x="0" y="5454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215717">
            <a:off x="15650436" y="6390941"/>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932871" y="3269364"/>
            <a:ext cx="12422259" cy="2022615"/>
          </a:xfrm>
          <a:prstGeom prst="rect">
            <a:avLst/>
          </a:prstGeom>
        </p:spPr>
        <p:txBody>
          <a:bodyPr anchor="t" rtlCol="false" tIns="0" lIns="0" bIns="0" rIns="0">
            <a:spAutoFit/>
          </a:bodyPr>
          <a:lstStyle/>
          <a:p>
            <a:pPr algn="ctr">
              <a:lnSpc>
                <a:spcPts val="16744"/>
              </a:lnSpc>
            </a:pPr>
            <a:r>
              <a:rPr lang="en-US" sz="11163" spc="558">
                <a:solidFill>
                  <a:srgbClr val="474A53"/>
                </a:solidFill>
                <a:latin typeface="Knewave Bold"/>
              </a:rPr>
              <a:t>AI PROJECT</a:t>
            </a:r>
          </a:p>
        </p:txBody>
      </p:sp>
      <p:sp>
        <p:nvSpPr>
          <p:cNvPr name="TextBox 10" id="10"/>
          <p:cNvSpPr txBox="true"/>
          <p:nvPr/>
        </p:nvSpPr>
        <p:spPr>
          <a:xfrm rot="0">
            <a:off x="3448545" y="5355476"/>
            <a:ext cx="11390911" cy="1104478"/>
          </a:xfrm>
          <a:prstGeom prst="rect">
            <a:avLst/>
          </a:prstGeom>
        </p:spPr>
        <p:txBody>
          <a:bodyPr anchor="t" rtlCol="false" tIns="0" lIns="0" bIns="0" rIns="0">
            <a:spAutoFit/>
          </a:bodyPr>
          <a:lstStyle/>
          <a:p>
            <a:pPr algn="ctr">
              <a:lnSpc>
                <a:spcPts val="8948"/>
              </a:lnSpc>
            </a:pPr>
            <a:r>
              <a:rPr lang="en-US" sz="6391">
                <a:solidFill>
                  <a:srgbClr val="975B3F"/>
                </a:solidFill>
                <a:latin typeface="Kollektif"/>
              </a:rPr>
              <a:t>Presented By Group 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416011" y="7437826"/>
            <a:ext cx="1946709" cy="4166110"/>
          </a:xfrm>
          <a:custGeom>
            <a:avLst/>
            <a:gdLst/>
            <a:ahLst/>
            <a:cxnLst/>
            <a:rect r="r" b="b" t="t" l="l"/>
            <a:pathLst>
              <a:path h="4166110" w="1946709">
                <a:moveTo>
                  <a:pt x="0" y="0"/>
                </a:moveTo>
                <a:lnTo>
                  <a:pt x="1946710" y="0"/>
                </a:lnTo>
                <a:lnTo>
                  <a:pt x="1946710" y="4166109"/>
                </a:lnTo>
                <a:lnTo>
                  <a:pt x="0" y="4166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2021329" y="4220622"/>
            <a:ext cx="3979630" cy="3979630"/>
            <a:chOff x="0" y="0"/>
            <a:chExt cx="5306173" cy="5306173"/>
          </a:xfrm>
        </p:grpSpPr>
        <p:grpSp>
          <p:nvGrpSpPr>
            <p:cNvPr name="Group 10" id="10"/>
            <p:cNvGrpSpPr>
              <a:grpSpLocks noChangeAspect="true"/>
            </p:cNvGrpSpPr>
            <p:nvPr/>
          </p:nvGrpSpPr>
          <p:grpSpPr>
            <a:xfrm rot="0">
              <a:off x="0" y="0"/>
              <a:ext cx="5306173" cy="5306173"/>
              <a:chOff x="0" y="0"/>
              <a:chExt cx="2540000" cy="2540000"/>
            </a:xfrm>
          </p:grpSpPr>
          <p:sp>
            <p:nvSpPr>
              <p:cNvPr name="Freeform 11" id="11"/>
              <p:cNvSpPr/>
              <p:nvPr/>
            </p:nvSpPr>
            <p:spPr>
              <a:xfrm flipH="false" flipV="false" rot="0">
                <a:off x="1270000" y="0"/>
                <a:ext cx="1285798" cy="1333474"/>
              </a:xfrm>
              <a:custGeom>
                <a:avLst/>
                <a:gdLst/>
                <a:ahLst/>
                <a:cxnLst/>
                <a:rect r="r" b="b" t="t" l="l"/>
                <a:pathLst>
                  <a:path h="1333474" w="1285798">
                    <a:moveTo>
                      <a:pt x="0" y="0"/>
                    </a:moveTo>
                    <a:cubicBezTo>
                      <a:pt x="347841" y="0"/>
                      <a:pt x="680458" y="142671"/>
                      <a:pt x="920193" y="394703"/>
                    </a:cubicBezTo>
                    <a:cubicBezTo>
                      <a:pt x="1159929" y="646735"/>
                      <a:pt x="1285798" y="986067"/>
                      <a:pt x="1268413" y="1333474"/>
                    </a:cubicBezTo>
                    <a:lnTo>
                      <a:pt x="0" y="1270000"/>
                    </a:lnTo>
                    <a:close/>
                  </a:path>
                </a:pathLst>
              </a:custGeom>
              <a:solidFill>
                <a:srgbClr val="D9A378"/>
              </a:solidFill>
            </p:spPr>
          </p:sp>
          <p:sp>
            <p:nvSpPr>
              <p:cNvPr name="Freeform 12" id="12"/>
              <p:cNvSpPr/>
              <p:nvPr/>
            </p:nvSpPr>
            <p:spPr>
              <a:xfrm flipH="false" flipV="false" rot="0">
                <a:off x="1206526" y="1270000"/>
                <a:ext cx="1333474" cy="1285798"/>
              </a:xfrm>
              <a:custGeom>
                <a:avLst/>
                <a:gdLst/>
                <a:ahLst/>
                <a:cxnLst/>
                <a:rect r="r" b="b" t="t" l="l"/>
                <a:pathLst>
                  <a:path h="1285798" w="1333474">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A97E58"/>
              </a:solidFill>
            </p:spPr>
          </p:sp>
          <p:sp>
            <p:nvSpPr>
              <p:cNvPr name="Freeform 13" id="13"/>
              <p:cNvSpPr/>
              <p:nvPr/>
            </p:nvSpPr>
            <p:spPr>
              <a:xfrm flipH="false" flipV="false" rot="0">
                <a:off x="-15798" y="1206526"/>
                <a:ext cx="1285798" cy="1333474"/>
              </a:xfrm>
              <a:custGeom>
                <a:avLst/>
                <a:gdLst/>
                <a:ahLst/>
                <a:cxnLst/>
                <a:rect r="r" b="b" t="t" l="l"/>
                <a:pathLst>
                  <a:path h="1333474" w="1285798">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7D5B3A"/>
              </a:solidFill>
            </p:spPr>
          </p:sp>
          <p:sp>
            <p:nvSpPr>
              <p:cNvPr name="Freeform 14" id="14"/>
              <p:cNvSpPr/>
              <p:nvPr/>
            </p:nvSpPr>
            <p:spPr>
              <a:xfrm flipH="false" flipV="false" rot="0">
                <a:off x="0" y="0"/>
                <a:ext cx="1270000" cy="1270000"/>
              </a:xfrm>
              <a:custGeom>
                <a:avLst/>
                <a:gdLst/>
                <a:ahLst/>
                <a:cxnLst/>
                <a:rect r="r" b="b" t="t" l="l"/>
                <a:pathLst>
                  <a:path h="1270000" w="1270000">
                    <a:moveTo>
                      <a:pt x="0" y="1270000"/>
                    </a:moveTo>
                    <a:cubicBezTo>
                      <a:pt x="0" y="568648"/>
                      <a:pt x="568521" y="70"/>
                      <a:pt x="1269873" y="0"/>
                    </a:cubicBezTo>
                    <a:lnTo>
                      <a:pt x="1270000" y="1270000"/>
                    </a:lnTo>
                    <a:close/>
                  </a:path>
                </a:pathLst>
              </a:custGeom>
              <a:solidFill>
                <a:srgbClr val="533A1F"/>
              </a:solidFill>
            </p:spPr>
          </p:sp>
        </p:grpSp>
      </p:grpSp>
      <p:sp>
        <p:nvSpPr>
          <p:cNvPr name="Freeform 15" id="15"/>
          <p:cNvSpPr/>
          <p:nvPr/>
        </p:nvSpPr>
        <p:spPr>
          <a:xfrm flipH="false" flipV="false" rot="0">
            <a:off x="7207513" y="4553416"/>
            <a:ext cx="3872973" cy="3042044"/>
          </a:xfrm>
          <a:custGeom>
            <a:avLst/>
            <a:gdLst/>
            <a:ahLst/>
            <a:cxnLst/>
            <a:rect r="r" b="b" t="t" l="l"/>
            <a:pathLst>
              <a:path h="3042044" w="3872973">
                <a:moveTo>
                  <a:pt x="0" y="0"/>
                </a:moveTo>
                <a:lnTo>
                  <a:pt x="3872974" y="0"/>
                </a:lnTo>
                <a:lnTo>
                  <a:pt x="3872974" y="3042045"/>
                </a:lnTo>
                <a:lnTo>
                  <a:pt x="0" y="30420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3441213" y="1925951"/>
            <a:ext cx="11405573" cy="1250442"/>
          </a:xfrm>
          <a:prstGeom prst="rect">
            <a:avLst/>
          </a:prstGeom>
        </p:spPr>
        <p:txBody>
          <a:bodyPr anchor="t" rtlCol="false" tIns="0" lIns="0" bIns="0" rIns="0">
            <a:spAutoFit/>
          </a:bodyPr>
          <a:lstStyle/>
          <a:p>
            <a:pPr algn="ctr" marL="0" indent="0" lvl="0">
              <a:lnSpc>
                <a:spcPts val="9744"/>
              </a:lnSpc>
            </a:pPr>
            <a:r>
              <a:rPr lang="en-US" sz="8700">
                <a:solidFill>
                  <a:srgbClr val="474A53"/>
                </a:solidFill>
                <a:latin typeface="Knewave"/>
              </a:rPr>
              <a:t>Use Cases:</a:t>
            </a:r>
          </a:p>
        </p:txBody>
      </p:sp>
      <p:sp>
        <p:nvSpPr>
          <p:cNvPr name="TextBox 17" id="17"/>
          <p:cNvSpPr txBox="true"/>
          <p:nvPr/>
        </p:nvSpPr>
        <p:spPr>
          <a:xfrm rot="0">
            <a:off x="2659658" y="4303509"/>
            <a:ext cx="3919318" cy="343992"/>
          </a:xfrm>
          <a:prstGeom prst="rect">
            <a:avLst/>
          </a:prstGeom>
        </p:spPr>
        <p:txBody>
          <a:bodyPr anchor="t" rtlCol="false" tIns="0" lIns="0" bIns="0" rIns="0">
            <a:spAutoFit/>
          </a:bodyPr>
          <a:lstStyle/>
          <a:p>
            <a:pPr>
              <a:lnSpc>
                <a:spcPts val="2569"/>
              </a:lnSpc>
            </a:pPr>
            <a:r>
              <a:rPr lang="en-US" sz="2335" spc="-46">
                <a:solidFill>
                  <a:srgbClr val="474A53"/>
                </a:solidFill>
                <a:latin typeface="Kollektif Bold"/>
              </a:rPr>
              <a:t>Natural Language Processing</a:t>
            </a:r>
          </a:p>
        </p:txBody>
      </p:sp>
      <p:sp>
        <p:nvSpPr>
          <p:cNvPr name="TextBox 18" id="18"/>
          <p:cNvSpPr txBox="true"/>
          <p:nvPr/>
        </p:nvSpPr>
        <p:spPr>
          <a:xfrm rot="0">
            <a:off x="2659658" y="4693357"/>
            <a:ext cx="4532304" cy="12126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IDDFS is used in parsing and analyzing syntactic structures in natural language processing to traverse syntax trees and grammars.</a:t>
            </a:r>
          </a:p>
        </p:txBody>
      </p:sp>
      <p:sp>
        <p:nvSpPr>
          <p:cNvPr name="TextBox 19" id="19"/>
          <p:cNvSpPr txBox="true"/>
          <p:nvPr/>
        </p:nvSpPr>
        <p:spPr>
          <a:xfrm rot="0">
            <a:off x="2034501" y="4292079"/>
            <a:ext cx="625156" cy="375920"/>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05</a:t>
            </a:r>
          </a:p>
        </p:txBody>
      </p:sp>
      <p:sp>
        <p:nvSpPr>
          <p:cNvPr name="TextBox 20" id="20"/>
          <p:cNvSpPr txBox="true"/>
          <p:nvPr/>
        </p:nvSpPr>
        <p:spPr>
          <a:xfrm rot="0">
            <a:off x="2659658" y="6458471"/>
            <a:ext cx="3919318" cy="366852"/>
          </a:xfrm>
          <a:prstGeom prst="rect">
            <a:avLst/>
          </a:prstGeom>
        </p:spPr>
        <p:txBody>
          <a:bodyPr anchor="t" rtlCol="false" tIns="0" lIns="0" bIns="0" rIns="0">
            <a:spAutoFit/>
          </a:bodyPr>
          <a:lstStyle/>
          <a:p>
            <a:pPr>
              <a:lnSpc>
                <a:spcPts val="2899"/>
              </a:lnSpc>
            </a:pPr>
            <a:r>
              <a:rPr lang="en-US" sz="2635" spc="-52">
                <a:solidFill>
                  <a:srgbClr val="474A53"/>
                </a:solidFill>
                <a:latin typeface="Kollektif Bold"/>
              </a:rPr>
              <a:t>Graph Algorithms</a:t>
            </a:r>
          </a:p>
        </p:txBody>
      </p:sp>
      <p:sp>
        <p:nvSpPr>
          <p:cNvPr name="TextBox 21" id="21"/>
          <p:cNvSpPr txBox="true"/>
          <p:nvPr/>
        </p:nvSpPr>
        <p:spPr>
          <a:xfrm rot="0">
            <a:off x="2659658" y="6872948"/>
            <a:ext cx="4532304" cy="12126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 IDDFS is useful in various graph algorithms, such as topological sorting, cycle detection, and finding strongly connected components in directed graphs.</a:t>
            </a:r>
          </a:p>
        </p:txBody>
      </p:sp>
      <p:sp>
        <p:nvSpPr>
          <p:cNvPr name="TextBox 22" id="22"/>
          <p:cNvSpPr txBox="true"/>
          <p:nvPr/>
        </p:nvSpPr>
        <p:spPr>
          <a:xfrm rot="0">
            <a:off x="2034501" y="6448946"/>
            <a:ext cx="625156" cy="375920"/>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06</a:t>
            </a:r>
          </a:p>
        </p:txBody>
      </p:sp>
      <p:sp>
        <p:nvSpPr>
          <p:cNvPr name="TextBox 23" id="23"/>
          <p:cNvSpPr txBox="true"/>
          <p:nvPr/>
        </p:nvSpPr>
        <p:spPr>
          <a:xfrm rot="0">
            <a:off x="12377773" y="4301604"/>
            <a:ext cx="3919318" cy="366852"/>
          </a:xfrm>
          <a:prstGeom prst="rect">
            <a:avLst/>
          </a:prstGeom>
        </p:spPr>
        <p:txBody>
          <a:bodyPr anchor="t" rtlCol="false" tIns="0" lIns="0" bIns="0" rIns="0">
            <a:spAutoFit/>
          </a:bodyPr>
          <a:lstStyle/>
          <a:p>
            <a:pPr>
              <a:lnSpc>
                <a:spcPts val="2899"/>
              </a:lnSpc>
            </a:pPr>
            <a:r>
              <a:rPr lang="en-US" sz="2635" spc="-52">
                <a:solidFill>
                  <a:srgbClr val="474A53"/>
                </a:solidFill>
                <a:latin typeface="Kollektif Bold"/>
              </a:rPr>
              <a:t>DNA Sequence Alignment</a:t>
            </a:r>
          </a:p>
        </p:txBody>
      </p:sp>
      <p:sp>
        <p:nvSpPr>
          <p:cNvPr name="TextBox 24" id="24"/>
          <p:cNvSpPr txBox="true"/>
          <p:nvPr/>
        </p:nvSpPr>
        <p:spPr>
          <a:xfrm rot="0">
            <a:off x="12377773" y="4699868"/>
            <a:ext cx="4532304" cy="12126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In bioinformatics, IDDFS can be applied to align DNA sequences by exploring different alignment possibilities within memory constraints.</a:t>
            </a:r>
          </a:p>
        </p:txBody>
      </p:sp>
      <p:sp>
        <p:nvSpPr>
          <p:cNvPr name="TextBox 25" id="25"/>
          <p:cNvSpPr txBox="true"/>
          <p:nvPr/>
        </p:nvSpPr>
        <p:spPr>
          <a:xfrm rot="0">
            <a:off x="11752617" y="4292079"/>
            <a:ext cx="625156" cy="375920"/>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07</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83473" y="1468051"/>
            <a:ext cx="11321053" cy="1230598"/>
          </a:xfrm>
          <a:prstGeom prst="rect">
            <a:avLst/>
          </a:prstGeom>
        </p:spPr>
        <p:txBody>
          <a:bodyPr anchor="t" rtlCol="false" tIns="0" lIns="0" bIns="0" rIns="0">
            <a:spAutoFit/>
          </a:bodyPr>
          <a:lstStyle/>
          <a:p>
            <a:pPr algn="ctr" marL="0" indent="0" lvl="0">
              <a:lnSpc>
                <a:spcPts val="9592"/>
              </a:lnSpc>
            </a:pPr>
            <a:r>
              <a:rPr lang="en-US" sz="8564">
                <a:solidFill>
                  <a:srgbClr val="474A53"/>
                </a:solidFill>
                <a:latin typeface="Knewave"/>
              </a:rPr>
              <a:t>Advantages:</a:t>
            </a:r>
          </a:p>
        </p:txBody>
      </p:sp>
      <p:graphicFrame>
        <p:nvGraphicFramePr>
          <p:cNvPr name="Table 9" id="9"/>
          <p:cNvGraphicFramePr>
            <a:graphicFrameLocks noGrp="true"/>
          </p:cNvGraphicFramePr>
          <p:nvPr/>
        </p:nvGraphicFramePr>
        <p:xfrm>
          <a:off x="2568791" y="3461453"/>
          <a:ext cx="6279876" cy="4574127"/>
        </p:xfrm>
        <a:graphic>
          <a:graphicData uri="http://schemas.openxmlformats.org/drawingml/2006/table">
            <a:tbl>
              <a:tblPr/>
              <a:tblGrid>
                <a:gridCol w="3139938"/>
                <a:gridCol w="3139938"/>
              </a:tblGrid>
              <a:tr h="1361152">
                <a:tc>
                  <a:txBody>
                    <a:bodyPr anchor="t" rtlCol="false"/>
                    <a:lstStyle/>
                    <a:p>
                      <a:pPr algn="ctr">
                        <a:lnSpc>
                          <a:spcPts val="3359"/>
                        </a:lnSpc>
                        <a:defRPr/>
                      </a:pPr>
                      <a:r>
                        <a:rPr lang="en-US" sz="2400">
                          <a:solidFill>
                            <a:srgbClr val="F2E9DA"/>
                          </a:solidFill>
                          <a:latin typeface="Kollektif Bold"/>
                        </a:rPr>
                        <a:t>Completeness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c>
                  <a:txBody>
                    <a:bodyPr anchor="t" rtlCol="false"/>
                    <a:lstStyle/>
                    <a:p>
                      <a:pPr algn="ctr">
                        <a:lnSpc>
                          <a:spcPts val="3359"/>
                        </a:lnSpc>
                        <a:defRPr/>
                      </a:pPr>
                      <a:r>
                        <a:rPr lang="en-US" sz="2400">
                          <a:solidFill>
                            <a:srgbClr val="F2E9DA"/>
                          </a:solidFill>
                          <a:latin typeface="Kollektif Bold"/>
                        </a:rPr>
                        <a:t>Minimal Memory Usage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r>
              <a:tr h="1650502">
                <a:tc rowSpan="2">
                  <a:txBody>
                    <a:bodyPr anchor="t" rtlCol="false"/>
                    <a:lstStyle/>
                    <a:p>
                      <a:pPr algn="ctr">
                        <a:lnSpc>
                          <a:spcPts val="2656"/>
                        </a:lnSpc>
                        <a:defRPr/>
                      </a:pPr>
                      <a:r>
                        <a:rPr lang="en-US" sz="1897">
                          <a:solidFill>
                            <a:srgbClr val="000000"/>
                          </a:solidFill>
                          <a:latin typeface="Kollektif"/>
                        </a:rPr>
                        <a:t>IDDFS guarantees that it will find a solution if one exists in the search space. It explores all possible nodes systematically.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rowSpan="2">
                  <a:txBody>
                    <a:bodyPr anchor="t" rtlCol="false"/>
                    <a:lstStyle/>
                    <a:p>
                      <a:pPr algn="ctr">
                        <a:lnSpc>
                          <a:spcPts val="2656"/>
                        </a:lnSpc>
                        <a:defRPr/>
                      </a:pPr>
                      <a:r>
                        <a:rPr lang="en-US" sz="1897">
                          <a:solidFill>
                            <a:srgbClr val="000000"/>
                          </a:solidFill>
                          <a:latin typeface="Kollektif"/>
                        </a:rPr>
                        <a:t>IDDFS uses memory efficiently, as it only stores the path from the root to the current node. This makes it suitable for large search spaces.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r h="1562473">
                <a:tc vMerge="true">
                  <a:txBody>
                    <a:bodyPr anchor="t" rtlCol="false"/>
                    <a:lstStyle/>
                    <a:p>
                      <a:pPr algn="ctr">
                        <a:lnSpc>
                          <a:spcPts val="2656"/>
                        </a:lnSpc>
                        <a:defRPr/>
                      </a:pPr>
                      <a:r>
                        <a:rPr lang="en-US" sz="1897">
                          <a:solidFill>
                            <a:srgbClr val="000000"/>
                          </a:solidFill>
                          <a:latin typeface="Kollektif"/>
                        </a:rPr>
                        <a:t>IDDFS guarantees that it will find a solution if one exists in the search space. It explores all possible nodes systematically.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vMerge="true">
                  <a:txBody>
                    <a:bodyPr anchor="t" rtlCol="false"/>
                    <a:lstStyle/>
                    <a:p>
                      <a:pPr algn="ctr">
                        <a:lnSpc>
                          <a:spcPts val="2656"/>
                        </a:lnSpc>
                        <a:defRPr/>
                      </a:pPr>
                      <a:r>
                        <a:rPr lang="en-US" sz="1897">
                          <a:solidFill>
                            <a:srgbClr val="000000"/>
                          </a:solidFill>
                          <a:latin typeface="Kollektif"/>
                        </a:rPr>
                        <a:t>IDDFS uses memory efficiently, as it only stores the path from the root to the current node. This makes it suitable for large search spaces.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bl>
          </a:graphicData>
        </a:graphic>
      </p:graphicFrame>
      <p:sp>
        <p:nvSpPr>
          <p:cNvPr name="Freeform 10" id="10"/>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1" id="11"/>
          <p:cNvGraphicFramePr>
            <a:graphicFrameLocks noGrp="true"/>
          </p:cNvGraphicFramePr>
          <p:nvPr/>
        </p:nvGraphicFramePr>
        <p:xfrm>
          <a:off x="9828797" y="3461453"/>
          <a:ext cx="6279876" cy="4574127"/>
        </p:xfrm>
        <a:graphic>
          <a:graphicData uri="http://schemas.openxmlformats.org/drawingml/2006/table">
            <a:tbl>
              <a:tblPr/>
              <a:tblGrid>
                <a:gridCol w="3139938"/>
                <a:gridCol w="3139938"/>
              </a:tblGrid>
              <a:tr h="1361152">
                <a:tc>
                  <a:txBody>
                    <a:bodyPr anchor="t" rtlCol="false"/>
                    <a:lstStyle/>
                    <a:p>
                      <a:pPr algn="ctr">
                        <a:lnSpc>
                          <a:spcPts val="3359"/>
                        </a:lnSpc>
                        <a:defRPr/>
                      </a:pPr>
                      <a:r>
                        <a:rPr lang="en-US" sz="2400">
                          <a:solidFill>
                            <a:srgbClr val="F2E9DA"/>
                          </a:solidFill>
                          <a:latin typeface="Kollektif Bold"/>
                        </a:rPr>
                        <a:t>Optimal Solutions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c>
                  <a:txBody>
                    <a:bodyPr anchor="t" rtlCol="false"/>
                    <a:lstStyle/>
                    <a:p>
                      <a:pPr algn="ctr">
                        <a:lnSpc>
                          <a:spcPts val="3359"/>
                        </a:lnSpc>
                        <a:defRPr/>
                      </a:pPr>
                      <a:r>
                        <a:rPr lang="en-US" sz="2400">
                          <a:solidFill>
                            <a:srgbClr val="F2E9DA"/>
                          </a:solidFill>
                          <a:latin typeface="Kollektif Bold"/>
                        </a:rPr>
                        <a:t>Simple Implementation</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r>
              <a:tr h="1650502">
                <a:tc rowSpan="2">
                  <a:txBody>
                    <a:bodyPr anchor="t" rtlCol="false"/>
                    <a:lstStyle/>
                    <a:p>
                      <a:pPr algn="ctr">
                        <a:lnSpc>
                          <a:spcPts val="2656"/>
                        </a:lnSpc>
                        <a:defRPr/>
                      </a:pPr>
                      <a:r>
                        <a:rPr lang="en-US" sz="1897">
                          <a:solidFill>
                            <a:srgbClr val="000000"/>
                          </a:solidFill>
                          <a:latin typeface="Kollektif"/>
                        </a:rPr>
                        <a:t>IDDFS ensures that it finds the optimal solution by increasing the depth limit gradually, and it stops as soon as a solution is found.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rowSpan="2">
                  <a:txBody>
                    <a:bodyPr anchor="t" rtlCol="false"/>
                    <a:lstStyle/>
                    <a:p>
                      <a:pPr algn="ctr">
                        <a:lnSpc>
                          <a:spcPts val="2656"/>
                        </a:lnSpc>
                        <a:defRPr/>
                      </a:pPr>
                      <a:r>
                        <a:rPr lang="en-US" sz="1897">
                          <a:solidFill>
                            <a:srgbClr val="000000"/>
                          </a:solidFill>
                          <a:latin typeface="Kollektif"/>
                        </a:rPr>
                        <a:t>The algorithm is relatively easy to implement, as it builds upon the standard depth-first search strategy.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r h="1562473">
                <a:tc vMerge="true">
                  <a:txBody>
                    <a:bodyPr anchor="t" rtlCol="false"/>
                    <a:lstStyle/>
                    <a:p>
                      <a:pPr algn="ctr">
                        <a:lnSpc>
                          <a:spcPts val="2656"/>
                        </a:lnSpc>
                        <a:defRPr/>
                      </a:pPr>
                      <a:r>
                        <a:rPr lang="en-US" sz="1897">
                          <a:solidFill>
                            <a:srgbClr val="000000"/>
                          </a:solidFill>
                          <a:latin typeface="Kollektif"/>
                        </a:rPr>
                        <a:t>IDDFS ensures that it finds the optimal solution by increasing the depth limit gradually, and it stops as soon as a solution is found.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vMerge="true">
                  <a:txBody>
                    <a:bodyPr anchor="t" rtlCol="false"/>
                    <a:lstStyle/>
                    <a:p>
                      <a:pPr algn="ctr">
                        <a:lnSpc>
                          <a:spcPts val="2656"/>
                        </a:lnSpc>
                        <a:defRPr/>
                      </a:pPr>
                      <a:r>
                        <a:rPr lang="en-US" sz="1897">
                          <a:solidFill>
                            <a:srgbClr val="000000"/>
                          </a:solidFill>
                          <a:latin typeface="Kollektif"/>
                        </a:rPr>
                        <a:t>The algorithm is relatively easy to implement, as it builds upon the standard depth-first search strategy.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83473" y="1468051"/>
            <a:ext cx="11321053" cy="1230598"/>
          </a:xfrm>
          <a:prstGeom prst="rect">
            <a:avLst/>
          </a:prstGeom>
        </p:spPr>
        <p:txBody>
          <a:bodyPr anchor="t" rtlCol="false" tIns="0" lIns="0" bIns="0" rIns="0">
            <a:spAutoFit/>
          </a:bodyPr>
          <a:lstStyle/>
          <a:p>
            <a:pPr algn="ctr" marL="0" indent="0" lvl="0">
              <a:lnSpc>
                <a:spcPts val="9592"/>
              </a:lnSpc>
            </a:pPr>
            <a:r>
              <a:rPr lang="en-US" sz="8564">
                <a:solidFill>
                  <a:srgbClr val="474A53"/>
                </a:solidFill>
                <a:latin typeface="Knewave Bold"/>
              </a:rPr>
              <a:t>Disadvantages:</a:t>
            </a:r>
          </a:p>
        </p:txBody>
      </p:sp>
      <p:graphicFrame>
        <p:nvGraphicFramePr>
          <p:cNvPr name="Table 9" id="9"/>
          <p:cNvGraphicFramePr>
            <a:graphicFrameLocks noGrp="true"/>
          </p:cNvGraphicFramePr>
          <p:nvPr/>
        </p:nvGraphicFramePr>
        <p:xfrm>
          <a:off x="2568791" y="3461453"/>
          <a:ext cx="6279876" cy="5114925"/>
        </p:xfrm>
        <a:graphic>
          <a:graphicData uri="http://schemas.openxmlformats.org/drawingml/2006/table">
            <a:tbl>
              <a:tblPr/>
              <a:tblGrid>
                <a:gridCol w="3139938"/>
                <a:gridCol w="3139938"/>
              </a:tblGrid>
              <a:tr h="1348200">
                <a:tc>
                  <a:txBody>
                    <a:bodyPr anchor="t" rtlCol="false"/>
                    <a:lstStyle/>
                    <a:p>
                      <a:pPr algn="ctr">
                        <a:lnSpc>
                          <a:spcPts val="3359"/>
                        </a:lnSpc>
                        <a:defRPr/>
                      </a:pPr>
                      <a:r>
                        <a:rPr lang="en-US" sz="2400">
                          <a:solidFill>
                            <a:srgbClr val="F2E9DA"/>
                          </a:solidFill>
                          <a:latin typeface="Kollektif Bold"/>
                        </a:rPr>
                        <a:t>Inefficient for Uniform Costs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c>
                  <a:txBody>
                    <a:bodyPr anchor="t" rtlCol="false"/>
                    <a:lstStyle/>
                    <a:p>
                      <a:pPr algn="ctr">
                        <a:lnSpc>
                          <a:spcPts val="3359"/>
                        </a:lnSpc>
                        <a:defRPr/>
                      </a:pPr>
                      <a:r>
                        <a:rPr lang="en-US" sz="2400">
                          <a:solidFill>
                            <a:srgbClr val="F2E9DA"/>
                          </a:solidFill>
                          <a:latin typeface="Kollektif Bold"/>
                        </a:rPr>
                        <a:t>Redundant Work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r>
              <a:tr h="1861212">
                <a:tc rowSpan="2">
                  <a:txBody>
                    <a:bodyPr anchor="t" rtlCol="false"/>
                    <a:lstStyle/>
                    <a:p>
                      <a:pPr algn="ctr">
                        <a:lnSpc>
                          <a:spcPts val="2656"/>
                        </a:lnSpc>
                        <a:defRPr/>
                      </a:pPr>
                      <a:r>
                        <a:rPr lang="en-US" sz="1897">
                          <a:solidFill>
                            <a:srgbClr val="000000"/>
                          </a:solidFill>
                          <a:latin typeface="Kollektif"/>
                        </a:rPr>
                        <a:t>IDDFS performs poorly on graphs or trees with uniform edge costs, as it repeatedly traverses the same nodes, making it less efficient than algorithms like A* search.</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rowSpan="2">
                  <a:txBody>
                    <a:bodyPr anchor="t" rtlCol="false"/>
                    <a:lstStyle/>
                    <a:p>
                      <a:pPr algn="ctr">
                        <a:lnSpc>
                          <a:spcPts val="2656"/>
                        </a:lnSpc>
                        <a:defRPr/>
                      </a:pPr>
                      <a:r>
                        <a:rPr lang="en-US" sz="1897">
                          <a:solidFill>
                            <a:srgbClr val="000000"/>
                          </a:solidFill>
                          <a:latin typeface="Kollektif"/>
                        </a:rPr>
                        <a:t>At each depth level, IDDFS explores the same nodes multiple times, which can lead to significant redundant work, especially in the presence of loops in the search space.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r h="1905514">
                <a:tc vMerge="true">
                  <a:txBody>
                    <a:bodyPr anchor="t" rtlCol="false"/>
                    <a:lstStyle/>
                    <a:p>
                      <a:pPr algn="ctr">
                        <a:lnSpc>
                          <a:spcPts val="2656"/>
                        </a:lnSpc>
                        <a:defRPr/>
                      </a:pPr>
                      <a:r>
                        <a:rPr lang="en-US" sz="1897">
                          <a:solidFill>
                            <a:srgbClr val="000000"/>
                          </a:solidFill>
                          <a:latin typeface="Kollektif"/>
                        </a:rPr>
                        <a:t>IDDFS performs poorly on graphs or trees with uniform edge costs, as it repeatedly traverses the same nodes, making it less efficient than algorithms like A* search.</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vMerge="true">
                  <a:txBody>
                    <a:bodyPr anchor="t" rtlCol="false"/>
                    <a:lstStyle/>
                    <a:p>
                      <a:pPr algn="ctr">
                        <a:lnSpc>
                          <a:spcPts val="2656"/>
                        </a:lnSpc>
                        <a:defRPr/>
                      </a:pPr>
                      <a:r>
                        <a:rPr lang="en-US" sz="1897">
                          <a:solidFill>
                            <a:srgbClr val="000000"/>
                          </a:solidFill>
                          <a:latin typeface="Kollektif"/>
                        </a:rPr>
                        <a:t>At each depth level, IDDFS explores the same nodes multiple times, which can lead to significant redundant work, especially in the presence of loops in the search space.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bl>
          </a:graphicData>
        </a:graphic>
      </p:graphicFrame>
      <p:sp>
        <p:nvSpPr>
          <p:cNvPr name="Freeform 10" id="10"/>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1" id="11"/>
          <p:cNvGraphicFramePr>
            <a:graphicFrameLocks noGrp="true"/>
          </p:cNvGraphicFramePr>
          <p:nvPr/>
        </p:nvGraphicFramePr>
        <p:xfrm>
          <a:off x="9828797" y="3461453"/>
          <a:ext cx="6279876" cy="5114925"/>
        </p:xfrm>
        <a:graphic>
          <a:graphicData uri="http://schemas.openxmlformats.org/drawingml/2006/table">
            <a:tbl>
              <a:tblPr/>
              <a:tblGrid>
                <a:gridCol w="3139938"/>
                <a:gridCol w="3139938"/>
              </a:tblGrid>
              <a:tr h="1801030">
                <a:tc>
                  <a:txBody>
                    <a:bodyPr anchor="t" rtlCol="false"/>
                    <a:lstStyle/>
                    <a:p>
                      <a:pPr algn="ctr">
                        <a:lnSpc>
                          <a:spcPts val="3359"/>
                        </a:lnSpc>
                        <a:defRPr/>
                      </a:pPr>
                      <a:r>
                        <a:rPr lang="en-US" sz="2400">
                          <a:solidFill>
                            <a:srgbClr val="F2E9DA"/>
                          </a:solidFill>
                          <a:latin typeface="Kollektif Bold"/>
                        </a:rPr>
                        <a:t>Lack of Heuristic Information</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c>
                  <a:txBody>
                    <a:bodyPr anchor="t" rtlCol="false"/>
                    <a:lstStyle/>
                    <a:p>
                      <a:pPr algn="ctr">
                        <a:lnSpc>
                          <a:spcPts val="3359"/>
                        </a:lnSpc>
                        <a:defRPr/>
                      </a:pPr>
                      <a:r>
                        <a:rPr lang="en-US" sz="2400">
                          <a:solidFill>
                            <a:srgbClr val="F2E9DA"/>
                          </a:solidFill>
                          <a:latin typeface="Kollektif Bold"/>
                        </a:rPr>
                        <a:t>Difficulty Handling Infinite Branching Factors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r>
              <a:tr h="1634797">
                <a:tc rowSpan="2">
                  <a:txBody>
                    <a:bodyPr anchor="t" rtlCol="false"/>
                    <a:lstStyle/>
                    <a:p>
                      <a:pPr algn="ctr">
                        <a:lnSpc>
                          <a:spcPts val="2656"/>
                        </a:lnSpc>
                        <a:defRPr/>
                      </a:pPr>
                      <a:r>
                        <a:rPr lang="en-US" sz="1897">
                          <a:solidFill>
                            <a:srgbClr val="000000"/>
                          </a:solidFill>
                          <a:latin typeface="Kollektif"/>
                        </a:rPr>
                        <a:t>IDDFS does not incorporate heuristic information, which could potentially lead to suboptimal performance in problems where heuristic guidance is beneficial.</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rowSpan="2">
                  <a:txBody>
                    <a:bodyPr anchor="t" rtlCol="false"/>
                    <a:lstStyle/>
                    <a:p>
                      <a:pPr algn="ctr">
                        <a:lnSpc>
                          <a:spcPts val="2656"/>
                        </a:lnSpc>
                        <a:defRPr/>
                      </a:pPr>
                      <a:r>
                        <a:rPr lang="en-US" sz="1897">
                          <a:solidFill>
                            <a:srgbClr val="000000"/>
                          </a:solidFill>
                          <a:latin typeface="Kollektif"/>
                        </a:rPr>
                        <a:t>In scenarios with infinite branching factors at each node, IDDFS may not be suitable, as it may never reach a solution due to an ever-expanding search space.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r h="1679098">
                <a:tc vMerge="true">
                  <a:txBody>
                    <a:bodyPr anchor="t" rtlCol="false"/>
                    <a:lstStyle/>
                    <a:p>
                      <a:pPr algn="ctr">
                        <a:lnSpc>
                          <a:spcPts val="2656"/>
                        </a:lnSpc>
                        <a:defRPr/>
                      </a:pPr>
                      <a:r>
                        <a:rPr lang="en-US" sz="1897">
                          <a:solidFill>
                            <a:srgbClr val="000000"/>
                          </a:solidFill>
                          <a:latin typeface="Kollektif"/>
                        </a:rPr>
                        <a:t>IDDFS does not incorporate heuristic information, which could potentially lead to suboptimal performance in problems where heuristic guidance is beneficial.</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vMerge="true">
                  <a:txBody>
                    <a:bodyPr anchor="t" rtlCol="false"/>
                    <a:lstStyle/>
                    <a:p>
                      <a:pPr algn="ctr">
                        <a:lnSpc>
                          <a:spcPts val="2656"/>
                        </a:lnSpc>
                        <a:defRPr/>
                      </a:pPr>
                      <a:r>
                        <a:rPr lang="en-US" sz="1897">
                          <a:solidFill>
                            <a:srgbClr val="000000"/>
                          </a:solidFill>
                          <a:latin typeface="Kollektif"/>
                        </a:rPr>
                        <a:t>In scenarios with infinite branching factors at each node, IDDFS may not be suitable, as it may never reach a solution due to an ever-expanding search space.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550329" y="1480488"/>
            <a:ext cx="13187341" cy="1157608"/>
          </a:xfrm>
          <a:prstGeom prst="rect">
            <a:avLst/>
          </a:prstGeom>
        </p:spPr>
        <p:txBody>
          <a:bodyPr anchor="t" rtlCol="false" tIns="0" lIns="0" bIns="0" rIns="0">
            <a:spAutoFit/>
          </a:bodyPr>
          <a:lstStyle/>
          <a:p>
            <a:pPr algn="ctr" marL="0" indent="0" lvl="0">
              <a:lnSpc>
                <a:spcPts val="8960"/>
              </a:lnSpc>
            </a:pPr>
            <a:r>
              <a:rPr lang="en-US" sz="8000">
                <a:solidFill>
                  <a:srgbClr val="474A53"/>
                </a:solidFill>
                <a:latin typeface="Knewave"/>
              </a:rPr>
              <a:t>Complexity</a:t>
            </a:r>
          </a:p>
        </p:txBody>
      </p:sp>
      <p:sp>
        <p:nvSpPr>
          <p:cNvPr name="TextBox 10" id="10"/>
          <p:cNvSpPr txBox="true"/>
          <p:nvPr/>
        </p:nvSpPr>
        <p:spPr>
          <a:xfrm rot="0">
            <a:off x="4103142" y="3220769"/>
            <a:ext cx="4083146" cy="434370"/>
          </a:xfrm>
          <a:prstGeom prst="rect">
            <a:avLst/>
          </a:prstGeom>
        </p:spPr>
        <p:txBody>
          <a:bodyPr anchor="t" rtlCol="false" tIns="0" lIns="0" bIns="0" rIns="0">
            <a:spAutoFit/>
          </a:bodyPr>
          <a:lstStyle/>
          <a:p>
            <a:pPr algn="ctr">
              <a:lnSpc>
                <a:spcPts val="3208"/>
              </a:lnSpc>
            </a:pPr>
            <a:r>
              <a:rPr lang="en-US" sz="2917" spc="-58">
                <a:solidFill>
                  <a:srgbClr val="F2E9DA"/>
                </a:solidFill>
                <a:latin typeface="Kollektif Bold"/>
              </a:rPr>
              <a:t>Time Complexity</a:t>
            </a:r>
          </a:p>
        </p:txBody>
      </p:sp>
      <p:sp>
        <p:nvSpPr>
          <p:cNvPr name="TextBox 11" id="11"/>
          <p:cNvSpPr txBox="true"/>
          <p:nvPr/>
        </p:nvSpPr>
        <p:spPr>
          <a:xfrm rot="0">
            <a:off x="2999615" y="4035452"/>
            <a:ext cx="6290200" cy="4944949"/>
          </a:xfrm>
          <a:prstGeom prst="rect">
            <a:avLst/>
          </a:prstGeom>
        </p:spPr>
        <p:txBody>
          <a:bodyPr anchor="t" rtlCol="false" tIns="0" lIns="0" bIns="0" rIns="0">
            <a:spAutoFit/>
          </a:bodyPr>
          <a:lstStyle/>
          <a:p>
            <a:pPr algn="just" marL="473244" indent="-236622" lvl="1">
              <a:lnSpc>
                <a:spcPts val="3068"/>
              </a:lnSpc>
              <a:spcBef>
                <a:spcPct val="0"/>
              </a:spcBef>
              <a:buFont typeface="Arial"/>
              <a:buChar char="•"/>
            </a:pPr>
            <a:r>
              <a:rPr lang="en-US" sz="2191">
                <a:solidFill>
                  <a:srgbClr val="474A53"/>
                </a:solidFill>
                <a:latin typeface="Kollektif"/>
              </a:rPr>
              <a:t>In the worst case, IDDFS explo</a:t>
            </a:r>
            <a:r>
              <a:rPr lang="en-US" sz="2191">
                <a:solidFill>
                  <a:srgbClr val="474A53"/>
                </a:solidFill>
                <a:latin typeface="Kollektif"/>
              </a:rPr>
              <a:t>res all nodes in the search space up to the depth where the solution is located.</a:t>
            </a:r>
          </a:p>
          <a:p>
            <a:pPr algn="just" marL="473244" indent="-236622" lvl="1">
              <a:lnSpc>
                <a:spcPts val="3068"/>
              </a:lnSpc>
              <a:spcBef>
                <a:spcPct val="0"/>
              </a:spcBef>
              <a:buFont typeface="Arial"/>
              <a:buChar char="•"/>
            </a:pPr>
            <a:r>
              <a:rPr lang="en-US" sz="2191">
                <a:solidFill>
                  <a:srgbClr val="474A53"/>
                </a:solidFill>
                <a:latin typeface="Kollektif"/>
              </a:rPr>
              <a:t>For a branching factor of "b" (the number of children each node has) and a depth of "d" (the depth of the solution), the time complexity is O(b^d).</a:t>
            </a:r>
          </a:p>
          <a:p>
            <a:pPr algn="just" marL="473244" indent="-236622" lvl="1">
              <a:lnSpc>
                <a:spcPts val="3068"/>
              </a:lnSpc>
              <a:spcBef>
                <a:spcPct val="0"/>
              </a:spcBef>
              <a:buFont typeface="Arial"/>
              <a:buChar char="•"/>
            </a:pPr>
            <a:r>
              <a:rPr lang="en-US" sz="2191">
                <a:solidFill>
                  <a:srgbClr val="474A53"/>
                </a:solidFill>
                <a:latin typeface="Kollektif"/>
              </a:rPr>
              <a:t>Because IDDFS gradually increases the depth limit, it can be more efficient than pure depth-first search, especially when the solution is shallow in the search tree. In the worst case, it behaves like a depth-first search.</a:t>
            </a:r>
          </a:p>
          <a:p>
            <a:pPr algn="just">
              <a:lnSpc>
                <a:spcPts val="3068"/>
              </a:lnSpc>
              <a:spcBef>
                <a:spcPct val="0"/>
              </a:spcBef>
            </a:pPr>
          </a:p>
        </p:txBody>
      </p:sp>
      <p:sp>
        <p:nvSpPr>
          <p:cNvPr name="TextBox 12" id="12"/>
          <p:cNvSpPr txBox="true"/>
          <p:nvPr/>
        </p:nvSpPr>
        <p:spPr>
          <a:xfrm rot="0">
            <a:off x="9555773" y="4035452"/>
            <a:ext cx="6286942" cy="5325999"/>
          </a:xfrm>
          <a:prstGeom prst="rect">
            <a:avLst/>
          </a:prstGeom>
        </p:spPr>
        <p:txBody>
          <a:bodyPr anchor="t" rtlCol="false" tIns="0" lIns="0" bIns="0" rIns="0">
            <a:spAutoFit/>
          </a:bodyPr>
          <a:lstStyle/>
          <a:p>
            <a:pPr algn="just" marL="472821" indent="-236410" lvl="1">
              <a:lnSpc>
                <a:spcPts val="3065"/>
              </a:lnSpc>
              <a:spcBef>
                <a:spcPct val="0"/>
              </a:spcBef>
              <a:buFont typeface="Arial"/>
              <a:buChar char="•"/>
            </a:pPr>
            <a:r>
              <a:rPr lang="en-US" sz="2190">
                <a:solidFill>
                  <a:srgbClr val="474A53"/>
                </a:solidFill>
                <a:latin typeface="Kollektif"/>
              </a:rPr>
              <a:t>IDDFS sto</a:t>
            </a:r>
            <a:r>
              <a:rPr lang="en-US" sz="2190">
                <a:solidFill>
                  <a:srgbClr val="474A53"/>
                </a:solidFill>
                <a:latin typeface="Kollektif"/>
              </a:rPr>
              <a:t>res the path from the root to the current node. Therefore, the space complexity is O(d), where "d" is the depth of the current node.</a:t>
            </a:r>
          </a:p>
          <a:p>
            <a:pPr algn="just" marL="472821" indent="-236410" lvl="1">
              <a:lnSpc>
                <a:spcPts val="3065"/>
              </a:lnSpc>
              <a:spcBef>
                <a:spcPct val="0"/>
              </a:spcBef>
              <a:buFont typeface="Arial"/>
              <a:buChar char="•"/>
            </a:pPr>
            <a:r>
              <a:rPr lang="en-US" sz="2190">
                <a:solidFill>
                  <a:srgbClr val="474A53"/>
                </a:solidFill>
                <a:latin typeface="Kollektif"/>
              </a:rPr>
              <a:t>The total space required at any given time is bounded by the depth limit. This is advantageous because it avoids excessive memory consumption, making it suitable for large search spaces.</a:t>
            </a:r>
          </a:p>
          <a:p>
            <a:pPr algn="just" marL="472821" indent="-236410" lvl="1">
              <a:lnSpc>
                <a:spcPts val="3065"/>
              </a:lnSpc>
              <a:spcBef>
                <a:spcPct val="0"/>
              </a:spcBef>
              <a:buFont typeface="Arial"/>
              <a:buChar char="•"/>
            </a:pPr>
            <a:r>
              <a:rPr lang="en-US" sz="2190">
                <a:solidFill>
                  <a:srgbClr val="474A53"/>
                </a:solidFill>
                <a:latin typeface="Kollektif"/>
              </a:rPr>
              <a:t>As IDDFS iteratively increases the depth limit, it keeps the memory footprint relatively low, making it memory-efficient compared to other search algorithms.</a:t>
            </a:r>
          </a:p>
          <a:p>
            <a:pPr algn="just">
              <a:lnSpc>
                <a:spcPts val="3065"/>
              </a:lnSpc>
              <a:spcBef>
                <a:spcPct val="0"/>
              </a:spcBef>
            </a:pPr>
          </a:p>
        </p:txBody>
      </p:sp>
      <p:sp>
        <p:nvSpPr>
          <p:cNvPr name="TextBox 13" id="13"/>
          <p:cNvSpPr txBox="true"/>
          <p:nvPr/>
        </p:nvSpPr>
        <p:spPr>
          <a:xfrm rot="0">
            <a:off x="10739585" y="3248104"/>
            <a:ext cx="3919318" cy="407035"/>
          </a:xfrm>
          <a:prstGeom prst="rect">
            <a:avLst/>
          </a:prstGeom>
        </p:spPr>
        <p:txBody>
          <a:bodyPr anchor="t" rtlCol="false" tIns="0" lIns="0" bIns="0" rIns="0">
            <a:spAutoFit/>
          </a:bodyPr>
          <a:lstStyle/>
          <a:p>
            <a:pPr algn="ctr">
              <a:lnSpc>
                <a:spcPts val="3079"/>
              </a:lnSpc>
            </a:pPr>
            <a:r>
              <a:rPr lang="en-US" sz="2799" spc="-55">
                <a:solidFill>
                  <a:srgbClr val="F2E9DA"/>
                </a:solidFill>
                <a:latin typeface="Kollektif Bold"/>
              </a:rPr>
              <a:t>Space Complexity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19839"/>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703099" y="2335997"/>
            <a:ext cx="8881801" cy="983492"/>
          </a:xfrm>
          <a:prstGeom prst="rect">
            <a:avLst/>
          </a:prstGeom>
        </p:spPr>
        <p:txBody>
          <a:bodyPr anchor="t" rtlCol="false" tIns="0" lIns="0" bIns="0" rIns="0">
            <a:spAutoFit/>
          </a:bodyPr>
          <a:lstStyle/>
          <a:p>
            <a:pPr algn="ctr" marL="0" indent="0" lvl="0">
              <a:lnSpc>
                <a:spcPts val="7616"/>
              </a:lnSpc>
            </a:pPr>
            <a:r>
              <a:rPr lang="en-US" sz="6800">
                <a:solidFill>
                  <a:srgbClr val="474A53"/>
                </a:solidFill>
                <a:latin typeface="Knewave"/>
              </a:rPr>
              <a:t>Bidirectional Search</a:t>
            </a:r>
          </a:p>
        </p:txBody>
      </p:sp>
      <p:sp>
        <p:nvSpPr>
          <p:cNvPr name="TextBox 10" id="10"/>
          <p:cNvSpPr txBox="true"/>
          <p:nvPr/>
        </p:nvSpPr>
        <p:spPr>
          <a:xfrm rot="0">
            <a:off x="2855778" y="4400320"/>
            <a:ext cx="12576444" cy="3648075"/>
          </a:xfrm>
          <a:prstGeom prst="rect">
            <a:avLst/>
          </a:prstGeom>
        </p:spPr>
        <p:txBody>
          <a:bodyPr anchor="t" rtlCol="false" tIns="0" lIns="0" bIns="0" rIns="0">
            <a:spAutoFit/>
          </a:bodyPr>
          <a:lstStyle/>
          <a:p>
            <a:pPr algn="ctr">
              <a:lnSpc>
                <a:spcPts val="4199"/>
              </a:lnSpc>
              <a:spcBef>
                <a:spcPct val="0"/>
              </a:spcBef>
            </a:pPr>
            <a:r>
              <a:rPr lang="en-US" sz="2999">
                <a:solidFill>
                  <a:srgbClr val="474A53"/>
                </a:solidFill>
                <a:latin typeface="Kollektif"/>
              </a:rPr>
              <a:t>Bidirectional Search is a search algorithm used to find a path from a start node to a goal node by exploring the search space simultaneously in two directions. It starts from both the start node and the goal node, working towards each other until their search frontiers meet, ideally reducing the time and resources required to find a solution. This approach is often employed in graph and tree traversal problems to improve search efficiency.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547290" y="1703667"/>
            <a:ext cx="7193420" cy="860047"/>
          </a:xfrm>
          <a:prstGeom prst="rect">
            <a:avLst/>
          </a:prstGeom>
        </p:spPr>
        <p:txBody>
          <a:bodyPr anchor="t" rtlCol="false" tIns="0" lIns="0" bIns="0" rIns="0">
            <a:spAutoFit/>
          </a:bodyPr>
          <a:lstStyle/>
          <a:p>
            <a:pPr algn="ctr" marL="0" indent="0" lvl="0">
              <a:lnSpc>
                <a:spcPts val="6608"/>
              </a:lnSpc>
            </a:pPr>
            <a:r>
              <a:rPr lang="en-US" sz="5900">
                <a:solidFill>
                  <a:srgbClr val="474A53"/>
                </a:solidFill>
                <a:latin typeface="Knewave"/>
              </a:rPr>
              <a:t>Algorithm Steps</a:t>
            </a:r>
          </a:p>
        </p:txBody>
      </p:sp>
      <p:grpSp>
        <p:nvGrpSpPr>
          <p:cNvPr name="Group 6" id="6"/>
          <p:cNvGrpSpPr/>
          <p:nvPr/>
        </p:nvGrpSpPr>
        <p:grpSpPr>
          <a:xfrm rot="0">
            <a:off x="2013415" y="4074171"/>
            <a:ext cx="4123235" cy="4902627"/>
            <a:chOff x="0" y="0"/>
            <a:chExt cx="5372576" cy="6388124"/>
          </a:xfrm>
        </p:grpSpPr>
        <p:sp>
          <p:nvSpPr>
            <p:cNvPr name="Freeform 7" id="7"/>
            <p:cNvSpPr/>
            <p:nvPr/>
          </p:nvSpPr>
          <p:spPr>
            <a:xfrm flipH="false" flipV="false" rot="0">
              <a:off x="0" y="0"/>
              <a:ext cx="5372577" cy="6388124"/>
            </a:xfrm>
            <a:custGeom>
              <a:avLst/>
              <a:gdLst/>
              <a:ahLst/>
              <a:cxnLst/>
              <a:rect r="r" b="b" t="t" l="l"/>
              <a:pathLst>
                <a:path h="6388124" w="5372577">
                  <a:moveTo>
                    <a:pt x="5248116" y="6388124"/>
                  </a:moveTo>
                  <a:lnTo>
                    <a:pt x="124460" y="6388124"/>
                  </a:lnTo>
                  <a:cubicBezTo>
                    <a:pt x="55880" y="6388124"/>
                    <a:pt x="0" y="6332244"/>
                    <a:pt x="0" y="6263664"/>
                  </a:cubicBezTo>
                  <a:lnTo>
                    <a:pt x="0" y="124460"/>
                  </a:lnTo>
                  <a:cubicBezTo>
                    <a:pt x="0" y="55880"/>
                    <a:pt x="55880" y="0"/>
                    <a:pt x="124460" y="0"/>
                  </a:cubicBezTo>
                  <a:lnTo>
                    <a:pt x="5248116" y="0"/>
                  </a:lnTo>
                  <a:cubicBezTo>
                    <a:pt x="5316696" y="0"/>
                    <a:pt x="5372577" y="55880"/>
                    <a:pt x="5372577" y="124460"/>
                  </a:cubicBezTo>
                  <a:lnTo>
                    <a:pt x="5372577" y="6263664"/>
                  </a:lnTo>
                  <a:cubicBezTo>
                    <a:pt x="5372577" y="6332244"/>
                    <a:pt x="5316696" y="6388124"/>
                    <a:pt x="5248116" y="6388124"/>
                  </a:cubicBezTo>
                  <a:close/>
                </a:path>
              </a:pathLst>
            </a:custGeom>
            <a:solidFill>
              <a:srgbClr val="975B3F"/>
            </a:solidFill>
          </p:spPr>
        </p:sp>
      </p:grpSp>
      <p:sp>
        <p:nvSpPr>
          <p:cNvPr name="TextBox 8" id="8"/>
          <p:cNvSpPr txBox="true"/>
          <p:nvPr/>
        </p:nvSpPr>
        <p:spPr>
          <a:xfrm rot="0">
            <a:off x="2449473" y="4688649"/>
            <a:ext cx="3251119" cy="2110948"/>
          </a:xfrm>
          <a:prstGeom prst="rect">
            <a:avLst/>
          </a:prstGeom>
        </p:spPr>
        <p:txBody>
          <a:bodyPr anchor="t" rtlCol="false" tIns="0" lIns="0" bIns="0" rIns="0">
            <a:spAutoFit/>
          </a:bodyPr>
          <a:lstStyle/>
          <a:p>
            <a:pPr algn="ctr">
              <a:lnSpc>
                <a:spcPts val="2823"/>
              </a:lnSpc>
              <a:spcBef>
                <a:spcPct val="0"/>
              </a:spcBef>
            </a:pPr>
            <a:r>
              <a:rPr lang="en-US" sz="2016">
                <a:solidFill>
                  <a:srgbClr val="F2E9DA"/>
                </a:solidFill>
                <a:latin typeface="Kollektif Bold"/>
              </a:rPr>
              <a:t>Initialize two queues or data structures, one for the forward search (from the start node) and one for the backward search (from the goal node).</a:t>
            </a:r>
          </a:p>
        </p:txBody>
      </p:sp>
      <p:sp>
        <p:nvSpPr>
          <p:cNvPr name="TextBox 9" id="9"/>
          <p:cNvSpPr txBox="true"/>
          <p:nvPr/>
        </p:nvSpPr>
        <p:spPr>
          <a:xfrm rot="0">
            <a:off x="2898208" y="3802337"/>
            <a:ext cx="2353650" cy="522351"/>
          </a:xfrm>
          <a:prstGeom prst="rect">
            <a:avLst/>
          </a:prstGeom>
        </p:spPr>
        <p:txBody>
          <a:bodyPr anchor="t" rtlCol="false" tIns="0" lIns="0" bIns="0" rIns="0">
            <a:spAutoFit/>
          </a:bodyPr>
          <a:lstStyle/>
          <a:p>
            <a:pPr algn="ctr" marL="0" indent="0" lvl="0">
              <a:lnSpc>
                <a:spcPts val="4032"/>
              </a:lnSpc>
            </a:pPr>
            <a:r>
              <a:rPr lang="en-US" sz="3600">
                <a:solidFill>
                  <a:srgbClr val="F2E9DA"/>
                </a:solidFill>
                <a:latin typeface="Kollektif Bold"/>
              </a:rPr>
              <a:t>Step 1</a:t>
            </a:r>
          </a:p>
        </p:txBody>
      </p:sp>
      <p:grpSp>
        <p:nvGrpSpPr>
          <p:cNvPr name="Group 10" id="10"/>
          <p:cNvGrpSpPr/>
          <p:nvPr/>
        </p:nvGrpSpPr>
        <p:grpSpPr>
          <a:xfrm rot="0">
            <a:off x="7082382" y="4074171"/>
            <a:ext cx="4123235" cy="4902627"/>
            <a:chOff x="0" y="0"/>
            <a:chExt cx="5372576" cy="6388124"/>
          </a:xfrm>
        </p:grpSpPr>
        <p:sp>
          <p:nvSpPr>
            <p:cNvPr name="Freeform 11" id="11"/>
            <p:cNvSpPr/>
            <p:nvPr/>
          </p:nvSpPr>
          <p:spPr>
            <a:xfrm flipH="false" flipV="false" rot="0">
              <a:off x="0" y="0"/>
              <a:ext cx="5372577" cy="6388124"/>
            </a:xfrm>
            <a:custGeom>
              <a:avLst/>
              <a:gdLst/>
              <a:ahLst/>
              <a:cxnLst/>
              <a:rect r="r" b="b" t="t" l="l"/>
              <a:pathLst>
                <a:path h="6388124" w="5372577">
                  <a:moveTo>
                    <a:pt x="5248116" y="6388124"/>
                  </a:moveTo>
                  <a:lnTo>
                    <a:pt x="124460" y="6388124"/>
                  </a:lnTo>
                  <a:cubicBezTo>
                    <a:pt x="55880" y="6388124"/>
                    <a:pt x="0" y="6332244"/>
                    <a:pt x="0" y="6263664"/>
                  </a:cubicBezTo>
                  <a:lnTo>
                    <a:pt x="0" y="124460"/>
                  </a:lnTo>
                  <a:cubicBezTo>
                    <a:pt x="0" y="55880"/>
                    <a:pt x="55880" y="0"/>
                    <a:pt x="124460" y="0"/>
                  </a:cubicBezTo>
                  <a:lnTo>
                    <a:pt x="5248116" y="0"/>
                  </a:lnTo>
                  <a:cubicBezTo>
                    <a:pt x="5316696" y="0"/>
                    <a:pt x="5372577" y="55880"/>
                    <a:pt x="5372577" y="124460"/>
                  </a:cubicBezTo>
                  <a:lnTo>
                    <a:pt x="5372577" y="6263664"/>
                  </a:lnTo>
                  <a:cubicBezTo>
                    <a:pt x="5372577" y="6332244"/>
                    <a:pt x="5316696" y="6388124"/>
                    <a:pt x="5248116" y="6388124"/>
                  </a:cubicBezTo>
                  <a:close/>
                </a:path>
              </a:pathLst>
            </a:custGeom>
            <a:solidFill>
              <a:srgbClr val="975B3F"/>
            </a:solidFill>
          </p:spPr>
        </p:sp>
      </p:grpSp>
      <p:sp>
        <p:nvSpPr>
          <p:cNvPr name="TextBox 12" id="12"/>
          <p:cNvSpPr txBox="true"/>
          <p:nvPr/>
        </p:nvSpPr>
        <p:spPr>
          <a:xfrm rot="0">
            <a:off x="7518440" y="4688649"/>
            <a:ext cx="3251119" cy="1406098"/>
          </a:xfrm>
          <a:prstGeom prst="rect">
            <a:avLst/>
          </a:prstGeom>
        </p:spPr>
        <p:txBody>
          <a:bodyPr anchor="t" rtlCol="false" tIns="0" lIns="0" bIns="0" rIns="0">
            <a:spAutoFit/>
          </a:bodyPr>
          <a:lstStyle/>
          <a:p>
            <a:pPr algn="ctr">
              <a:lnSpc>
                <a:spcPts val="2823"/>
              </a:lnSpc>
              <a:spcBef>
                <a:spcPct val="0"/>
              </a:spcBef>
            </a:pPr>
            <a:r>
              <a:rPr lang="en-US" sz="2016">
                <a:solidFill>
                  <a:srgbClr val="F2E9DA"/>
                </a:solidFill>
                <a:latin typeface="Kollektif Bold"/>
              </a:rPr>
              <a:t>Enqueue the start node into the forward queue and the goal node into the backward queue.</a:t>
            </a:r>
          </a:p>
        </p:txBody>
      </p:sp>
      <p:sp>
        <p:nvSpPr>
          <p:cNvPr name="TextBox 13" id="13"/>
          <p:cNvSpPr txBox="true"/>
          <p:nvPr/>
        </p:nvSpPr>
        <p:spPr>
          <a:xfrm rot="0">
            <a:off x="7967175" y="3802337"/>
            <a:ext cx="2353650" cy="522351"/>
          </a:xfrm>
          <a:prstGeom prst="rect">
            <a:avLst/>
          </a:prstGeom>
        </p:spPr>
        <p:txBody>
          <a:bodyPr anchor="t" rtlCol="false" tIns="0" lIns="0" bIns="0" rIns="0">
            <a:spAutoFit/>
          </a:bodyPr>
          <a:lstStyle/>
          <a:p>
            <a:pPr algn="ctr" marL="0" indent="0" lvl="0">
              <a:lnSpc>
                <a:spcPts val="4032"/>
              </a:lnSpc>
            </a:pPr>
            <a:r>
              <a:rPr lang="en-US" sz="3600">
                <a:solidFill>
                  <a:srgbClr val="F2E9DA"/>
                </a:solidFill>
                <a:latin typeface="Kollektif Bold"/>
              </a:rPr>
              <a:t>Step 2</a:t>
            </a:r>
          </a:p>
        </p:txBody>
      </p:sp>
      <p:grpSp>
        <p:nvGrpSpPr>
          <p:cNvPr name="Group 14" id="14"/>
          <p:cNvGrpSpPr/>
          <p:nvPr/>
        </p:nvGrpSpPr>
        <p:grpSpPr>
          <a:xfrm rot="0">
            <a:off x="12148593" y="4074171"/>
            <a:ext cx="4123235" cy="5016506"/>
            <a:chOff x="0" y="0"/>
            <a:chExt cx="5372576" cy="6536508"/>
          </a:xfrm>
        </p:grpSpPr>
        <p:sp>
          <p:nvSpPr>
            <p:cNvPr name="Freeform 15" id="15"/>
            <p:cNvSpPr/>
            <p:nvPr/>
          </p:nvSpPr>
          <p:spPr>
            <a:xfrm flipH="false" flipV="false" rot="0">
              <a:off x="0" y="0"/>
              <a:ext cx="5372577" cy="6536508"/>
            </a:xfrm>
            <a:custGeom>
              <a:avLst/>
              <a:gdLst/>
              <a:ahLst/>
              <a:cxnLst/>
              <a:rect r="r" b="b" t="t" l="l"/>
              <a:pathLst>
                <a:path h="6536508" w="5372577">
                  <a:moveTo>
                    <a:pt x="5248116" y="6536508"/>
                  </a:moveTo>
                  <a:lnTo>
                    <a:pt x="124460" y="6536508"/>
                  </a:lnTo>
                  <a:cubicBezTo>
                    <a:pt x="55880" y="6536508"/>
                    <a:pt x="0" y="6480628"/>
                    <a:pt x="0" y="6412048"/>
                  </a:cubicBezTo>
                  <a:lnTo>
                    <a:pt x="0" y="124460"/>
                  </a:lnTo>
                  <a:cubicBezTo>
                    <a:pt x="0" y="55880"/>
                    <a:pt x="55880" y="0"/>
                    <a:pt x="124460" y="0"/>
                  </a:cubicBezTo>
                  <a:lnTo>
                    <a:pt x="5248116" y="0"/>
                  </a:lnTo>
                  <a:cubicBezTo>
                    <a:pt x="5316696" y="0"/>
                    <a:pt x="5372577" y="55880"/>
                    <a:pt x="5372577" y="124460"/>
                  </a:cubicBezTo>
                  <a:lnTo>
                    <a:pt x="5372577" y="6412048"/>
                  </a:lnTo>
                  <a:cubicBezTo>
                    <a:pt x="5372577" y="6480628"/>
                    <a:pt x="5316696" y="6536508"/>
                    <a:pt x="5248116" y="6536508"/>
                  </a:cubicBezTo>
                  <a:close/>
                </a:path>
              </a:pathLst>
            </a:custGeom>
            <a:solidFill>
              <a:srgbClr val="975B3F"/>
            </a:solidFill>
          </p:spPr>
        </p:sp>
      </p:grpSp>
      <p:sp>
        <p:nvSpPr>
          <p:cNvPr name="TextBox 16" id="16"/>
          <p:cNvSpPr txBox="true"/>
          <p:nvPr/>
        </p:nvSpPr>
        <p:spPr>
          <a:xfrm rot="0">
            <a:off x="12584651" y="4574770"/>
            <a:ext cx="3251119" cy="4402028"/>
          </a:xfrm>
          <a:prstGeom prst="rect">
            <a:avLst/>
          </a:prstGeom>
        </p:spPr>
        <p:txBody>
          <a:bodyPr anchor="t" rtlCol="false" tIns="0" lIns="0" bIns="0" rIns="0">
            <a:spAutoFit/>
          </a:bodyPr>
          <a:lstStyle/>
          <a:p>
            <a:pPr algn="ctr">
              <a:lnSpc>
                <a:spcPts val="2543"/>
              </a:lnSpc>
            </a:pPr>
            <a:r>
              <a:rPr lang="en-US" sz="1816">
                <a:solidFill>
                  <a:srgbClr val="F2E9DA"/>
                </a:solidFill>
                <a:latin typeface="Kollektif Bold"/>
              </a:rPr>
              <a:t>While both queues are not empty, repeat the following steps:</a:t>
            </a:r>
          </a:p>
          <a:p>
            <a:pPr algn="ctr">
              <a:lnSpc>
                <a:spcPts val="2543"/>
              </a:lnSpc>
            </a:pPr>
            <a:r>
              <a:rPr lang="en-US" sz="1816">
                <a:solidFill>
                  <a:srgbClr val="F2E9DA"/>
                </a:solidFill>
                <a:latin typeface="Kollektif Bold"/>
              </a:rPr>
              <a:t>Expand the node at the front of the forward queue. Generate its successor states and enqueue them if they have not been explored before. Also, check if any of these states are in the backward queue. If a match is found, a path from the start to the goal is discovered.</a:t>
            </a:r>
          </a:p>
          <a:p>
            <a:pPr algn="ctr">
              <a:lnSpc>
                <a:spcPts val="2543"/>
              </a:lnSpc>
              <a:spcBef>
                <a:spcPct val="0"/>
              </a:spcBef>
            </a:pPr>
          </a:p>
        </p:txBody>
      </p:sp>
      <p:sp>
        <p:nvSpPr>
          <p:cNvPr name="TextBox 17" id="17"/>
          <p:cNvSpPr txBox="true"/>
          <p:nvPr/>
        </p:nvSpPr>
        <p:spPr>
          <a:xfrm rot="0">
            <a:off x="13033386" y="3802337"/>
            <a:ext cx="2353650" cy="522351"/>
          </a:xfrm>
          <a:prstGeom prst="rect">
            <a:avLst/>
          </a:prstGeom>
        </p:spPr>
        <p:txBody>
          <a:bodyPr anchor="t" rtlCol="false" tIns="0" lIns="0" bIns="0" rIns="0">
            <a:spAutoFit/>
          </a:bodyPr>
          <a:lstStyle/>
          <a:p>
            <a:pPr algn="ctr" marL="0" indent="0" lvl="0">
              <a:lnSpc>
                <a:spcPts val="4032"/>
              </a:lnSpc>
            </a:pPr>
            <a:r>
              <a:rPr lang="en-US" sz="3600">
                <a:solidFill>
                  <a:srgbClr val="F2E9DA"/>
                </a:solidFill>
                <a:latin typeface="Kollektif Bold"/>
              </a:rPr>
              <a:t>Step 3 A</a:t>
            </a:r>
          </a:p>
        </p:txBody>
      </p:sp>
      <p:sp>
        <p:nvSpPr>
          <p:cNvPr name="Freeform 18" id="1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745775">
            <a:off x="-746997" y="7922055"/>
            <a:ext cx="3266760" cy="3872237"/>
          </a:xfrm>
          <a:custGeom>
            <a:avLst/>
            <a:gdLst/>
            <a:ahLst/>
            <a:cxnLst/>
            <a:rect r="r" b="b" t="t" l="l"/>
            <a:pathLst>
              <a:path h="3872237" w="3266760">
                <a:moveTo>
                  <a:pt x="0" y="0"/>
                </a:moveTo>
                <a:lnTo>
                  <a:pt x="3266760" y="0"/>
                </a:lnTo>
                <a:lnTo>
                  <a:pt x="3266760" y="3872236"/>
                </a:lnTo>
                <a:lnTo>
                  <a:pt x="0" y="3872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547290" y="1703667"/>
            <a:ext cx="7193420" cy="860047"/>
          </a:xfrm>
          <a:prstGeom prst="rect">
            <a:avLst/>
          </a:prstGeom>
        </p:spPr>
        <p:txBody>
          <a:bodyPr anchor="t" rtlCol="false" tIns="0" lIns="0" bIns="0" rIns="0">
            <a:spAutoFit/>
          </a:bodyPr>
          <a:lstStyle/>
          <a:p>
            <a:pPr algn="ctr" marL="0" indent="0" lvl="0">
              <a:lnSpc>
                <a:spcPts val="6608"/>
              </a:lnSpc>
            </a:pPr>
            <a:r>
              <a:rPr lang="en-US" sz="5900">
                <a:solidFill>
                  <a:srgbClr val="474A53"/>
                </a:solidFill>
                <a:latin typeface="Knewave"/>
              </a:rPr>
              <a:t>Algorithm Steps</a:t>
            </a:r>
          </a:p>
        </p:txBody>
      </p:sp>
      <p:grpSp>
        <p:nvGrpSpPr>
          <p:cNvPr name="Group 6" id="6"/>
          <p:cNvGrpSpPr/>
          <p:nvPr/>
        </p:nvGrpSpPr>
        <p:grpSpPr>
          <a:xfrm rot="0">
            <a:off x="2013415" y="4074171"/>
            <a:ext cx="4123235" cy="4073531"/>
            <a:chOff x="0" y="0"/>
            <a:chExt cx="5372576" cy="5307811"/>
          </a:xfrm>
        </p:grpSpPr>
        <p:sp>
          <p:nvSpPr>
            <p:cNvPr name="Freeform 7" id="7"/>
            <p:cNvSpPr/>
            <p:nvPr/>
          </p:nvSpPr>
          <p:spPr>
            <a:xfrm flipH="false" flipV="false" rot="0">
              <a:off x="0" y="0"/>
              <a:ext cx="5372577" cy="5307812"/>
            </a:xfrm>
            <a:custGeom>
              <a:avLst/>
              <a:gdLst/>
              <a:ahLst/>
              <a:cxnLst/>
              <a:rect r="r" b="b" t="t" l="l"/>
              <a:pathLst>
                <a:path h="5307812" w="5372577">
                  <a:moveTo>
                    <a:pt x="5248116" y="5307811"/>
                  </a:moveTo>
                  <a:lnTo>
                    <a:pt x="124460" y="5307811"/>
                  </a:lnTo>
                  <a:cubicBezTo>
                    <a:pt x="55880" y="5307811"/>
                    <a:pt x="0" y="5251931"/>
                    <a:pt x="0" y="5183351"/>
                  </a:cubicBezTo>
                  <a:lnTo>
                    <a:pt x="0" y="124460"/>
                  </a:lnTo>
                  <a:cubicBezTo>
                    <a:pt x="0" y="55880"/>
                    <a:pt x="55880" y="0"/>
                    <a:pt x="124460" y="0"/>
                  </a:cubicBezTo>
                  <a:lnTo>
                    <a:pt x="5248116" y="0"/>
                  </a:lnTo>
                  <a:cubicBezTo>
                    <a:pt x="5316696" y="0"/>
                    <a:pt x="5372577" y="55880"/>
                    <a:pt x="5372577" y="124460"/>
                  </a:cubicBezTo>
                  <a:lnTo>
                    <a:pt x="5372577" y="5183351"/>
                  </a:lnTo>
                  <a:cubicBezTo>
                    <a:pt x="5372577" y="5251931"/>
                    <a:pt x="5316696" y="5307812"/>
                    <a:pt x="5248116" y="5307812"/>
                  </a:cubicBezTo>
                  <a:close/>
                </a:path>
              </a:pathLst>
            </a:custGeom>
            <a:solidFill>
              <a:srgbClr val="975B3F"/>
            </a:solidFill>
          </p:spPr>
        </p:sp>
      </p:grpSp>
      <p:sp>
        <p:nvSpPr>
          <p:cNvPr name="TextBox 8" id="8"/>
          <p:cNvSpPr txBox="true"/>
          <p:nvPr/>
        </p:nvSpPr>
        <p:spPr>
          <a:xfrm rot="0">
            <a:off x="2449473" y="4688649"/>
            <a:ext cx="3251119" cy="3459053"/>
          </a:xfrm>
          <a:prstGeom prst="rect">
            <a:avLst/>
          </a:prstGeom>
        </p:spPr>
        <p:txBody>
          <a:bodyPr anchor="t" rtlCol="false" tIns="0" lIns="0" bIns="0" rIns="0">
            <a:spAutoFit/>
          </a:bodyPr>
          <a:lstStyle/>
          <a:p>
            <a:pPr algn="ctr">
              <a:lnSpc>
                <a:spcPts val="2543"/>
              </a:lnSpc>
              <a:spcBef>
                <a:spcPct val="0"/>
              </a:spcBef>
            </a:pPr>
            <a:r>
              <a:rPr lang="en-US" sz="1816">
                <a:solidFill>
                  <a:srgbClr val="F2E9DA"/>
                </a:solidFill>
                <a:latin typeface="Kollektif Bold"/>
              </a:rPr>
              <a:t>Expand the node at the front of the backward queue. Generate its successor states and enqueue them if they have not been explored before. Also, check if any of these states are in the forward queue. If a match is found, a path from the start to the goal is discovered.</a:t>
            </a:r>
          </a:p>
          <a:p>
            <a:pPr algn="ctr">
              <a:lnSpc>
                <a:spcPts val="2543"/>
              </a:lnSpc>
              <a:spcBef>
                <a:spcPct val="0"/>
              </a:spcBef>
            </a:pPr>
          </a:p>
        </p:txBody>
      </p:sp>
      <p:sp>
        <p:nvSpPr>
          <p:cNvPr name="TextBox 9" id="9"/>
          <p:cNvSpPr txBox="true"/>
          <p:nvPr/>
        </p:nvSpPr>
        <p:spPr>
          <a:xfrm rot="0">
            <a:off x="2898208" y="3802337"/>
            <a:ext cx="2353650" cy="522351"/>
          </a:xfrm>
          <a:prstGeom prst="rect">
            <a:avLst/>
          </a:prstGeom>
        </p:spPr>
        <p:txBody>
          <a:bodyPr anchor="t" rtlCol="false" tIns="0" lIns="0" bIns="0" rIns="0">
            <a:spAutoFit/>
          </a:bodyPr>
          <a:lstStyle/>
          <a:p>
            <a:pPr algn="ctr" marL="0" indent="0" lvl="0">
              <a:lnSpc>
                <a:spcPts val="4032"/>
              </a:lnSpc>
            </a:pPr>
            <a:r>
              <a:rPr lang="en-US" sz="3600">
                <a:solidFill>
                  <a:srgbClr val="F2E9DA"/>
                </a:solidFill>
                <a:latin typeface="Kollektif Bold"/>
              </a:rPr>
              <a:t>Step 3 B</a:t>
            </a:r>
          </a:p>
        </p:txBody>
      </p:sp>
      <p:grpSp>
        <p:nvGrpSpPr>
          <p:cNvPr name="Group 10" id="10"/>
          <p:cNvGrpSpPr/>
          <p:nvPr/>
        </p:nvGrpSpPr>
        <p:grpSpPr>
          <a:xfrm rot="0">
            <a:off x="7082382" y="4074171"/>
            <a:ext cx="4123235" cy="4073531"/>
            <a:chOff x="0" y="0"/>
            <a:chExt cx="5372576" cy="5307811"/>
          </a:xfrm>
        </p:grpSpPr>
        <p:sp>
          <p:nvSpPr>
            <p:cNvPr name="Freeform 11" id="11"/>
            <p:cNvSpPr/>
            <p:nvPr/>
          </p:nvSpPr>
          <p:spPr>
            <a:xfrm flipH="false" flipV="false" rot="0">
              <a:off x="0" y="0"/>
              <a:ext cx="5372577" cy="5307812"/>
            </a:xfrm>
            <a:custGeom>
              <a:avLst/>
              <a:gdLst/>
              <a:ahLst/>
              <a:cxnLst/>
              <a:rect r="r" b="b" t="t" l="l"/>
              <a:pathLst>
                <a:path h="5307812" w="5372577">
                  <a:moveTo>
                    <a:pt x="5248116" y="5307811"/>
                  </a:moveTo>
                  <a:lnTo>
                    <a:pt x="124460" y="5307811"/>
                  </a:lnTo>
                  <a:cubicBezTo>
                    <a:pt x="55880" y="5307811"/>
                    <a:pt x="0" y="5251931"/>
                    <a:pt x="0" y="5183351"/>
                  </a:cubicBezTo>
                  <a:lnTo>
                    <a:pt x="0" y="124460"/>
                  </a:lnTo>
                  <a:cubicBezTo>
                    <a:pt x="0" y="55880"/>
                    <a:pt x="55880" y="0"/>
                    <a:pt x="124460" y="0"/>
                  </a:cubicBezTo>
                  <a:lnTo>
                    <a:pt x="5248116" y="0"/>
                  </a:lnTo>
                  <a:cubicBezTo>
                    <a:pt x="5316696" y="0"/>
                    <a:pt x="5372577" y="55880"/>
                    <a:pt x="5372577" y="124460"/>
                  </a:cubicBezTo>
                  <a:lnTo>
                    <a:pt x="5372577" y="5183351"/>
                  </a:lnTo>
                  <a:cubicBezTo>
                    <a:pt x="5372577" y="5251931"/>
                    <a:pt x="5316696" y="5307812"/>
                    <a:pt x="5248116" y="5307812"/>
                  </a:cubicBezTo>
                  <a:close/>
                </a:path>
              </a:pathLst>
            </a:custGeom>
            <a:solidFill>
              <a:srgbClr val="975B3F"/>
            </a:solidFill>
          </p:spPr>
        </p:sp>
      </p:grpSp>
      <p:sp>
        <p:nvSpPr>
          <p:cNvPr name="TextBox 12" id="12"/>
          <p:cNvSpPr txBox="true"/>
          <p:nvPr/>
        </p:nvSpPr>
        <p:spPr>
          <a:xfrm rot="0">
            <a:off x="7518440" y="4688649"/>
            <a:ext cx="3251119" cy="2463373"/>
          </a:xfrm>
          <a:prstGeom prst="rect">
            <a:avLst/>
          </a:prstGeom>
        </p:spPr>
        <p:txBody>
          <a:bodyPr anchor="t" rtlCol="false" tIns="0" lIns="0" bIns="0" rIns="0">
            <a:spAutoFit/>
          </a:bodyPr>
          <a:lstStyle/>
          <a:p>
            <a:pPr algn="ctr">
              <a:lnSpc>
                <a:spcPts val="2823"/>
              </a:lnSpc>
              <a:spcBef>
                <a:spcPct val="0"/>
              </a:spcBef>
            </a:pPr>
            <a:r>
              <a:rPr lang="en-US" sz="2016">
                <a:solidFill>
                  <a:srgbClr val="F2E9DA"/>
                </a:solidFill>
                <a:latin typeface="Kollektif Bold"/>
              </a:rPr>
              <a:t>If a path is found in either the forward or backward search, combine the paths from both ends to create a complete path from the start node to the goal node.</a:t>
            </a:r>
          </a:p>
        </p:txBody>
      </p:sp>
      <p:sp>
        <p:nvSpPr>
          <p:cNvPr name="TextBox 13" id="13"/>
          <p:cNvSpPr txBox="true"/>
          <p:nvPr/>
        </p:nvSpPr>
        <p:spPr>
          <a:xfrm rot="0">
            <a:off x="7967175" y="3802337"/>
            <a:ext cx="2353650" cy="522351"/>
          </a:xfrm>
          <a:prstGeom prst="rect">
            <a:avLst/>
          </a:prstGeom>
        </p:spPr>
        <p:txBody>
          <a:bodyPr anchor="t" rtlCol="false" tIns="0" lIns="0" bIns="0" rIns="0">
            <a:spAutoFit/>
          </a:bodyPr>
          <a:lstStyle/>
          <a:p>
            <a:pPr algn="ctr" marL="0" indent="0" lvl="0">
              <a:lnSpc>
                <a:spcPts val="4032"/>
              </a:lnSpc>
            </a:pPr>
            <a:r>
              <a:rPr lang="en-US" sz="3600">
                <a:solidFill>
                  <a:srgbClr val="F2E9DA"/>
                </a:solidFill>
                <a:latin typeface="Kollektif Bold"/>
              </a:rPr>
              <a:t>Step 3 C</a:t>
            </a:r>
          </a:p>
        </p:txBody>
      </p:sp>
      <p:grpSp>
        <p:nvGrpSpPr>
          <p:cNvPr name="Group 14" id="14"/>
          <p:cNvGrpSpPr/>
          <p:nvPr/>
        </p:nvGrpSpPr>
        <p:grpSpPr>
          <a:xfrm rot="0">
            <a:off x="12148593" y="4074171"/>
            <a:ext cx="4123235" cy="4073531"/>
            <a:chOff x="0" y="0"/>
            <a:chExt cx="5372576" cy="5307811"/>
          </a:xfrm>
        </p:grpSpPr>
        <p:sp>
          <p:nvSpPr>
            <p:cNvPr name="Freeform 15" id="15"/>
            <p:cNvSpPr/>
            <p:nvPr/>
          </p:nvSpPr>
          <p:spPr>
            <a:xfrm flipH="false" flipV="false" rot="0">
              <a:off x="0" y="0"/>
              <a:ext cx="5372577" cy="5307812"/>
            </a:xfrm>
            <a:custGeom>
              <a:avLst/>
              <a:gdLst/>
              <a:ahLst/>
              <a:cxnLst/>
              <a:rect r="r" b="b" t="t" l="l"/>
              <a:pathLst>
                <a:path h="5307812" w="5372577">
                  <a:moveTo>
                    <a:pt x="5248116" y="5307811"/>
                  </a:moveTo>
                  <a:lnTo>
                    <a:pt x="124460" y="5307811"/>
                  </a:lnTo>
                  <a:cubicBezTo>
                    <a:pt x="55880" y="5307811"/>
                    <a:pt x="0" y="5251931"/>
                    <a:pt x="0" y="5183351"/>
                  </a:cubicBezTo>
                  <a:lnTo>
                    <a:pt x="0" y="124460"/>
                  </a:lnTo>
                  <a:cubicBezTo>
                    <a:pt x="0" y="55880"/>
                    <a:pt x="55880" y="0"/>
                    <a:pt x="124460" y="0"/>
                  </a:cubicBezTo>
                  <a:lnTo>
                    <a:pt x="5248116" y="0"/>
                  </a:lnTo>
                  <a:cubicBezTo>
                    <a:pt x="5316696" y="0"/>
                    <a:pt x="5372577" y="55880"/>
                    <a:pt x="5372577" y="124460"/>
                  </a:cubicBezTo>
                  <a:lnTo>
                    <a:pt x="5372577" y="5183351"/>
                  </a:lnTo>
                  <a:cubicBezTo>
                    <a:pt x="5372577" y="5251931"/>
                    <a:pt x="5316696" y="5307812"/>
                    <a:pt x="5248116" y="5307812"/>
                  </a:cubicBezTo>
                  <a:close/>
                </a:path>
              </a:pathLst>
            </a:custGeom>
            <a:solidFill>
              <a:srgbClr val="975B3F"/>
            </a:solidFill>
          </p:spPr>
        </p:sp>
      </p:grpSp>
      <p:sp>
        <p:nvSpPr>
          <p:cNvPr name="TextBox 16" id="16"/>
          <p:cNvSpPr txBox="true"/>
          <p:nvPr/>
        </p:nvSpPr>
        <p:spPr>
          <a:xfrm rot="0">
            <a:off x="12584651" y="4688649"/>
            <a:ext cx="3251119" cy="2463373"/>
          </a:xfrm>
          <a:prstGeom prst="rect">
            <a:avLst/>
          </a:prstGeom>
        </p:spPr>
        <p:txBody>
          <a:bodyPr anchor="t" rtlCol="false" tIns="0" lIns="0" bIns="0" rIns="0">
            <a:spAutoFit/>
          </a:bodyPr>
          <a:lstStyle/>
          <a:p>
            <a:pPr algn="ctr">
              <a:lnSpc>
                <a:spcPts val="2823"/>
              </a:lnSpc>
              <a:spcBef>
                <a:spcPct val="0"/>
              </a:spcBef>
            </a:pPr>
            <a:r>
              <a:rPr lang="en-US" sz="2016">
                <a:solidFill>
                  <a:srgbClr val="F2E9DA"/>
                </a:solidFill>
                <a:latin typeface="Kollektif Bold"/>
              </a:rPr>
              <a:t>If both queues become empty and no path is found, the search concludes with the conclusion that there is no path from the start to the goal.</a:t>
            </a:r>
          </a:p>
        </p:txBody>
      </p:sp>
      <p:sp>
        <p:nvSpPr>
          <p:cNvPr name="TextBox 17" id="17"/>
          <p:cNvSpPr txBox="true"/>
          <p:nvPr/>
        </p:nvSpPr>
        <p:spPr>
          <a:xfrm rot="0">
            <a:off x="13033386" y="3802337"/>
            <a:ext cx="2353650" cy="522351"/>
          </a:xfrm>
          <a:prstGeom prst="rect">
            <a:avLst/>
          </a:prstGeom>
        </p:spPr>
        <p:txBody>
          <a:bodyPr anchor="t" rtlCol="false" tIns="0" lIns="0" bIns="0" rIns="0">
            <a:spAutoFit/>
          </a:bodyPr>
          <a:lstStyle/>
          <a:p>
            <a:pPr algn="ctr" marL="0" indent="0" lvl="0">
              <a:lnSpc>
                <a:spcPts val="4032"/>
              </a:lnSpc>
            </a:pPr>
            <a:r>
              <a:rPr lang="en-US" sz="3600">
                <a:solidFill>
                  <a:srgbClr val="F2E9DA"/>
                </a:solidFill>
                <a:latin typeface="Kollektif Bold"/>
              </a:rPr>
              <a:t>Step 4 </a:t>
            </a:r>
          </a:p>
        </p:txBody>
      </p:sp>
      <p:sp>
        <p:nvSpPr>
          <p:cNvPr name="Freeform 18" id="1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745775">
            <a:off x="-746997" y="7922055"/>
            <a:ext cx="3266760" cy="3872237"/>
          </a:xfrm>
          <a:custGeom>
            <a:avLst/>
            <a:gdLst/>
            <a:ahLst/>
            <a:cxnLst/>
            <a:rect r="r" b="b" t="t" l="l"/>
            <a:pathLst>
              <a:path h="3872237" w="3266760">
                <a:moveTo>
                  <a:pt x="0" y="0"/>
                </a:moveTo>
                <a:lnTo>
                  <a:pt x="3266760" y="0"/>
                </a:lnTo>
                <a:lnTo>
                  <a:pt x="3266760" y="3872236"/>
                </a:lnTo>
                <a:lnTo>
                  <a:pt x="0" y="3872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416011" y="7437826"/>
            <a:ext cx="1946709" cy="4166110"/>
          </a:xfrm>
          <a:custGeom>
            <a:avLst/>
            <a:gdLst/>
            <a:ahLst/>
            <a:cxnLst/>
            <a:rect r="r" b="b" t="t" l="l"/>
            <a:pathLst>
              <a:path h="4166110" w="1946709">
                <a:moveTo>
                  <a:pt x="0" y="0"/>
                </a:moveTo>
                <a:lnTo>
                  <a:pt x="1946710" y="0"/>
                </a:lnTo>
                <a:lnTo>
                  <a:pt x="1946710" y="4166109"/>
                </a:lnTo>
                <a:lnTo>
                  <a:pt x="0" y="4166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2021329" y="4220622"/>
            <a:ext cx="3979630" cy="3979630"/>
            <a:chOff x="0" y="0"/>
            <a:chExt cx="5306173" cy="5306173"/>
          </a:xfrm>
        </p:grpSpPr>
        <p:grpSp>
          <p:nvGrpSpPr>
            <p:cNvPr name="Group 10" id="10"/>
            <p:cNvGrpSpPr>
              <a:grpSpLocks noChangeAspect="true"/>
            </p:cNvGrpSpPr>
            <p:nvPr/>
          </p:nvGrpSpPr>
          <p:grpSpPr>
            <a:xfrm rot="0">
              <a:off x="0" y="0"/>
              <a:ext cx="5306173" cy="5306173"/>
              <a:chOff x="0" y="0"/>
              <a:chExt cx="2540000" cy="2540000"/>
            </a:xfrm>
          </p:grpSpPr>
          <p:sp>
            <p:nvSpPr>
              <p:cNvPr name="Freeform 11" id="11"/>
              <p:cNvSpPr/>
              <p:nvPr/>
            </p:nvSpPr>
            <p:spPr>
              <a:xfrm flipH="false" flipV="false" rot="0">
                <a:off x="1270000" y="0"/>
                <a:ext cx="1285798" cy="1333474"/>
              </a:xfrm>
              <a:custGeom>
                <a:avLst/>
                <a:gdLst/>
                <a:ahLst/>
                <a:cxnLst/>
                <a:rect r="r" b="b" t="t" l="l"/>
                <a:pathLst>
                  <a:path h="1333474" w="1285798">
                    <a:moveTo>
                      <a:pt x="0" y="0"/>
                    </a:moveTo>
                    <a:cubicBezTo>
                      <a:pt x="347841" y="0"/>
                      <a:pt x="680458" y="142671"/>
                      <a:pt x="920193" y="394703"/>
                    </a:cubicBezTo>
                    <a:cubicBezTo>
                      <a:pt x="1159929" y="646735"/>
                      <a:pt x="1285798" y="986067"/>
                      <a:pt x="1268413" y="1333474"/>
                    </a:cubicBezTo>
                    <a:lnTo>
                      <a:pt x="0" y="1270000"/>
                    </a:lnTo>
                    <a:close/>
                  </a:path>
                </a:pathLst>
              </a:custGeom>
              <a:solidFill>
                <a:srgbClr val="D9A378"/>
              </a:solidFill>
            </p:spPr>
          </p:sp>
          <p:sp>
            <p:nvSpPr>
              <p:cNvPr name="Freeform 12" id="12"/>
              <p:cNvSpPr/>
              <p:nvPr/>
            </p:nvSpPr>
            <p:spPr>
              <a:xfrm flipH="false" flipV="false" rot="0">
                <a:off x="1206526" y="1270000"/>
                <a:ext cx="1333474" cy="1285798"/>
              </a:xfrm>
              <a:custGeom>
                <a:avLst/>
                <a:gdLst/>
                <a:ahLst/>
                <a:cxnLst/>
                <a:rect r="r" b="b" t="t" l="l"/>
                <a:pathLst>
                  <a:path h="1285798" w="1333474">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A97E58"/>
              </a:solidFill>
            </p:spPr>
          </p:sp>
          <p:sp>
            <p:nvSpPr>
              <p:cNvPr name="Freeform 13" id="13"/>
              <p:cNvSpPr/>
              <p:nvPr/>
            </p:nvSpPr>
            <p:spPr>
              <a:xfrm flipH="false" flipV="false" rot="0">
                <a:off x="-15798" y="1206526"/>
                <a:ext cx="1285798" cy="1333474"/>
              </a:xfrm>
              <a:custGeom>
                <a:avLst/>
                <a:gdLst/>
                <a:ahLst/>
                <a:cxnLst/>
                <a:rect r="r" b="b" t="t" l="l"/>
                <a:pathLst>
                  <a:path h="1333474" w="1285798">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7D5B3A"/>
              </a:solidFill>
            </p:spPr>
          </p:sp>
          <p:sp>
            <p:nvSpPr>
              <p:cNvPr name="Freeform 14" id="14"/>
              <p:cNvSpPr/>
              <p:nvPr/>
            </p:nvSpPr>
            <p:spPr>
              <a:xfrm flipH="false" flipV="false" rot="0">
                <a:off x="0" y="0"/>
                <a:ext cx="1270000" cy="1270000"/>
              </a:xfrm>
              <a:custGeom>
                <a:avLst/>
                <a:gdLst/>
                <a:ahLst/>
                <a:cxnLst/>
                <a:rect r="r" b="b" t="t" l="l"/>
                <a:pathLst>
                  <a:path h="1270000" w="1270000">
                    <a:moveTo>
                      <a:pt x="0" y="1270000"/>
                    </a:moveTo>
                    <a:cubicBezTo>
                      <a:pt x="0" y="568648"/>
                      <a:pt x="568521" y="70"/>
                      <a:pt x="1269873" y="0"/>
                    </a:cubicBezTo>
                    <a:lnTo>
                      <a:pt x="1270000" y="1270000"/>
                    </a:lnTo>
                    <a:close/>
                  </a:path>
                </a:pathLst>
              </a:custGeom>
              <a:solidFill>
                <a:srgbClr val="533A1F"/>
              </a:solidFill>
            </p:spPr>
          </p:sp>
        </p:grpSp>
      </p:grpSp>
      <p:sp>
        <p:nvSpPr>
          <p:cNvPr name="Freeform 15" id="15"/>
          <p:cNvSpPr/>
          <p:nvPr/>
        </p:nvSpPr>
        <p:spPr>
          <a:xfrm flipH="false" flipV="false" rot="0">
            <a:off x="7268162" y="4638658"/>
            <a:ext cx="3873026" cy="3582549"/>
          </a:xfrm>
          <a:custGeom>
            <a:avLst/>
            <a:gdLst/>
            <a:ahLst/>
            <a:cxnLst/>
            <a:rect r="r" b="b" t="t" l="l"/>
            <a:pathLst>
              <a:path h="3582549" w="3873026">
                <a:moveTo>
                  <a:pt x="0" y="0"/>
                </a:moveTo>
                <a:lnTo>
                  <a:pt x="3873026" y="0"/>
                </a:lnTo>
                <a:lnTo>
                  <a:pt x="3873026" y="3582549"/>
                </a:lnTo>
                <a:lnTo>
                  <a:pt x="0" y="35825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3441213" y="1925951"/>
            <a:ext cx="11405573" cy="1250442"/>
          </a:xfrm>
          <a:prstGeom prst="rect">
            <a:avLst/>
          </a:prstGeom>
        </p:spPr>
        <p:txBody>
          <a:bodyPr anchor="t" rtlCol="false" tIns="0" lIns="0" bIns="0" rIns="0">
            <a:spAutoFit/>
          </a:bodyPr>
          <a:lstStyle/>
          <a:p>
            <a:pPr algn="ctr" marL="0" indent="0" lvl="0">
              <a:lnSpc>
                <a:spcPts val="9744"/>
              </a:lnSpc>
            </a:pPr>
            <a:r>
              <a:rPr lang="en-US" sz="8700">
                <a:solidFill>
                  <a:srgbClr val="474A53"/>
                </a:solidFill>
                <a:latin typeface="Knewave"/>
              </a:rPr>
              <a:t>Use Cases:</a:t>
            </a:r>
          </a:p>
        </p:txBody>
      </p:sp>
      <p:sp>
        <p:nvSpPr>
          <p:cNvPr name="TextBox 17" id="17"/>
          <p:cNvSpPr txBox="true"/>
          <p:nvPr/>
        </p:nvSpPr>
        <p:spPr>
          <a:xfrm rot="0">
            <a:off x="2659658" y="4278880"/>
            <a:ext cx="5296358" cy="366852"/>
          </a:xfrm>
          <a:prstGeom prst="rect">
            <a:avLst/>
          </a:prstGeom>
        </p:spPr>
        <p:txBody>
          <a:bodyPr anchor="t" rtlCol="false" tIns="0" lIns="0" bIns="0" rIns="0">
            <a:spAutoFit/>
          </a:bodyPr>
          <a:lstStyle/>
          <a:p>
            <a:pPr>
              <a:lnSpc>
                <a:spcPts val="2899"/>
              </a:lnSpc>
            </a:pPr>
            <a:r>
              <a:rPr lang="en-US" sz="2635" spc="-52">
                <a:solidFill>
                  <a:srgbClr val="474A53"/>
                </a:solidFill>
                <a:latin typeface="Kollektif Bold"/>
              </a:rPr>
              <a:t> Route Planning and Navigation</a:t>
            </a:r>
          </a:p>
        </p:txBody>
      </p:sp>
      <p:sp>
        <p:nvSpPr>
          <p:cNvPr name="TextBox 18" id="18"/>
          <p:cNvSpPr txBox="true"/>
          <p:nvPr/>
        </p:nvSpPr>
        <p:spPr>
          <a:xfrm rot="0">
            <a:off x="2659658" y="4693357"/>
            <a:ext cx="4532304" cy="1517464"/>
          </a:xfrm>
          <a:prstGeom prst="rect">
            <a:avLst/>
          </a:prstGeom>
        </p:spPr>
        <p:txBody>
          <a:bodyPr anchor="t" rtlCol="false" tIns="0" lIns="0" bIns="0" rIns="0">
            <a:spAutoFit/>
          </a:bodyPr>
          <a:lstStyle/>
          <a:p>
            <a:pPr>
              <a:lnSpc>
                <a:spcPts val="2460"/>
              </a:lnSpc>
            </a:pPr>
            <a:r>
              <a:rPr lang="en-US" sz="1757">
                <a:solidFill>
                  <a:srgbClr val="474A53"/>
                </a:solidFill>
                <a:latin typeface="Kollektif"/>
              </a:rPr>
              <a:t>Bidirectional Search is commonly used in navigation systems to find the shortest path between two locations, significantly reducing the search time for directions.</a:t>
            </a:r>
          </a:p>
          <a:p>
            <a:pPr>
              <a:lnSpc>
                <a:spcPts val="2460"/>
              </a:lnSpc>
              <a:spcBef>
                <a:spcPct val="0"/>
              </a:spcBef>
            </a:pPr>
          </a:p>
        </p:txBody>
      </p:sp>
      <p:sp>
        <p:nvSpPr>
          <p:cNvPr name="TextBox 19" id="19"/>
          <p:cNvSpPr txBox="true"/>
          <p:nvPr/>
        </p:nvSpPr>
        <p:spPr>
          <a:xfrm rot="0">
            <a:off x="2034501" y="4292115"/>
            <a:ext cx="625156" cy="375848"/>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01</a:t>
            </a:r>
          </a:p>
        </p:txBody>
      </p:sp>
      <p:sp>
        <p:nvSpPr>
          <p:cNvPr name="TextBox 20" id="20"/>
          <p:cNvSpPr txBox="true"/>
          <p:nvPr/>
        </p:nvSpPr>
        <p:spPr>
          <a:xfrm rot="0">
            <a:off x="2659658" y="6458471"/>
            <a:ext cx="3919318" cy="366852"/>
          </a:xfrm>
          <a:prstGeom prst="rect">
            <a:avLst/>
          </a:prstGeom>
        </p:spPr>
        <p:txBody>
          <a:bodyPr anchor="t" rtlCol="false" tIns="0" lIns="0" bIns="0" rIns="0">
            <a:spAutoFit/>
          </a:bodyPr>
          <a:lstStyle/>
          <a:p>
            <a:pPr>
              <a:lnSpc>
                <a:spcPts val="2899"/>
              </a:lnSpc>
            </a:pPr>
            <a:r>
              <a:rPr lang="en-US" sz="2635" spc="-52">
                <a:solidFill>
                  <a:srgbClr val="474A53"/>
                </a:solidFill>
                <a:latin typeface="Kollektif Bold"/>
              </a:rPr>
              <a:t>Data Synchronization</a:t>
            </a:r>
          </a:p>
        </p:txBody>
      </p:sp>
      <p:sp>
        <p:nvSpPr>
          <p:cNvPr name="TextBox 21" id="21"/>
          <p:cNvSpPr txBox="true"/>
          <p:nvPr/>
        </p:nvSpPr>
        <p:spPr>
          <a:xfrm rot="0">
            <a:off x="2659658" y="6872948"/>
            <a:ext cx="4532304" cy="1517464"/>
          </a:xfrm>
          <a:prstGeom prst="rect">
            <a:avLst/>
          </a:prstGeom>
        </p:spPr>
        <p:txBody>
          <a:bodyPr anchor="t" rtlCol="false" tIns="0" lIns="0" bIns="0" rIns="0">
            <a:spAutoFit/>
          </a:bodyPr>
          <a:lstStyle/>
          <a:p>
            <a:pPr>
              <a:lnSpc>
                <a:spcPts val="2460"/>
              </a:lnSpc>
            </a:pPr>
            <a:r>
              <a:rPr lang="en-US" sz="1757">
                <a:solidFill>
                  <a:srgbClr val="474A53"/>
                </a:solidFill>
                <a:latin typeface="Kollektif"/>
              </a:rPr>
              <a:t>In data synchronization and replication systems, bidirectional search helps identify differences between two data sets and efficiently synchronize them.</a:t>
            </a:r>
          </a:p>
          <a:p>
            <a:pPr>
              <a:lnSpc>
                <a:spcPts val="2460"/>
              </a:lnSpc>
              <a:spcBef>
                <a:spcPct val="0"/>
              </a:spcBef>
            </a:pPr>
          </a:p>
        </p:txBody>
      </p:sp>
      <p:sp>
        <p:nvSpPr>
          <p:cNvPr name="TextBox 22" id="22"/>
          <p:cNvSpPr txBox="true"/>
          <p:nvPr/>
        </p:nvSpPr>
        <p:spPr>
          <a:xfrm rot="0">
            <a:off x="2034501" y="6448982"/>
            <a:ext cx="625156" cy="375848"/>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02</a:t>
            </a:r>
          </a:p>
        </p:txBody>
      </p:sp>
      <p:sp>
        <p:nvSpPr>
          <p:cNvPr name="TextBox 23" id="23"/>
          <p:cNvSpPr txBox="true"/>
          <p:nvPr/>
        </p:nvSpPr>
        <p:spPr>
          <a:xfrm rot="0">
            <a:off x="12377773" y="4301604"/>
            <a:ext cx="3919318" cy="366852"/>
          </a:xfrm>
          <a:prstGeom prst="rect">
            <a:avLst/>
          </a:prstGeom>
        </p:spPr>
        <p:txBody>
          <a:bodyPr anchor="t" rtlCol="false" tIns="0" lIns="0" bIns="0" rIns="0">
            <a:spAutoFit/>
          </a:bodyPr>
          <a:lstStyle/>
          <a:p>
            <a:pPr>
              <a:lnSpc>
                <a:spcPts val="2899"/>
              </a:lnSpc>
            </a:pPr>
            <a:r>
              <a:rPr lang="en-US" sz="2635" spc="-52">
                <a:solidFill>
                  <a:srgbClr val="474A53"/>
                </a:solidFill>
                <a:latin typeface="Kollektif Bold"/>
              </a:rPr>
              <a:t>Network Routing</a:t>
            </a:r>
          </a:p>
        </p:txBody>
      </p:sp>
      <p:sp>
        <p:nvSpPr>
          <p:cNvPr name="TextBox 24" id="24"/>
          <p:cNvSpPr txBox="true"/>
          <p:nvPr/>
        </p:nvSpPr>
        <p:spPr>
          <a:xfrm rot="0">
            <a:off x="12377773" y="4699868"/>
            <a:ext cx="4532304" cy="1822264"/>
          </a:xfrm>
          <a:prstGeom prst="rect">
            <a:avLst/>
          </a:prstGeom>
        </p:spPr>
        <p:txBody>
          <a:bodyPr anchor="t" rtlCol="false" tIns="0" lIns="0" bIns="0" rIns="0">
            <a:spAutoFit/>
          </a:bodyPr>
          <a:lstStyle/>
          <a:p>
            <a:pPr>
              <a:lnSpc>
                <a:spcPts val="2460"/>
              </a:lnSpc>
            </a:pPr>
            <a:r>
              <a:rPr lang="en-US" sz="1757">
                <a:solidFill>
                  <a:srgbClr val="474A53"/>
                </a:solidFill>
                <a:latin typeface="Kollektif"/>
              </a:rPr>
              <a:t>In network routing protocols, bidirectional search can help find the optimal route between two network nodes, minimizing latency and congestion.</a:t>
            </a:r>
          </a:p>
          <a:p>
            <a:pPr>
              <a:lnSpc>
                <a:spcPts val="2460"/>
              </a:lnSpc>
            </a:pPr>
          </a:p>
          <a:p>
            <a:pPr>
              <a:lnSpc>
                <a:spcPts val="2460"/>
              </a:lnSpc>
              <a:spcBef>
                <a:spcPct val="0"/>
              </a:spcBef>
            </a:pPr>
          </a:p>
        </p:txBody>
      </p:sp>
      <p:sp>
        <p:nvSpPr>
          <p:cNvPr name="TextBox 25" id="25"/>
          <p:cNvSpPr txBox="true"/>
          <p:nvPr/>
        </p:nvSpPr>
        <p:spPr>
          <a:xfrm rot="0">
            <a:off x="11752617" y="4292115"/>
            <a:ext cx="625156" cy="375848"/>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03</a:t>
            </a:r>
          </a:p>
        </p:txBody>
      </p:sp>
      <p:sp>
        <p:nvSpPr>
          <p:cNvPr name="TextBox 26" id="26"/>
          <p:cNvSpPr txBox="true"/>
          <p:nvPr/>
        </p:nvSpPr>
        <p:spPr>
          <a:xfrm rot="0">
            <a:off x="12434417" y="6458471"/>
            <a:ext cx="3919318" cy="366852"/>
          </a:xfrm>
          <a:prstGeom prst="rect">
            <a:avLst/>
          </a:prstGeom>
        </p:spPr>
        <p:txBody>
          <a:bodyPr anchor="t" rtlCol="false" tIns="0" lIns="0" bIns="0" rIns="0">
            <a:spAutoFit/>
          </a:bodyPr>
          <a:lstStyle/>
          <a:p>
            <a:pPr>
              <a:lnSpc>
                <a:spcPts val="2899"/>
              </a:lnSpc>
            </a:pPr>
            <a:r>
              <a:rPr lang="en-US" sz="2635" spc="-52">
                <a:solidFill>
                  <a:srgbClr val="474A53"/>
                </a:solidFill>
                <a:latin typeface="Kollektif Bold"/>
              </a:rPr>
              <a:t>Puzzle Solving</a:t>
            </a:r>
          </a:p>
        </p:txBody>
      </p:sp>
      <p:sp>
        <p:nvSpPr>
          <p:cNvPr name="TextBox 27" id="27"/>
          <p:cNvSpPr txBox="true"/>
          <p:nvPr/>
        </p:nvSpPr>
        <p:spPr>
          <a:xfrm rot="0">
            <a:off x="12434417" y="6987588"/>
            <a:ext cx="4532304" cy="1822264"/>
          </a:xfrm>
          <a:prstGeom prst="rect">
            <a:avLst/>
          </a:prstGeom>
        </p:spPr>
        <p:txBody>
          <a:bodyPr anchor="t" rtlCol="false" tIns="0" lIns="0" bIns="0" rIns="0">
            <a:spAutoFit/>
          </a:bodyPr>
          <a:lstStyle/>
          <a:p>
            <a:pPr>
              <a:lnSpc>
                <a:spcPts val="2460"/>
              </a:lnSpc>
            </a:pPr>
            <a:r>
              <a:rPr lang="en-US" sz="1757">
                <a:solidFill>
                  <a:srgbClr val="474A53"/>
                </a:solidFill>
                <a:latin typeface="Kollektif"/>
              </a:rPr>
              <a:t>Bidirectional Search is used in solving puzzles, such as sliding puzzles, where the goal is to reach a specific configuration of the puzzle from a given initial state.</a:t>
            </a:r>
          </a:p>
          <a:p>
            <a:pPr>
              <a:lnSpc>
                <a:spcPts val="2460"/>
              </a:lnSpc>
            </a:pPr>
          </a:p>
          <a:p>
            <a:pPr>
              <a:lnSpc>
                <a:spcPts val="2460"/>
              </a:lnSpc>
              <a:spcBef>
                <a:spcPct val="0"/>
              </a:spcBef>
            </a:pPr>
          </a:p>
        </p:txBody>
      </p:sp>
      <p:sp>
        <p:nvSpPr>
          <p:cNvPr name="TextBox 28" id="28"/>
          <p:cNvSpPr txBox="true"/>
          <p:nvPr/>
        </p:nvSpPr>
        <p:spPr>
          <a:xfrm rot="0">
            <a:off x="11809261" y="6448982"/>
            <a:ext cx="625156" cy="375848"/>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04</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416011" y="7437826"/>
            <a:ext cx="1946709" cy="4166110"/>
          </a:xfrm>
          <a:custGeom>
            <a:avLst/>
            <a:gdLst/>
            <a:ahLst/>
            <a:cxnLst/>
            <a:rect r="r" b="b" t="t" l="l"/>
            <a:pathLst>
              <a:path h="4166110" w="1946709">
                <a:moveTo>
                  <a:pt x="0" y="0"/>
                </a:moveTo>
                <a:lnTo>
                  <a:pt x="1946710" y="0"/>
                </a:lnTo>
                <a:lnTo>
                  <a:pt x="1946710" y="4166109"/>
                </a:lnTo>
                <a:lnTo>
                  <a:pt x="0" y="4166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2021329" y="4220622"/>
            <a:ext cx="3979630" cy="3979630"/>
            <a:chOff x="0" y="0"/>
            <a:chExt cx="5306173" cy="5306173"/>
          </a:xfrm>
        </p:grpSpPr>
        <p:grpSp>
          <p:nvGrpSpPr>
            <p:cNvPr name="Group 10" id="10"/>
            <p:cNvGrpSpPr>
              <a:grpSpLocks noChangeAspect="true"/>
            </p:cNvGrpSpPr>
            <p:nvPr/>
          </p:nvGrpSpPr>
          <p:grpSpPr>
            <a:xfrm rot="0">
              <a:off x="0" y="0"/>
              <a:ext cx="5306173" cy="5306173"/>
              <a:chOff x="0" y="0"/>
              <a:chExt cx="2540000" cy="2540000"/>
            </a:xfrm>
          </p:grpSpPr>
          <p:sp>
            <p:nvSpPr>
              <p:cNvPr name="Freeform 11" id="11"/>
              <p:cNvSpPr/>
              <p:nvPr/>
            </p:nvSpPr>
            <p:spPr>
              <a:xfrm flipH="false" flipV="false" rot="0">
                <a:off x="1270000" y="0"/>
                <a:ext cx="1285798" cy="1333474"/>
              </a:xfrm>
              <a:custGeom>
                <a:avLst/>
                <a:gdLst/>
                <a:ahLst/>
                <a:cxnLst/>
                <a:rect r="r" b="b" t="t" l="l"/>
                <a:pathLst>
                  <a:path h="1333474" w="1285798">
                    <a:moveTo>
                      <a:pt x="0" y="0"/>
                    </a:moveTo>
                    <a:cubicBezTo>
                      <a:pt x="347841" y="0"/>
                      <a:pt x="680458" y="142671"/>
                      <a:pt x="920193" y="394703"/>
                    </a:cubicBezTo>
                    <a:cubicBezTo>
                      <a:pt x="1159929" y="646735"/>
                      <a:pt x="1285798" y="986067"/>
                      <a:pt x="1268413" y="1333474"/>
                    </a:cubicBezTo>
                    <a:lnTo>
                      <a:pt x="0" y="1270000"/>
                    </a:lnTo>
                    <a:close/>
                  </a:path>
                </a:pathLst>
              </a:custGeom>
              <a:solidFill>
                <a:srgbClr val="D9A378"/>
              </a:solidFill>
            </p:spPr>
          </p:sp>
          <p:sp>
            <p:nvSpPr>
              <p:cNvPr name="Freeform 12" id="12"/>
              <p:cNvSpPr/>
              <p:nvPr/>
            </p:nvSpPr>
            <p:spPr>
              <a:xfrm flipH="false" flipV="false" rot="0">
                <a:off x="1206526" y="1270000"/>
                <a:ext cx="1333474" cy="1285798"/>
              </a:xfrm>
              <a:custGeom>
                <a:avLst/>
                <a:gdLst/>
                <a:ahLst/>
                <a:cxnLst/>
                <a:rect r="r" b="b" t="t" l="l"/>
                <a:pathLst>
                  <a:path h="1285798" w="1333474">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A97E58"/>
              </a:solidFill>
            </p:spPr>
          </p:sp>
          <p:sp>
            <p:nvSpPr>
              <p:cNvPr name="Freeform 13" id="13"/>
              <p:cNvSpPr/>
              <p:nvPr/>
            </p:nvSpPr>
            <p:spPr>
              <a:xfrm flipH="false" flipV="false" rot="0">
                <a:off x="-15798" y="1206526"/>
                <a:ext cx="1285798" cy="1333474"/>
              </a:xfrm>
              <a:custGeom>
                <a:avLst/>
                <a:gdLst/>
                <a:ahLst/>
                <a:cxnLst/>
                <a:rect r="r" b="b" t="t" l="l"/>
                <a:pathLst>
                  <a:path h="1333474" w="1285798">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7D5B3A"/>
              </a:solidFill>
            </p:spPr>
          </p:sp>
          <p:sp>
            <p:nvSpPr>
              <p:cNvPr name="Freeform 14" id="14"/>
              <p:cNvSpPr/>
              <p:nvPr/>
            </p:nvSpPr>
            <p:spPr>
              <a:xfrm flipH="false" flipV="false" rot="0">
                <a:off x="0" y="0"/>
                <a:ext cx="1270000" cy="1270000"/>
              </a:xfrm>
              <a:custGeom>
                <a:avLst/>
                <a:gdLst/>
                <a:ahLst/>
                <a:cxnLst/>
                <a:rect r="r" b="b" t="t" l="l"/>
                <a:pathLst>
                  <a:path h="1270000" w="1270000">
                    <a:moveTo>
                      <a:pt x="0" y="1270000"/>
                    </a:moveTo>
                    <a:cubicBezTo>
                      <a:pt x="0" y="568648"/>
                      <a:pt x="568521" y="70"/>
                      <a:pt x="1269873" y="0"/>
                    </a:cubicBezTo>
                    <a:lnTo>
                      <a:pt x="1270000" y="1270000"/>
                    </a:lnTo>
                    <a:close/>
                  </a:path>
                </a:pathLst>
              </a:custGeom>
              <a:solidFill>
                <a:srgbClr val="533A1F"/>
              </a:solidFill>
            </p:spPr>
          </p:sp>
        </p:grpSp>
      </p:grpSp>
      <p:sp>
        <p:nvSpPr>
          <p:cNvPr name="Freeform 15" id="15"/>
          <p:cNvSpPr/>
          <p:nvPr/>
        </p:nvSpPr>
        <p:spPr>
          <a:xfrm flipH="false" flipV="false" rot="0">
            <a:off x="7290775" y="4076383"/>
            <a:ext cx="3706450" cy="3659277"/>
          </a:xfrm>
          <a:custGeom>
            <a:avLst/>
            <a:gdLst/>
            <a:ahLst/>
            <a:cxnLst/>
            <a:rect r="r" b="b" t="t" l="l"/>
            <a:pathLst>
              <a:path h="3659277" w="3706450">
                <a:moveTo>
                  <a:pt x="0" y="0"/>
                </a:moveTo>
                <a:lnTo>
                  <a:pt x="3706450" y="0"/>
                </a:lnTo>
                <a:lnTo>
                  <a:pt x="3706450" y="3659277"/>
                </a:lnTo>
                <a:lnTo>
                  <a:pt x="0" y="36592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3441213" y="1925951"/>
            <a:ext cx="11405573" cy="1250442"/>
          </a:xfrm>
          <a:prstGeom prst="rect">
            <a:avLst/>
          </a:prstGeom>
        </p:spPr>
        <p:txBody>
          <a:bodyPr anchor="t" rtlCol="false" tIns="0" lIns="0" bIns="0" rIns="0">
            <a:spAutoFit/>
          </a:bodyPr>
          <a:lstStyle/>
          <a:p>
            <a:pPr algn="ctr" marL="0" indent="0" lvl="0">
              <a:lnSpc>
                <a:spcPts val="9744"/>
              </a:lnSpc>
            </a:pPr>
            <a:r>
              <a:rPr lang="en-US" sz="8700">
                <a:solidFill>
                  <a:srgbClr val="474A53"/>
                </a:solidFill>
                <a:latin typeface="Knewave"/>
              </a:rPr>
              <a:t>Use Cases:</a:t>
            </a:r>
          </a:p>
        </p:txBody>
      </p:sp>
      <p:sp>
        <p:nvSpPr>
          <p:cNvPr name="TextBox 17" id="17"/>
          <p:cNvSpPr txBox="true"/>
          <p:nvPr/>
        </p:nvSpPr>
        <p:spPr>
          <a:xfrm rot="0">
            <a:off x="2659658" y="4323194"/>
            <a:ext cx="3919318" cy="314147"/>
          </a:xfrm>
          <a:prstGeom prst="rect">
            <a:avLst/>
          </a:prstGeom>
        </p:spPr>
        <p:txBody>
          <a:bodyPr anchor="t" rtlCol="false" tIns="0" lIns="0" bIns="0" rIns="0">
            <a:spAutoFit/>
          </a:bodyPr>
          <a:lstStyle/>
          <a:p>
            <a:pPr>
              <a:lnSpc>
                <a:spcPts val="2459"/>
              </a:lnSpc>
            </a:pPr>
            <a:r>
              <a:rPr lang="en-US" sz="2235" spc="-44">
                <a:solidFill>
                  <a:srgbClr val="474A53"/>
                </a:solidFill>
                <a:latin typeface="Kollektif Bold"/>
              </a:rPr>
              <a:t>Database Query Optimization</a:t>
            </a:r>
          </a:p>
        </p:txBody>
      </p:sp>
      <p:sp>
        <p:nvSpPr>
          <p:cNvPr name="TextBox 18" id="18"/>
          <p:cNvSpPr txBox="true"/>
          <p:nvPr/>
        </p:nvSpPr>
        <p:spPr>
          <a:xfrm rot="0">
            <a:off x="2659658" y="4693357"/>
            <a:ext cx="4532304" cy="12126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In database systems, bidirectional search can be employed to optimize complex queries by searching for the most efficient way to retrieve data from multiple tables.</a:t>
            </a:r>
          </a:p>
        </p:txBody>
      </p:sp>
      <p:sp>
        <p:nvSpPr>
          <p:cNvPr name="TextBox 19" id="19"/>
          <p:cNvSpPr txBox="true"/>
          <p:nvPr/>
        </p:nvSpPr>
        <p:spPr>
          <a:xfrm rot="0">
            <a:off x="2034501" y="4292079"/>
            <a:ext cx="625156" cy="375920"/>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05</a:t>
            </a:r>
          </a:p>
        </p:txBody>
      </p:sp>
      <p:sp>
        <p:nvSpPr>
          <p:cNvPr name="TextBox 20" id="20"/>
          <p:cNvSpPr txBox="true"/>
          <p:nvPr/>
        </p:nvSpPr>
        <p:spPr>
          <a:xfrm rot="0">
            <a:off x="2659658" y="6454344"/>
            <a:ext cx="3919318" cy="365582"/>
          </a:xfrm>
          <a:prstGeom prst="rect">
            <a:avLst/>
          </a:prstGeom>
        </p:spPr>
        <p:txBody>
          <a:bodyPr anchor="t" rtlCol="false" tIns="0" lIns="0" bIns="0" rIns="0">
            <a:spAutoFit/>
          </a:bodyPr>
          <a:lstStyle/>
          <a:p>
            <a:pPr>
              <a:lnSpc>
                <a:spcPts val="2789"/>
              </a:lnSpc>
            </a:pPr>
            <a:r>
              <a:rPr lang="en-US" sz="2535" spc="-50">
                <a:solidFill>
                  <a:srgbClr val="474A53"/>
                </a:solidFill>
                <a:latin typeface="Kollektif Bold"/>
              </a:rPr>
              <a:t>Robotics and Path Planning</a:t>
            </a:r>
          </a:p>
        </p:txBody>
      </p:sp>
      <p:sp>
        <p:nvSpPr>
          <p:cNvPr name="TextBox 21" id="21"/>
          <p:cNvSpPr txBox="true"/>
          <p:nvPr/>
        </p:nvSpPr>
        <p:spPr>
          <a:xfrm rot="0">
            <a:off x="2659658" y="6872948"/>
            <a:ext cx="4532304" cy="12126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In robotics, bidirectional search is used to find collision-free paths for robotic movements in dynamic environments, reducing the time required for path planning.</a:t>
            </a:r>
          </a:p>
        </p:txBody>
      </p:sp>
      <p:sp>
        <p:nvSpPr>
          <p:cNvPr name="TextBox 22" id="22"/>
          <p:cNvSpPr txBox="true"/>
          <p:nvPr/>
        </p:nvSpPr>
        <p:spPr>
          <a:xfrm rot="0">
            <a:off x="2034501" y="6448946"/>
            <a:ext cx="625156" cy="375920"/>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06</a:t>
            </a:r>
          </a:p>
        </p:txBody>
      </p:sp>
      <p:sp>
        <p:nvSpPr>
          <p:cNvPr name="TextBox 23" id="23"/>
          <p:cNvSpPr txBox="true"/>
          <p:nvPr/>
        </p:nvSpPr>
        <p:spPr>
          <a:xfrm rot="0">
            <a:off x="12377773" y="4303509"/>
            <a:ext cx="3919318" cy="343992"/>
          </a:xfrm>
          <a:prstGeom prst="rect">
            <a:avLst/>
          </a:prstGeom>
        </p:spPr>
        <p:txBody>
          <a:bodyPr anchor="t" rtlCol="false" tIns="0" lIns="0" bIns="0" rIns="0">
            <a:spAutoFit/>
          </a:bodyPr>
          <a:lstStyle/>
          <a:p>
            <a:pPr>
              <a:lnSpc>
                <a:spcPts val="2569"/>
              </a:lnSpc>
            </a:pPr>
            <a:r>
              <a:rPr lang="en-US" sz="2335" spc="-46">
                <a:solidFill>
                  <a:srgbClr val="474A53"/>
                </a:solidFill>
                <a:latin typeface="Kollektif Bold"/>
              </a:rPr>
              <a:t>Natural Language Processing</a:t>
            </a:r>
          </a:p>
        </p:txBody>
      </p:sp>
      <p:sp>
        <p:nvSpPr>
          <p:cNvPr name="TextBox 24" id="24"/>
          <p:cNvSpPr txBox="true"/>
          <p:nvPr/>
        </p:nvSpPr>
        <p:spPr>
          <a:xfrm rot="0">
            <a:off x="12377773" y="6460376"/>
            <a:ext cx="3919318" cy="343992"/>
          </a:xfrm>
          <a:prstGeom prst="rect">
            <a:avLst/>
          </a:prstGeom>
        </p:spPr>
        <p:txBody>
          <a:bodyPr anchor="t" rtlCol="false" tIns="0" lIns="0" bIns="0" rIns="0">
            <a:spAutoFit/>
          </a:bodyPr>
          <a:lstStyle/>
          <a:p>
            <a:pPr>
              <a:lnSpc>
                <a:spcPts val="2569"/>
              </a:lnSpc>
            </a:pPr>
            <a:r>
              <a:rPr lang="en-US" sz="2335" spc="-46">
                <a:solidFill>
                  <a:srgbClr val="474A53"/>
                </a:solidFill>
                <a:latin typeface="Kollektif Bold"/>
              </a:rPr>
              <a:t>Bioinformatics</a:t>
            </a:r>
          </a:p>
        </p:txBody>
      </p:sp>
      <p:sp>
        <p:nvSpPr>
          <p:cNvPr name="TextBox 25" id="25"/>
          <p:cNvSpPr txBox="true"/>
          <p:nvPr/>
        </p:nvSpPr>
        <p:spPr>
          <a:xfrm rot="0">
            <a:off x="12377773" y="4699868"/>
            <a:ext cx="4532304" cy="12126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In natural language processing, bidirectional search is utilized to align and find correspondences between words or phrases in different texts.</a:t>
            </a:r>
          </a:p>
        </p:txBody>
      </p:sp>
      <p:sp>
        <p:nvSpPr>
          <p:cNvPr name="TextBox 26" id="26"/>
          <p:cNvSpPr txBox="true"/>
          <p:nvPr/>
        </p:nvSpPr>
        <p:spPr>
          <a:xfrm rot="0">
            <a:off x="12377773" y="6856735"/>
            <a:ext cx="4532304" cy="9078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In bioinformatics, bidirectional search can be used to align and find similarities between DNA sequences.</a:t>
            </a:r>
          </a:p>
        </p:txBody>
      </p:sp>
      <p:sp>
        <p:nvSpPr>
          <p:cNvPr name="TextBox 27" id="27"/>
          <p:cNvSpPr txBox="true"/>
          <p:nvPr/>
        </p:nvSpPr>
        <p:spPr>
          <a:xfrm rot="0">
            <a:off x="11752617" y="4292079"/>
            <a:ext cx="625156" cy="375920"/>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07</a:t>
            </a:r>
          </a:p>
        </p:txBody>
      </p:sp>
      <p:sp>
        <p:nvSpPr>
          <p:cNvPr name="TextBox 28" id="28"/>
          <p:cNvSpPr txBox="true"/>
          <p:nvPr/>
        </p:nvSpPr>
        <p:spPr>
          <a:xfrm rot="0">
            <a:off x="11752617" y="6448946"/>
            <a:ext cx="625156" cy="375920"/>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83473" y="1468051"/>
            <a:ext cx="11321053" cy="1230598"/>
          </a:xfrm>
          <a:prstGeom prst="rect">
            <a:avLst/>
          </a:prstGeom>
        </p:spPr>
        <p:txBody>
          <a:bodyPr anchor="t" rtlCol="false" tIns="0" lIns="0" bIns="0" rIns="0">
            <a:spAutoFit/>
          </a:bodyPr>
          <a:lstStyle/>
          <a:p>
            <a:pPr algn="ctr" marL="0" indent="0" lvl="0">
              <a:lnSpc>
                <a:spcPts val="9592"/>
              </a:lnSpc>
            </a:pPr>
            <a:r>
              <a:rPr lang="en-US" sz="8564">
                <a:solidFill>
                  <a:srgbClr val="474A53"/>
                </a:solidFill>
                <a:latin typeface="Knewave"/>
              </a:rPr>
              <a:t>Advantages:</a:t>
            </a:r>
          </a:p>
        </p:txBody>
      </p:sp>
      <p:graphicFrame>
        <p:nvGraphicFramePr>
          <p:cNvPr name="Table 9" id="9"/>
          <p:cNvGraphicFramePr>
            <a:graphicFrameLocks noGrp="true"/>
          </p:cNvGraphicFramePr>
          <p:nvPr/>
        </p:nvGraphicFramePr>
        <p:xfrm>
          <a:off x="2568791" y="3461453"/>
          <a:ext cx="6279876" cy="5362575"/>
        </p:xfrm>
        <a:graphic>
          <a:graphicData uri="http://schemas.openxmlformats.org/drawingml/2006/table">
            <a:tbl>
              <a:tblPr/>
              <a:tblGrid>
                <a:gridCol w="3139938"/>
                <a:gridCol w="3139938"/>
              </a:tblGrid>
              <a:tr h="1343207">
                <a:tc>
                  <a:txBody>
                    <a:bodyPr anchor="t" rtlCol="false"/>
                    <a:lstStyle/>
                    <a:p>
                      <a:pPr algn="ctr">
                        <a:lnSpc>
                          <a:spcPts val="3359"/>
                        </a:lnSpc>
                        <a:defRPr/>
                      </a:pPr>
                      <a:r>
                        <a:rPr lang="en-US" sz="2400">
                          <a:solidFill>
                            <a:srgbClr val="F2E9DA"/>
                          </a:solidFill>
                          <a:latin typeface="Kollektif Bold"/>
                        </a:rPr>
                        <a:t>Improved Efficiency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c>
                  <a:txBody>
                    <a:bodyPr anchor="t" rtlCol="false"/>
                    <a:lstStyle/>
                    <a:p>
                      <a:pPr algn="ctr">
                        <a:lnSpc>
                          <a:spcPts val="3359"/>
                        </a:lnSpc>
                        <a:defRPr/>
                      </a:pPr>
                      <a:r>
                        <a:rPr lang="en-US" sz="2400">
                          <a:solidFill>
                            <a:srgbClr val="F2E9DA"/>
                          </a:solidFill>
                          <a:latin typeface="Kollektif Bold"/>
                        </a:rPr>
                        <a:t>Reduces Search Space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r>
              <a:tr h="1628743">
                <a:tc rowSpan="2">
                  <a:txBody>
                    <a:bodyPr anchor="t" rtlCol="false"/>
                    <a:lstStyle/>
                    <a:p>
                      <a:pPr algn="ctr">
                        <a:lnSpc>
                          <a:spcPts val="2656"/>
                        </a:lnSpc>
                        <a:defRPr/>
                      </a:pPr>
                      <a:r>
                        <a:rPr lang="en-US" sz="1897">
                          <a:solidFill>
                            <a:srgbClr val="000000"/>
                          </a:solidFill>
                          <a:latin typeface="Kollektif"/>
                        </a:rPr>
                        <a:t>Bidirectional Search is often more efficient than traditional single-directional searches because it explores the search space from both the start and goal nodes simultaneously, reducing the time required to find a solution.</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rowSpan="2">
                  <a:txBody>
                    <a:bodyPr anchor="t" rtlCol="false"/>
                    <a:lstStyle/>
                    <a:p>
                      <a:pPr algn="ctr">
                        <a:lnSpc>
                          <a:spcPts val="2656"/>
                        </a:lnSpc>
                        <a:defRPr/>
                      </a:pPr>
                      <a:r>
                        <a:rPr lang="en-US" sz="1897">
                          <a:solidFill>
                            <a:srgbClr val="000000"/>
                          </a:solidFill>
                          <a:latin typeface="Kollektif"/>
                        </a:rPr>
                        <a:t>By meeting in the middle or finding a common state, bidirectional search can significantly reduce the portion of the search space that needs to be explored compared to single-directional searches.</a:t>
                      </a:r>
                      <a:endParaRPr lang="en-US" sz="1100"/>
                    </a:p>
                    <a:p>
                      <a:pPr algn="ctr">
                        <a:lnSpc>
                          <a:spcPts val="2656"/>
                        </a:lnSpc>
                      </a:pPr>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r h="2390625">
                <a:tc vMerge="true">
                  <a:txBody>
                    <a:bodyPr anchor="t" rtlCol="false"/>
                    <a:lstStyle/>
                    <a:p>
                      <a:pPr algn="ctr">
                        <a:lnSpc>
                          <a:spcPts val="2656"/>
                        </a:lnSpc>
                        <a:defRPr/>
                      </a:pPr>
                      <a:r>
                        <a:rPr lang="en-US" sz="1897">
                          <a:solidFill>
                            <a:srgbClr val="000000"/>
                          </a:solidFill>
                          <a:latin typeface="Kollektif"/>
                        </a:rPr>
                        <a:t>Bidirectional Search is often more efficient than traditional single-directional searches because it explores the search space from both the start and goal nodes simultaneously, reducing the time required to find a solution.</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vMerge="true">
                  <a:txBody>
                    <a:bodyPr anchor="t" rtlCol="false"/>
                    <a:lstStyle/>
                    <a:p>
                      <a:pPr algn="ctr">
                        <a:lnSpc>
                          <a:spcPts val="2656"/>
                        </a:lnSpc>
                        <a:defRPr/>
                      </a:pPr>
                      <a:r>
                        <a:rPr lang="en-US" sz="1897">
                          <a:solidFill>
                            <a:srgbClr val="000000"/>
                          </a:solidFill>
                          <a:latin typeface="Kollektif"/>
                        </a:rPr>
                        <a:t>By meeting in the middle or finding a common state, bidirectional search can significantly reduce the portion of the search space that needs to be explored compared to single-directional searches.</a:t>
                      </a:r>
                      <a:endParaRPr lang="en-US" sz="1100"/>
                    </a:p>
                    <a:p>
                      <a:pPr algn="ctr">
                        <a:lnSpc>
                          <a:spcPts val="2656"/>
                        </a:lnSpc>
                      </a:pPr>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bl>
          </a:graphicData>
        </a:graphic>
      </p:graphicFrame>
      <p:sp>
        <p:nvSpPr>
          <p:cNvPr name="Freeform 10" id="10"/>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1" id="11"/>
          <p:cNvGraphicFramePr>
            <a:graphicFrameLocks noGrp="true"/>
          </p:cNvGraphicFramePr>
          <p:nvPr/>
        </p:nvGraphicFramePr>
        <p:xfrm>
          <a:off x="9828797" y="3461453"/>
          <a:ext cx="6279876" cy="5362575"/>
        </p:xfrm>
        <a:graphic>
          <a:graphicData uri="http://schemas.openxmlformats.org/drawingml/2006/table">
            <a:tbl>
              <a:tblPr/>
              <a:tblGrid>
                <a:gridCol w="3139938"/>
                <a:gridCol w="3139938"/>
              </a:tblGrid>
              <a:tr h="927594">
                <a:tc>
                  <a:txBody>
                    <a:bodyPr anchor="t" rtlCol="false"/>
                    <a:lstStyle/>
                    <a:p>
                      <a:pPr algn="ctr">
                        <a:lnSpc>
                          <a:spcPts val="3359"/>
                        </a:lnSpc>
                        <a:defRPr/>
                      </a:pPr>
                      <a:r>
                        <a:rPr lang="en-US" sz="2400">
                          <a:solidFill>
                            <a:srgbClr val="F2E9DA"/>
                          </a:solidFill>
                          <a:latin typeface="Kollektif Bold"/>
                        </a:rPr>
                        <a:t>Completeness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c>
                  <a:txBody>
                    <a:bodyPr anchor="t" rtlCol="false"/>
                    <a:lstStyle/>
                    <a:p>
                      <a:pPr algn="ctr">
                        <a:lnSpc>
                          <a:spcPts val="3359"/>
                        </a:lnSpc>
                        <a:defRPr/>
                      </a:pPr>
                      <a:r>
                        <a:rPr lang="en-US" sz="2400">
                          <a:solidFill>
                            <a:srgbClr val="F2E9DA"/>
                          </a:solidFill>
                          <a:latin typeface="Kollektif Bold"/>
                        </a:rPr>
                        <a:t>Memory Efficiency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r>
              <a:tr h="2015986">
                <a:tc rowSpan="2">
                  <a:txBody>
                    <a:bodyPr anchor="t" rtlCol="false"/>
                    <a:lstStyle/>
                    <a:p>
                      <a:pPr algn="ctr">
                        <a:lnSpc>
                          <a:spcPts val="2656"/>
                        </a:lnSpc>
                        <a:defRPr/>
                      </a:pPr>
                      <a:r>
                        <a:rPr lang="en-US" sz="1897">
                          <a:solidFill>
                            <a:srgbClr val="000000"/>
                          </a:solidFill>
                          <a:latin typeface="Kollektif"/>
                        </a:rPr>
                        <a:t>Bidirectional search is complete if both searches are guaranteed to meet in the middle, ensuring that it will find a solution if one exists.</a:t>
                      </a:r>
                      <a:endParaRPr lang="en-US" sz="1100"/>
                    </a:p>
                    <a:p>
                      <a:pPr algn="ctr">
                        <a:lnSpc>
                          <a:spcPts val="2656"/>
                        </a:lnSpc>
                      </a:pPr>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rowSpan="2">
                  <a:txBody>
                    <a:bodyPr anchor="t" rtlCol="false"/>
                    <a:lstStyle/>
                    <a:p>
                      <a:pPr algn="ctr">
                        <a:lnSpc>
                          <a:spcPts val="2656"/>
                        </a:lnSpc>
                        <a:defRPr/>
                      </a:pPr>
                      <a:r>
                        <a:rPr lang="en-US" sz="1897">
                          <a:solidFill>
                            <a:srgbClr val="000000"/>
                          </a:solidFill>
                          <a:latin typeface="Kollektif"/>
                        </a:rPr>
                        <a:t> Bidirectional search typically requires less memory than exhaustive single-directional searches because it explores the search space from both ends with limited memory requirements.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r h="2418995">
                <a:tc vMerge="true">
                  <a:txBody>
                    <a:bodyPr anchor="t" rtlCol="false"/>
                    <a:lstStyle/>
                    <a:p>
                      <a:pPr algn="ctr">
                        <a:lnSpc>
                          <a:spcPts val="2656"/>
                        </a:lnSpc>
                        <a:defRPr/>
                      </a:pPr>
                      <a:r>
                        <a:rPr lang="en-US" sz="1897">
                          <a:solidFill>
                            <a:srgbClr val="000000"/>
                          </a:solidFill>
                          <a:latin typeface="Kollektif"/>
                        </a:rPr>
                        <a:t>Bidirectional search is complete if both searches are guaranteed to meet in the middle, ensuring that it will find a solution if one exists.</a:t>
                      </a:r>
                      <a:endParaRPr lang="en-US" sz="1100"/>
                    </a:p>
                    <a:p>
                      <a:pPr algn="ctr">
                        <a:lnSpc>
                          <a:spcPts val="2656"/>
                        </a:lnSpc>
                      </a:pPr>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vMerge="true">
                  <a:txBody>
                    <a:bodyPr anchor="t" rtlCol="false"/>
                    <a:lstStyle/>
                    <a:p>
                      <a:pPr algn="ctr">
                        <a:lnSpc>
                          <a:spcPts val="2656"/>
                        </a:lnSpc>
                        <a:defRPr/>
                      </a:pPr>
                      <a:r>
                        <a:rPr lang="en-US" sz="1897">
                          <a:solidFill>
                            <a:srgbClr val="000000"/>
                          </a:solidFill>
                          <a:latin typeface="Kollektif"/>
                        </a:rPr>
                        <a:t> Bidirectional search typically requires less memory than exhaustive single-directional searches because it explores the search space from both ends with limited memory requirements.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68009" y="7196701"/>
            <a:ext cx="3948590" cy="4680441"/>
          </a:xfrm>
          <a:custGeom>
            <a:avLst/>
            <a:gdLst/>
            <a:ahLst/>
            <a:cxnLst/>
            <a:rect r="r" b="b" t="t" l="l"/>
            <a:pathLst>
              <a:path h="4680441" w="3948590">
                <a:moveTo>
                  <a:pt x="0" y="0"/>
                </a:moveTo>
                <a:lnTo>
                  <a:pt x="3948591" y="0"/>
                </a:lnTo>
                <a:lnTo>
                  <a:pt x="3948591" y="4680440"/>
                </a:lnTo>
                <a:lnTo>
                  <a:pt x="0" y="4680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215717">
            <a:off x="15650436" y="6390941"/>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3096951" y="2742901"/>
            <a:ext cx="12094098"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Project Overview</a:t>
            </a:r>
          </a:p>
        </p:txBody>
      </p:sp>
      <p:sp>
        <p:nvSpPr>
          <p:cNvPr name="TextBox 10" id="10"/>
          <p:cNvSpPr txBox="true"/>
          <p:nvPr/>
        </p:nvSpPr>
        <p:spPr>
          <a:xfrm rot="0">
            <a:off x="3738015" y="4635622"/>
            <a:ext cx="10811970" cy="3593465"/>
          </a:xfrm>
          <a:prstGeom prst="rect">
            <a:avLst/>
          </a:prstGeom>
        </p:spPr>
        <p:txBody>
          <a:bodyPr anchor="t" rtlCol="false" tIns="0" lIns="0" bIns="0" rIns="0">
            <a:spAutoFit/>
          </a:bodyPr>
          <a:lstStyle/>
          <a:p>
            <a:pPr algn="ctr">
              <a:lnSpc>
                <a:spcPts val="4060"/>
              </a:lnSpc>
              <a:spcBef>
                <a:spcPct val="0"/>
              </a:spcBef>
            </a:pPr>
            <a:r>
              <a:rPr lang="en-US" sz="2900">
                <a:solidFill>
                  <a:srgbClr val="474A53"/>
                </a:solidFill>
                <a:latin typeface="Kollektif"/>
              </a:rPr>
              <a:t>In this presentation, we will explore three fundamental search algorithms: Depth-First Search, Iterative Deepening Depth-First Search, and Bidirectional Search. We will delve into their core principles, advantages, and applications, providing a comprehensive understanding of their role in solving complex problems, particularly in the realm of graph theory and artificial intelligence.</a:t>
            </a:r>
          </a:p>
        </p:txBody>
      </p:sp>
      <p:sp>
        <p:nvSpPr>
          <p:cNvPr name="TextBox 11" id="11"/>
          <p:cNvSpPr txBox="true"/>
          <p:nvPr/>
        </p:nvSpPr>
        <p:spPr>
          <a:xfrm rot="0">
            <a:off x="15191049" y="1076325"/>
            <a:ext cx="2463187" cy="871173"/>
          </a:xfrm>
          <a:prstGeom prst="rect">
            <a:avLst/>
          </a:prstGeom>
        </p:spPr>
        <p:txBody>
          <a:bodyPr anchor="t" rtlCol="false" tIns="0" lIns="0" bIns="0" rIns="0">
            <a:spAutoFit/>
          </a:bodyPr>
          <a:lstStyle/>
          <a:p>
            <a:pPr algn="ctr" marL="0" indent="0" lvl="0">
              <a:lnSpc>
                <a:spcPts val="6784"/>
              </a:lnSpc>
            </a:pPr>
            <a:r>
              <a:rPr lang="en-US" sz="6057">
                <a:solidFill>
                  <a:srgbClr val="F2E9DA"/>
                </a:solidFill>
                <a:latin typeface="Kollektif Bold"/>
              </a:rPr>
              <a:t>Intro</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83473" y="1468051"/>
            <a:ext cx="11321053" cy="1230598"/>
          </a:xfrm>
          <a:prstGeom prst="rect">
            <a:avLst/>
          </a:prstGeom>
        </p:spPr>
        <p:txBody>
          <a:bodyPr anchor="t" rtlCol="false" tIns="0" lIns="0" bIns="0" rIns="0">
            <a:spAutoFit/>
          </a:bodyPr>
          <a:lstStyle/>
          <a:p>
            <a:pPr algn="ctr" marL="0" indent="0" lvl="0">
              <a:lnSpc>
                <a:spcPts val="9592"/>
              </a:lnSpc>
            </a:pPr>
            <a:r>
              <a:rPr lang="en-US" sz="8564">
                <a:solidFill>
                  <a:srgbClr val="474A53"/>
                </a:solidFill>
                <a:latin typeface="Knewave Bold"/>
              </a:rPr>
              <a:t>Disadvantages:</a:t>
            </a:r>
          </a:p>
        </p:txBody>
      </p:sp>
      <p:graphicFrame>
        <p:nvGraphicFramePr>
          <p:cNvPr name="Table 9" id="9"/>
          <p:cNvGraphicFramePr>
            <a:graphicFrameLocks noGrp="true"/>
          </p:cNvGraphicFramePr>
          <p:nvPr/>
        </p:nvGraphicFramePr>
        <p:xfrm>
          <a:off x="2568791" y="3461453"/>
          <a:ext cx="6279876" cy="5114925"/>
        </p:xfrm>
        <a:graphic>
          <a:graphicData uri="http://schemas.openxmlformats.org/drawingml/2006/table">
            <a:tbl>
              <a:tblPr/>
              <a:tblGrid>
                <a:gridCol w="3139938"/>
                <a:gridCol w="3139938"/>
              </a:tblGrid>
              <a:tr h="1348200">
                <a:tc>
                  <a:txBody>
                    <a:bodyPr anchor="t" rtlCol="false"/>
                    <a:lstStyle/>
                    <a:p>
                      <a:pPr algn="ctr">
                        <a:lnSpc>
                          <a:spcPts val="3359"/>
                        </a:lnSpc>
                        <a:defRPr/>
                      </a:pPr>
                      <a:r>
                        <a:rPr lang="en-US" sz="2400">
                          <a:solidFill>
                            <a:srgbClr val="F2E9DA"/>
                          </a:solidFill>
                          <a:latin typeface="Kollektif Bold"/>
                        </a:rPr>
                        <a:t>Complexity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c>
                  <a:txBody>
                    <a:bodyPr anchor="t" rtlCol="false"/>
                    <a:lstStyle/>
                    <a:p>
                      <a:pPr algn="ctr">
                        <a:lnSpc>
                          <a:spcPts val="3359"/>
                        </a:lnSpc>
                        <a:defRPr/>
                      </a:pPr>
                      <a:r>
                        <a:rPr lang="en-US" sz="2400">
                          <a:solidFill>
                            <a:srgbClr val="F2E9DA"/>
                          </a:solidFill>
                          <a:latin typeface="Kollektif Bold"/>
                        </a:rPr>
                        <a:t>Infeasible for Some Problems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r>
              <a:tr h="1861212">
                <a:tc rowSpan="2">
                  <a:txBody>
                    <a:bodyPr anchor="t" rtlCol="false"/>
                    <a:lstStyle/>
                    <a:p>
                      <a:pPr algn="ctr">
                        <a:lnSpc>
                          <a:spcPts val="2656"/>
                        </a:lnSpc>
                        <a:defRPr/>
                      </a:pPr>
                      <a:r>
                        <a:rPr lang="en-US" sz="1897">
                          <a:solidFill>
                            <a:srgbClr val="000000"/>
                          </a:solidFill>
                          <a:latin typeface="Kollektif"/>
                        </a:rPr>
                        <a:t>Implementing bidirectional search can be more complex than single-directional search algorithms due to the need to manage two search queues and ensure they meet in the middle.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rowSpan="2">
                  <a:txBody>
                    <a:bodyPr anchor="t" rtlCol="false"/>
                    <a:lstStyle/>
                    <a:p>
                      <a:pPr algn="ctr">
                        <a:lnSpc>
                          <a:spcPts val="2656"/>
                        </a:lnSpc>
                        <a:defRPr/>
                      </a:pPr>
                      <a:r>
                        <a:rPr lang="en-US" sz="1897">
                          <a:solidFill>
                            <a:srgbClr val="000000"/>
                          </a:solidFill>
                          <a:latin typeface="Kollektif"/>
                        </a:rPr>
                        <a:t>Bidirectional search may not be applicable to all problems, especially those without a well-defined goal state or problems with multiple goals.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r h="1905514">
                <a:tc vMerge="true">
                  <a:txBody>
                    <a:bodyPr anchor="t" rtlCol="false"/>
                    <a:lstStyle/>
                    <a:p>
                      <a:pPr algn="ctr">
                        <a:lnSpc>
                          <a:spcPts val="2656"/>
                        </a:lnSpc>
                        <a:defRPr/>
                      </a:pPr>
                      <a:r>
                        <a:rPr lang="en-US" sz="1897">
                          <a:solidFill>
                            <a:srgbClr val="000000"/>
                          </a:solidFill>
                          <a:latin typeface="Kollektif"/>
                        </a:rPr>
                        <a:t>Implementing bidirectional search can be more complex than single-directional search algorithms due to the need to manage two search queues and ensure they meet in the middle.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vMerge="true">
                  <a:txBody>
                    <a:bodyPr anchor="t" rtlCol="false"/>
                    <a:lstStyle/>
                    <a:p>
                      <a:pPr algn="ctr">
                        <a:lnSpc>
                          <a:spcPts val="2656"/>
                        </a:lnSpc>
                        <a:defRPr/>
                      </a:pPr>
                      <a:r>
                        <a:rPr lang="en-US" sz="1897">
                          <a:solidFill>
                            <a:srgbClr val="000000"/>
                          </a:solidFill>
                          <a:latin typeface="Kollektif"/>
                        </a:rPr>
                        <a:t>Bidirectional search may not be applicable to all problems, especially those without a well-defined goal state or problems with multiple goals.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bl>
          </a:graphicData>
        </a:graphic>
      </p:graphicFrame>
      <p:sp>
        <p:nvSpPr>
          <p:cNvPr name="Freeform 10" id="10"/>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1" id="11"/>
          <p:cNvGraphicFramePr>
            <a:graphicFrameLocks noGrp="true"/>
          </p:cNvGraphicFramePr>
          <p:nvPr/>
        </p:nvGraphicFramePr>
        <p:xfrm>
          <a:off x="9828797" y="3461453"/>
          <a:ext cx="6279876" cy="5029200"/>
        </p:xfrm>
        <a:graphic>
          <a:graphicData uri="http://schemas.openxmlformats.org/drawingml/2006/table">
            <a:tbl>
              <a:tblPr/>
              <a:tblGrid>
                <a:gridCol w="3139938"/>
                <a:gridCol w="3139938"/>
              </a:tblGrid>
              <a:tr h="1350052">
                <a:tc>
                  <a:txBody>
                    <a:bodyPr anchor="t" rtlCol="false"/>
                    <a:lstStyle/>
                    <a:p>
                      <a:pPr algn="ctr">
                        <a:lnSpc>
                          <a:spcPts val="3359"/>
                        </a:lnSpc>
                        <a:defRPr/>
                      </a:pPr>
                      <a:r>
                        <a:rPr lang="en-US" sz="2400">
                          <a:solidFill>
                            <a:srgbClr val="F2E9DA"/>
                          </a:solidFill>
                          <a:latin typeface="Kollektif Bold"/>
                        </a:rPr>
                        <a:t>Requires a Valid Heuristic</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c>
                  <a:txBody>
                    <a:bodyPr anchor="t" rtlCol="false"/>
                    <a:lstStyle/>
                    <a:p>
                      <a:pPr algn="ctr">
                        <a:lnSpc>
                          <a:spcPts val="3359"/>
                        </a:lnSpc>
                        <a:defRPr/>
                      </a:pPr>
                      <a:r>
                        <a:rPr lang="en-US" sz="2400">
                          <a:solidFill>
                            <a:srgbClr val="F2E9DA"/>
                          </a:solidFill>
                          <a:latin typeface="Kollektif Bold"/>
                        </a:rPr>
                        <a:t>Overhead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474A53"/>
                    </a:solidFill>
                  </a:tcPr>
                </a:tc>
              </a:tr>
              <a:tr h="1637042">
                <a:tc rowSpan="2">
                  <a:txBody>
                    <a:bodyPr anchor="t" rtlCol="false"/>
                    <a:lstStyle/>
                    <a:p>
                      <a:pPr algn="ctr">
                        <a:lnSpc>
                          <a:spcPts val="2656"/>
                        </a:lnSpc>
                        <a:defRPr/>
                      </a:pPr>
                      <a:r>
                        <a:rPr lang="en-US" sz="1897">
                          <a:solidFill>
                            <a:srgbClr val="000000"/>
                          </a:solidFill>
                          <a:latin typeface="Kollektif"/>
                        </a:rPr>
                        <a:t>In some cases, bidirectional search may rely on a valid heuristic function to estimate the distance between the start and goal nodes. Without a good heuristic, it may not perform optimally.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rowSpan="2">
                  <a:txBody>
                    <a:bodyPr anchor="t" rtlCol="false"/>
                    <a:lstStyle/>
                    <a:p>
                      <a:pPr algn="ctr">
                        <a:lnSpc>
                          <a:spcPts val="2656"/>
                        </a:lnSpc>
                        <a:defRPr/>
                      </a:pPr>
                      <a:r>
                        <a:rPr lang="en-US" sz="1897">
                          <a:solidFill>
                            <a:srgbClr val="000000"/>
                          </a:solidFill>
                          <a:latin typeface="Kollektif"/>
                        </a:rPr>
                        <a:t>Bidirectional search introduces additional overhead, such as maintaining two data structures and checking for common states, which can impact performance.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r h="2042106">
                <a:tc vMerge="true">
                  <a:txBody>
                    <a:bodyPr anchor="t" rtlCol="false"/>
                    <a:lstStyle/>
                    <a:p>
                      <a:pPr algn="ctr">
                        <a:lnSpc>
                          <a:spcPts val="2656"/>
                        </a:lnSpc>
                        <a:defRPr/>
                      </a:pPr>
                      <a:r>
                        <a:rPr lang="en-US" sz="1897">
                          <a:solidFill>
                            <a:srgbClr val="000000"/>
                          </a:solidFill>
                          <a:latin typeface="Kollektif"/>
                        </a:rPr>
                        <a:t>In some cases, bidirectional search may rely on a valid heuristic function to estimate the distance between the start and goal nodes. Without a good heuristic, it may not perform optimally.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c vMerge="true">
                  <a:txBody>
                    <a:bodyPr anchor="t" rtlCol="false"/>
                    <a:lstStyle/>
                    <a:p>
                      <a:pPr algn="ctr">
                        <a:lnSpc>
                          <a:spcPts val="2656"/>
                        </a:lnSpc>
                        <a:defRPr/>
                      </a:pPr>
                      <a:r>
                        <a:rPr lang="en-US" sz="1897">
                          <a:solidFill>
                            <a:srgbClr val="000000"/>
                          </a:solidFill>
                          <a:latin typeface="Kollektif"/>
                        </a:rPr>
                        <a:t>Bidirectional search introduces additional overhead, such as maintaining two data structures and checking for common states, which can impact performance.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CDA25D"/>
                    </a:solidFill>
                  </a:tcPr>
                </a:tc>
              </a:tr>
            </a:tbl>
          </a:graphicData>
        </a:graphic>
      </p:graphicFrame>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550329" y="1480488"/>
            <a:ext cx="13187341" cy="1157608"/>
          </a:xfrm>
          <a:prstGeom prst="rect">
            <a:avLst/>
          </a:prstGeom>
        </p:spPr>
        <p:txBody>
          <a:bodyPr anchor="t" rtlCol="false" tIns="0" lIns="0" bIns="0" rIns="0">
            <a:spAutoFit/>
          </a:bodyPr>
          <a:lstStyle/>
          <a:p>
            <a:pPr algn="ctr" marL="0" indent="0" lvl="0">
              <a:lnSpc>
                <a:spcPts val="8960"/>
              </a:lnSpc>
            </a:pPr>
            <a:r>
              <a:rPr lang="en-US" sz="8000">
                <a:solidFill>
                  <a:srgbClr val="474A53"/>
                </a:solidFill>
                <a:latin typeface="Knewave"/>
              </a:rPr>
              <a:t>Time Complexity</a:t>
            </a:r>
          </a:p>
        </p:txBody>
      </p:sp>
      <p:sp>
        <p:nvSpPr>
          <p:cNvPr name="TextBox 10" id="10"/>
          <p:cNvSpPr txBox="true"/>
          <p:nvPr/>
        </p:nvSpPr>
        <p:spPr>
          <a:xfrm rot="0">
            <a:off x="2272862" y="3024188"/>
            <a:ext cx="14014531" cy="5706949"/>
          </a:xfrm>
          <a:prstGeom prst="rect">
            <a:avLst/>
          </a:prstGeom>
        </p:spPr>
        <p:txBody>
          <a:bodyPr anchor="t" rtlCol="false" tIns="0" lIns="0" bIns="0" rIns="0">
            <a:spAutoFit/>
          </a:bodyPr>
          <a:lstStyle/>
          <a:p>
            <a:pPr algn="just">
              <a:lnSpc>
                <a:spcPts val="3068"/>
              </a:lnSpc>
            </a:pPr>
            <a:r>
              <a:rPr lang="en-US" sz="2191">
                <a:solidFill>
                  <a:srgbClr val="474A53"/>
                </a:solidFill>
                <a:latin typeface="Kollektif"/>
              </a:rPr>
              <a:t>The time complexity of Bidirectional Search is generally more efficient than single-directional search algorithms, but it still depends on several factors:</a:t>
            </a:r>
          </a:p>
          <a:p>
            <a:pPr algn="just" marL="473244" indent="-236622" lvl="1">
              <a:lnSpc>
                <a:spcPts val="3068"/>
              </a:lnSpc>
              <a:buFont typeface="Arial"/>
              <a:buChar char="•"/>
            </a:pPr>
            <a:r>
              <a:rPr lang="en-US" sz="2191">
                <a:solidFill>
                  <a:srgbClr val="474A53"/>
                </a:solidFill>
                <a:latin typeface="Kollektif"/>
              </a:rPr>
              <a:t>Branching Factor (b): The branching factor represents the number of child nodes at each level in the search space. If the branching factor is high, the search can explore more nodes in each iteration, potentially leading to a faster convergence.</a:t>
            </a:r>
          </a:p>
          <a:p>
            <a:pPr algn="just" marL="473244" indent="-236622" lvl="1">
              <a:lnSpc>
                <a:spcPts val="3068"/>
              </a:lnSpc>
              <a:buFont typeface="Arial"/>
              <a:buChar char="•"/>
            </a:pPr>
            <a:r>
              <a:rPr lang="en-US" sz="2191">
                <a:solidFill>
                  <a:srgbClr val="474A53"/>
                </a:solidFill>
                <a:latin typeface="Kollektif"/>
              </a:rPr>
              <a:t>Depth (d): The depth of the solution or the distance between the start and goal nodes significantly affects the time complexity. If the solution is shallow and close to the start or goal nodes, Bidirectional Search can be very efficient.</a:t>
            </a:r>
          </a:p>
          <a:p>
            <a:pPr algn="just" marL="473244" indent="-236622" lvl="1">
              <a:lnSpc>
                <a:spcPts val="3068"/>
              </a:lnSpc>
              <a:buFont typeface="Arial"/>
              <a:buChar char="•"/>
            </a:pPr>
            <a:r>
              <a:rPr lang="en-US" sz="2191">
                <a:solidFill>
                  <a:srgbClr val="474A53"/>
                </a:solidFill>
                <a:latin typeface="Kollektif"/>
              </a:rPr>
              <a:t>Quality of Heuristic: In some cases, Bidirectional Search uses heuristic information to estimate the remaining distance between the search fronts. A good heuristic can lead to faster convergence, while a poor heuristic might make the search less efficient.</a:t>
            </a:r>
          </a:p>
          <a:p>
            <a:pPr algn="just">
              <a:lnSpc>
                <a:spcPts val="3068"/>
              </a:lnSpc>
            </a:pPr>
            <a:r>
              <a:rPr lang="en-US" sz="2191">
                <a:solidFill>
                  <a:srgbClr val="474A53"/>
                </a:solidFill>
                <a:latin typeface="Kollektif"/>
              </a:rPr>
              <a:t>In ideal cases, where both search fronts meet in the middle quickly, the time complexity is often considered to be O(b^(d/2)). However, the worst-case time complexity can be as high as O(b^d) if the search fronts do not meet efficiently.</a:t>
            </a:r>
          </a:p>
          <a:p>
            <a:pPr algn="just">
              <a:lnSpc>
                <a:spcPts val="3068"/>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550329" y="1480488"/>
            <a:ext cx="13187341" cy="1157608"/>
          </a:xfrm>
          <a:prstGeom prst="rect">
            <a:avLst/>
          </a:prstGeom>
        </p:spPr>
        <p:txBody>
          <a:bodyPr anchor="t" rtlCol="false" tIns="0" lIns="0" bIns="0" rIns="0">
            <a:spAutoFit/>
          </a:bodyPr>
          <a:lstStyle/>
          <a:p>
            <a:pPr algn="ctr" marL="0" indent="0" lvl="0">
              <a:lnSpc>
                <a:spcPts val="8960"/>
              </a:lnSpc>
            </a:pPr>
            <a:r>
              <a:rPr lang="en-US" sz="8000">
                <a:solidFill>
                  <a:srgbClr val="474A53"/>
                </a:solidFill>
                <a:latin typeface="Knewave"/>
              </a:rPr>
              <a:t>Space Complexity</a:t>
            </a:r>
          </a:p>
        </p:txBody>
      </p:sp>
      <p:sp>
        <p:nvSpPr>
          <p:cNvPr name="TextBox 10" id="10"/>
          <p:cNvSpPr txBox="true"/>
          <p:nvPr/>
        </p:nvSpPr>
        <p:spPr>
          <a:xfrm rot="0">
            <a:off x="2272862" y="3024188"/>
            <a:ext cx="14014531" cy="4944949"/>
          </a:xfrm>
          <a:prstGeom prst="rect">
            <a:avLst/>
          </a:prstGeom>
        </p:spPr>
        <p:txBody>
          <a:bodyPr anchor="t" rtlCol="false" tIns="0" lIns="0" bIns="0" rIns="0">
            <a:spAutoFit/>
          </a:bodyPr>
          <a:lstStyle/>
          <a:p>
            <a:pPr algn="just">
              <a:lnSpc>
                <a:spcPts val="3068"/>
              </a:lnSpc>
            </a:pPr>
            <a:r>
              <a:rPr lang="en-US" sz="2191">
                <a:solidFill>
                  <a:srgbClr val="474A53"/>
                </a:solidFill>
                <a:latin typeface="Kollektif"/>
              </a:rPr>
              <a:t>The space complexity of Bidirectional Search is influenced by several factors:</a:t>
            </a:r>
          </a:p>
          <a:p>
            <a:pPr algn="just" marL="473244" indent="-236622" lvl="1">
              <a:lnSpc>
                <a:spcPts val="3068"/>
              </a:lnSpc>
              <a:buFont typeface="Arial"/>
              <a:buChar char="•"/>
            </a:pPr>
            <a:r>
              <a:rPr lang="en-US" sz="2191">
                <a:solidFill>
                  <a:srgbClr val="474A53"/>
                </a:solidFill>
                <a:latin typeface="Kollektif"/>
              </a:rPr>
              <a:t>Frontier Sizes: The memory usage depends on the sizes of the forward and backward frontiers. In the best case scenario, where the search fronts meet early, the space complexity is generally O(b^(d/2)). In the worst case, it can be as high as O(b^d).</a:t>
            </a:r>
          </a:p>
          <a:p>
            <a:pPr algn="just" marL="473244" indent="-236622" lvl="1">
              <a:lnSpc>
                <a:spcPts val="3068"/>
              </a:lnSpc>
              <a:buFont typeface="Arial"/>
              <a:buChar char="•"/>
            </a:pPr>
            <a:r>
              <a:rPr lang="en-US" sz="2191">
                <a:solidFill>
                  <a:srgbClr val="474A53"/>
                </a:solidFill>
                <a:latin typeface="Kollektif"/>
              </a:rPr>
              <a:t>State Space: The number of distinct states in the search space also affects memory requirements. If the state space is large, Bidirectional Search may consume more memory.</a:t>
            </a:r>
          </a:p>
          <a:p>
            <a:pPr algn="just" marL="473244" indent="-236622" lvl="1">
              <a:lnSpc>
                <a:spcPts val="3068"/>
              </a:lnSpc>
              <a:buFont typeface="Arial"/>
              <a:buChar char="•"/>
            </a:pPr>
            <a:r>
              <a:rPr lang="en-US" sz="2191">
                <a:solidFill>
                  <a:srgbClr val="474A53"/>
                </a:solidFill>
                <a:latin typeface="Kollektif"/>
              </a:rPr>
              <a:t>Data Structures: The efficiency of the data structures used to maintain the frontiers and track explored states can impact space complexity.</a:t>
            </a:r>
          </a:p>
          <a:p>
            <a:pPr algn="just" marL="473244" indent="-236622" lvl="1">
              <a:lnSpc>
                <a:spcPts val="3068"/>
              </a:lnSpc>
              <a:buFont typeface="Arial"/>
              <a:buChar char="•"/>
            </a:pPr>
            <a:r>
              <a:rPr lang="en-US" sz="2191">
                <a:solidFill>
                  <a:srgbClr val="474A53"/>
                </a:solidFill>
                <a:latin typeface="Kollektif"/>
              </a:rPr>
              <a:t>Heuristic Function: If a heuristic function is employed, it may require additional memory to store estimated distances or values for each state.</a:t>
            </a:r>
          </a:p>
          <a:p>
            <a:pPr algn="just">
              <a:lnSpc>
                <a:spcPts val="3068"/>
              </a:lnSpc>
            </a:pPr>
            <a:r>
              <a:rPr lang="en-US" sz="2191">
                <a:solidFill>
                  <a:srgbClr val="474A53"/>
                </a:solidFill>
                <a:latin typeface="Kollektif"/>
              </a:rPr>
              <a:t>In practice, Bidirectional Search often has a more manageable space complexity compared to single-directional searches for large and deep search spaces, thanks to its efficient exploration from both ends.</a:t>
            </a:r>
          </a:p>
          <a:p>
            <a:pPr algn="just">
              <a:lnSpc>
                <a:spcPts val="3068"/>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528046" y="2016764"/>
            <a:ext cx="9231909" cy="1380983"/>
          </a:xfrm>
          <a:prstGeom prst="rect">
            <a:avLst/>
          </a:prstGeom>
        </p:spPr>
        <p:txBody>
          <a:bodyPr anchor="t" rtlCol="false" tIns="0" lIns="0" bIns="0" rIns="0">
            <a:spAutoFit/>
          </a:bodyPr>
          <a:lstStyle/>
          <a:p>
            <a:pPr algn="ctr" marL="0" indent="0" lvl="0">
              <a:lnSpc>
                <a:spcPts val="10775"/>
              </a:lnSpc>
            </a:pPr>
            <a:r>
              <a:rPr lang="en-US" sz="9620">
                <a:solidFill>
                  <a:srgbClr val="474A53"/>
                </a:solidFill>
                <a:latin typeface="Knewave"/>
              </a:rPr>
              <a:t>Conclusion</a:t>
            </a:r>
          </a:p>
        </p:txBody>
      </p:sp>
      <p:sp>
        <p:nvSpPr>
          <p:cNvPr name="TextBox 10" id="10"/>
          <p:cNvSpPr txBox="true"/>
          <p:nvPr/>
        </p:nvSpPr>
        <p:spPr>
          <a:xfrm rot="0">
            <a:off x="2710909" y="3954159"/>
            <a:ext cx="12866182" cy="4563110"/>
          </a:xfrm>
          <a:prstGeom prst="rect">
            <a:avLst/>
          </a:prstGeom>
        </p:spPr>
        <p:txBody>
          <a:bodyPr anchor="t" rtlCol="false" tIns="0" lIns="0" bIns="0" rIns="0">
            <a:spAutoFit/>
          </a:bodyPr>
          <a:lstStyle/>
          <a:p>
            <a:pPr algn="ctr">
              <a:lnSpc>
                <a:spcPts val="3640"/>
              </a:lnSpc>
              <a:spcBef>
                <a:spcPct val="0"/>
              </a:spcBef>
            </a:pPr>
            <a:r>
              <a:rPr lang="en-US" sz="2600">
                <a:solidFill>
                  <a:srgbClr val="474A53"/>
                </a:solidFill>
                <a:latin typeface="Kollektif"/>
              </a:rPr>
              <a:t>In conclusion, we have explored three essential search algorithms: Depth-First Search, Iterative Deepening Depth-First Search, and Bidirectional Search. These techniques play pivotal roles in problem-solving across various domains. Depth-First Search provides simplicity and adaptability. Iterative Deepening Depth-First Search optimizes memory usage, offering completeness and efficiency. Bidirectional Search, a powerful approach, improves search speed by exploring from both the start and goal simultaneously. Each algorithm has its unique advantages and limitations, making them valuable tools for solving complex problems, be it in navigation, puzzle-solving, or artificial intelligence. Understanding these algorithms equips us with a versatile toolkit to tackle a wide array of challenges in the digital age.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41346" y="6951854"/>
            <a:ext cx="4178745" cy="4953254"/>
          </a:xfrm>
          <a:custGeom>
            <a:avLst/>
            <a:gdLst/>
            <a:ahLst/>
            <a:cxnLst/>
            <a:rect r="r" b="b" t="t" l="l"/>
            <a:pathLst>
              <a:path h="4953254" w="4178745">
                <a:moveTo>
                  <a:pt x="0" y="0"/>
                </a:moveTo>
                <a:lnTo>
                  <a:pt x="4178746" y="0"/>
                </a:lnTo>
                <a:lnTo>
                  <a:pt x="4178746" y="4953254"/>
                </a:lnTo>
                <a:lnTo>
                  <a:pt x="0" y="4953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771138">
            <a:off x="15635300" y="-1854681"/>
            <a:ext cx="4601363" cy="5454202"/>
          </a:xfrm>
          <a:custGeom>
            <a:avLst/>
            <a:gdLst/>
            <a:ahLst/>
            <a:cxnLst/>
            <a:rect r="r" b="b" t="t" l="l"/>
            <a:pathLst>
              <a:path h="5454202" w="4601363">
                <a:moveTo>
                  <a:pt x="0" y="0"/>
                </a:moveTo>
                <a:lnTo>
                  <a:pt x="4601363" y="0"/>
                </a:lnTo>
                <a:lnTo>
                  <a:pt x="4601363" y="5454202"/>
                </a:lnTo>
                <a:lnTo>
                  <a:pt x="0" y="5454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215717">
            <a:off x="15650436" y="6390941"/>
            <a:ext cx="2194809" cy="4697061"/>
          </a:xfrm>
          <a:custGeom>
            <a:avLst/>
            <a:gdLst/>
            <a:ahLst/>
            <a:cxnLst/>
            <a:rect r="r" b="b" t="t" l="l"/>
            <a:pathLst>
              <a:path h="4697061" w="2194809">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710504" y="3336163"/>
            <a:ext cx="10866992" cy="2081958"/>
          </a:xfrm>
          <a:prstGeom prst="rect">
            <a:avLst/>
          </a:prstGeom>
        </p:spPr>
        <p:txBody>
          <a:bodyPr anchor="t" rtlCol="false" tIns="0" lIns="0" bIns="0" rIns="0">
            <a:spAutoFit/>
          </a:bodyPr>
          <a:lstStyle/>
          <a:p>
            <a:pPr algn="ctr">
              <a:lnSpc>
                <a:spcPts val="17330"/>
              </a:lnSpc>
            </a:pPr>
            <a:r>
              <a:rPr lang="en-US" sz="11553" spc="577">
                <a:solidFill>
                  <a:srgbClr val="474A53"/>
                </a:solidFill>
                <a:latin typeface="Knewave"/>
              </a:rPr>
              <a:t>THANK YOU</a:t>
            </a:r>
          </a:p>
        </p:txBody>
      </p:sp>
      <p:sp>
        <p:nvSpPr>
          <p:cNvPr name="TextBox 10" id="10"/>
          <p:cNvSpPr txBox="true"/>
          <p:nvPr/>
        </p:nvSpPr>
        <p:spPr>
          <a:xfrm rot="0">
            <a:off x="5012986" y="5488579"/>
            <a:ext cx="8262027" cy="1138408"/>
          </a:xfrm>
          <a:prstGeom prst="rect">
            <a:avLst/>
          </a:prstGeom>
        </p:spPr>
        <p:txBody>
          <a:bodyPr anchor="t" rtlCol="false" tIns="0" lIns="0" bIns="0" rIns="0">
            <a:spAutoFit/>
          </a:bodyPr>
          <a:lstStyle/>
          <a:p>
            <a:pPr algn="ctr">
              <a:lnSpc>
                <a:spcPts val="9261"/>
              </a:lnSpc>
            </a:pPr>
            <a:r>
              <a:rPr lang="en-US" sz="6615">
                <a:solidFill>
                  <a:srgbClr val="975B3F"/>
                </a:solidFill>
                <a:latin typeface="Kollektif"/>
              </a:rPr>
              <a:t>By Group Fauget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481305" y="1675406"/>
            <a:ext cx="9518435"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a:rPr>
              <a:t>Meet The Group</a:t>
            </a:r>
          </a:p>
        </p:txBody>
      </p:sp>
      <p:grpSp>
        <p:nvGrpSpPr>
          <p:cNvPr name="Group 10" id="10"/>
          <p:cNvGrpSpPr/>
          <p:nvPr/>
        </p:nvGrpSpPr>
        <p:grpSpPr>
          <a:xfrm rot="0">
            <a:off x="3849403" y="3915768"/>
            <a:ext cx="10589194" cy="3976329"/>
            <a:chOff x="0" y="0"/>
            <a:chExt cx="14118925" cy="5301772"/>
          </a:xfrm>
        </p:grpSpPr>
        <p:grpSp>
          <p:nvGrpSpPr>
            <p:cNvPr name="Group 11" id="11"/>
            <p:cNvGrpSpPr>
              <a:grpSpLocks noChangeAspect="true"/>
            </p:cNvGrpSpPr>
            <p:nvPr/>
          </p:nvGrpSpPr>
          <p:grpSpPr>
            <a:xfrm rot="0">
              <a:off x="295880" y="0"/>
              <a:ext cx="3865372" cy="3959477"/>
              <a:chOff x="0" y="0"/>
              <a:chExt cx="2086610" cy="2137410"/>
            </a:xfrm>
          </p:grpSpPr>
          <p:sp>
            <p:nvSpPr>
              <p:cNvPr name="Freeform 12" id="12"/>
              <p:cNvSpPr/>
              <p:nvPr/>
            </p:nvSpPr>
            <p:spPr>
              <a:xfrm flipH="false" flipV="false" rot="0">
                <a:off x="2540" y="-2540"/>
                <a:ext cx="2087880" cy="2139950"/>
              </a:xfrm>
              <a:custGeom>
                <a:avLst/>
                <a:gdLst/>
                <a:ahLst/>
                <a:cxnLst/>
                <a:rect r="r" b="b" t="t" l="l"/>
                <a:pathLst>
                  <a:path h="2139950" w="208788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8"/>
                <a:stretch>
                  <a:fillRect l="-40938" t="0" r="-40938" b="0"/>
                </a:stretch>
              </a:blipFill>
            </p:spPr>
          </p:sp>
        </p:grpSp>
        <p:grpSp>
          <p:nvGrpSpPr>
            <p:cNvPr name="Group 13" id="13"/>
            <p:cNvGrpSpPr>
              <a:grpSpLocks noChangeAspect="true"/>
            </p:cNvGrpSpPr>
            <p:nvPr/>
          </p:nvGrpSpPr>
          <p:grpSpPr>
            <a:xfrm rot="0">
              <a:off x="5126777" y="0"/>
              <a:ext cx="3865372" cy="3959477"/>
              <a:chOff x="0" y="0"/>
              <a:chExt cx="2086610" cy="2137410"/>
            </a:xfrm>
          </p:grpSpPr>
          <p:sp>
            <p:nvSpPr>
              <p:cNvPr name="Freeform 14" id="14"/>
              <p:cNvSpPr/>
              <p:nvPr/>
            </p:nvSpPr>
            <p:spPr>
              <a:xfrm flipH="false" flipV="false" rot="0">
                <a:off x="2540" y="-2540"/>
                <a:ext cx="2087880" cy="2139950"/>
              </a:xfrm>
              <a:custGeom>
                <a:avLst/>
                <a:gdLst/>
                <a:ahLst/>
                <a:cxnLst/>
                <a:rect r="r" b="b" t="t" l="l"/>
                <a:pathLst>
                  <a:path h="2139950" w="208788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9"/>
                <a:stretch>
                  <a:fillRect l="0" t="-11091" r="0" b="-11091"/>
                </a:stretch>
              </a:blipFill>
            </p:spPr>
          </p:sp>
        </p:grpSp>
        <p:grpSp>
          <p:nvGrpSpPr>
            <p:cNvPr name="Group 15" id="15"/>
            <p:cNvGrpSpPr>
              <a:grpSpLocks noChangeAspect="true"/>
            </p:cNvGrpSpPr>
            <p:nvPr/>
          </p:nvGrpSpPr>
          <p:grpSpPr>
            <a:xfrm rot="0">
              <a:off x="9957673" y="0"/>
              <a:ext cx="3865372" cy="3959477"/>
              <a:chOff x="0" y="0"/>
              <a:chExt cx="2086610" cy="2137410"/>
            </a:xfrm>
          </p:grpSpPr>
          <p:sp>
            <p:nvSpPr>
              <p:cNvPr name="Freeform 16" id="16"/>
              <p:cNvSpPr/>
              <p:nvPr/>
            </p:nvSpPr>
            <p:spPr>
              <a:xfrm flipH="false" flipV="false" rot="0">
                <a:off x="2540" y="-2540"/>
                <a:ext cx="2087880" cy="2139950"/>
              </a:xfrm>
              <a:custGeom>
                <a:avLst/>
                <a:gdLst/>
                <a:ahLst/>
                <a:cxnLst/>
                <a:rect r="r" b="b" t="t" l="l"/>
                <a:pathLst>
                  <a:path h="2139950" w="208788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10"/>
                <a:stretch>
                  <a:fillRect l="0" t="0" r="0" b="-46711"/>
                </a:stretch>
              </a:blipFill>
            </p:spPr>
          </p:sp>
        </p:grpSp>
        <p:sp>
          <p:nvSpPr>
            <p:cNvPr name="TextBox 17" id="17"/>
            <p:cNvSpPr txBox="true"/>
            <p:nvPr/>
          </p:nvSpPr>
          <p:spPr>
            <a:xfrm rot="0">
              <a:off x="0" y="4350743"/>
              <a:ext cx="4457133" cy="440176"/>
            </a:xfrm>
            <a:prstGeom prst="rect">
              <a:avLst/>
            </a:prstGeom>
          </p:spPr>
          <p:txBody>
            <a:bodyPr anchor="t" rtlCol="false" tIns="0" lIns="0" bIns="0" rIns="0">
              <a:spAutoFit/>
            </a:bodyPr>
            <a:lstStyle/>
            <a:p>
              <a:pPr algn="ctr" marL="0" indent="0" lvl="0">
                <a:lnSpc>
                  <a:spcPts val="2769"/>
                </a:lnSpc>
                <a:spcBef>
                  <a:spcPct val="0"/>
                </a:spcBef>
              </a:pPr>
              <a:r>
                <a:rPr lang="en-US" sz="2130" spc="-42">
                  <a:solidFill>
                    <a:srgbClr val="474A53"/>
                  </a:solidFill>
                  <a:latin typeface="Kollektif Bold"/>
                </a:rPr>
                <a:t>Abhishek Kapoor</a:t>
              </a:r>
            </a:p>
          </p:txBody>
        </p:sp>
        <p:sp>
          <p:nvSpPr>
            <p:cNvPr name="TextBox 18" id="18"/>
            <p:cNvSpPr txBox="true"/>
            <p:nvPr/>
          </p:nvSpPr>
          <p:spPr>
            <a:xfrm rot="0">
              <a:off x="948226" y="4927617"/>
              <a:ext cx="2417124" cy="374154"/>
            </a:xfrm>
            <a:prstGeom prst="rect">
              <a:avLst/>
            </a:prstGeom>
          </p:spPr>
          <p:txBody>
            <a:bodyPr anchor="t" rtlCol="false" tIns="0" lIns="0" bIns="0" rIns="0">
              <a:spAutoFit/>
            </a:bodyPr>
            <a:lstStyle/>
            <a:p>
              <a:pPr algn="ctr" marL="0" indent="0" lvl="0">
                <a:lnSpc>
                  <a:spcPts val="2380"/>
                </a:lnSpc>
                <a:spcBef>
                  <a:spcPct val="0"/>
                </a:spcBef>
              </a:pPr>
              <a:r>
                <a:rPr lang="en-US" sz="1700" spc="-34">
                  <a:solidFill>
                    <a:srgbClr val="474A53"/>
                  </a:solidFill>
                  <a:latin typeface="Kollektif"/>
                </a:rPr>
                <a:t>Group Leader</a:t>
              </a:r>
            </a:p>
          </p:txBody>
        </p:sp>
        <p:sp>
          <p:nvSpPr>
            <p:cNvPr name="TextBox 19" id="19"/>
            <p:cNvSpPr txBox="true"/>
            <p:nvPr/>
          </p:nvSpPr>
          <p:spPr>
            <a:xfrm rot="0">
              <a:off x="4830896" y="4350743"/>
              <a:ext cx="4457133" cy="440176"/>
            </a:xfrm>
            <a:prstGeom prst="rect">
              <a:avLst/>
            </a:prstGeom>
          </p:spPr>
          <p:txBody>
            <a:bodyPr anchor="t" rtlCol="false" tIns="0" lIns="0" bIns="0" rIns="0">
              <a:spAutoFit/>
            </a:bodyPr>
            <a:lstStyle/>
            <a:p>
              <a:pPr algn="ctr" marL="0" indent="0" lvl="0">
                <a:lnSpc>
                  <a:spcPts val="2769"/>
                </a:lnSpc>
                <a:spcBef>
                  <a:spcPct val="0"/>
                </a:spcBef>
              </a:pPr>
              <a:r>
                <a:rPr lang="en-US" sz="2130" spc="-42">
                  <a:solidFill>
                    <a:srgbClr val="474A53"/>
                  </a:solidFill>
                  <a:latin typeface="Kollektif Bold"/>
                </a:rPr>
                <a:t>Abhinav Goyal</a:t>
              </a:r>
            </a:p>
          </p:txBody>
        </p:sp>
        <p:sp>
          <p:nvSpPr>
            <p:cNvPr name="TextBox 20" id="20"/>
            <p:cNvSpPr txBox="true"/>
            <p:nvPr/>
          </p:nvSpPr>
          <p:spPr>
            <a:xfrm rot="0">
              <a:off x="5779123" y="4927617"/>
              <a:ext cx="2417124" cy="374154"/>
            </a:xfrm>
            <a:prstGeom prst="rect">
              <a:avLst/>
            </a:prstGeom>
          </p:spPr>
          <p:txBody>
            <a:bodyPr anchor="t" rtlCol="false" tIns="0" lIns="0" bIns="0" rIns="0">
              <a:spAutoFit/>
            </a:bodyPr>
            <a:lstStyle/>
            <a:p>
              <a:pPr algn="ctr" marL="0" indent="0" lvl="0">
                <a:lnSpc>
                  <a:spcPts val="2380"/>
                </a:lnSpc>
                <a:spcBef>
                  <a:spcPct val="0"/>
                </a:spcBef>
              </a:pPr>
              <a:r>
                <a:rPr lang="en-US" sz="1700" spc="-34">
                  <a:solidFill>
                    <a:srgbClr val="474A53"/>
                  </a:solidFill>
                  <a:latin typeface="Kollektif"/>
                </a:rPr>
                <a:t>Group Leader</a:t>
              </a:r>
            </a:p>
          </p:txBody>
        </p:sp>
        <p:sp>
          <p:nvSpPr>
            <p:cNvPr name="TextBox 21" id="21"/>
            <p:cNvSpPr txBox="true"/>
            <p:nvPr/>
          </p:nvSpPr>
          <p:spPr>
            <a:xfrm rot="0">
              <a:off x="9661793" y="4316764"/>
              <a:ext cx="4457133" cy="440176"/>
            </a:xfrm>
            <a:prstGeom prst="rect">
              <a:avLst/>
            </a:prstGeom>
          </p:spPr>
          <p:txBody>
            <a:bodyPr anchor="t" rtlCol="false" tIns="0" lIns="0" bIns="0" rIns="0">
              <a:spAutoFit/>
            </a:bodyPr>
            <a:lstStyle/>
            <a:p>
              <a:pPr algn="ctr" marL="0" indent="0" lvl="0">
                <a:lnSpc>
                  <a:spcPts val="2769"/>
                </a:lnSpc>
                <a:spcBef>
                  <a:spcPct val="0"/>
                </a:spcBef>
              </a:pPr>
              <a:r>
                <a:rPr lang="en-US" sz="2130" spc="-42">
                  <a:solidFill>
                    <a:srgbClr val="474A53"/>
                  </a:solidFill>
                  <a:latin typeface="Kollektif Bold"/>
                </a:rPr>
                <a:t>Bhuvan Goyal</a:t>
              </a:r>
            </a:p>
          </p:txBody>
        </p:sp>
        <p:sp>
          <p:nvSpPr>
            <p:cNvPr name="TextBox 22" id="22"/>
            <p:cNvSpPr txBox="true"/>
            <p:nvPr/>
          </p:nvSpPr>
          <p:spPr>
            <a:xfrm rot="0">
              <a:off x="10610019" y="4893638"/>
              <a:ext cx="2417124" cy="374154"/>
            </a:xfrm>
            <a:prstGeom prst="rect">
              <a:avLst/>
            </a:prstGeom>
          </p:spPr>
          <p:txBody>
            <a:bodyPr anchor="t" rtlCol="false" tIns="0" lIns="0" bIns="0" rIns="0">
              <a:spAutoFit/>
            </a:bodyPr>
            <a:lstStyle/>
            <a:p>
              <a:pPr algn="ctr" marL="0" indent="0" lvl="0">
                <a:lnSpc>
                  <a:spcPts val="2380"/>
                </a:lnSpc>
                <a:spcBef>
                  <a:spcPct val="0"/>
                </a:spcBef>
              </a:pPr>
              <a:r>
                <a:rPr lang="en-US" sz="1700" spc="-34">
                  <a:solidFill>
                    <a:srgbClr val="474A53"/>
                  </a:solidFill>
                  <a:latin typeface="Kollektif"/>
                </a:rPr>
                <a:t>Group Leader</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206985" y="1675406"/>
            <a:ext cx="7874031" cy="1302131"/>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Background</a:t>
            </a:r>
          </a:p>
        </p:txBody>
      </p:sp>
      <p:sp>
        <p:nvSpPr>
          <p:cNvPr name="TextBox 10" id="10"/>
          <p:cNvSpPr txBox="true"/>
          <p:nvPr/>
        </p:nvSpPr>
        <p:spPr>
          <a:xfrm rot="0">
            <a:off x="3122943" y="3944343"/>
            <a:ext cx="5128472" cy="574004"/>
          </a:xfrm>
          <a:prstGeom prst="rect">
            <a:avLst/>
          </a:prstGeom>
        </p:spPr>
        <p:txBody>
          <a:bodyPr anchor="t" rtlCol="false" tIns="0" lIns="0" bIns="0" rIns="0">
            <a:spAutoFit/>
          </a:bodyPr>
          <a:lstStyle/>
          <a:p>
            <a:pPr algn="ctr" marL="0" indent="0" lvl="0">
              <a:lnSpc>
                <a:spcPts val="4479"/>
              </a:lnSpc>
            </a:pPr>
            <a:r>
              <a:rPr lang="en-US" sz="3999">
                <a:solidFill>
                  <a:srgbClr val="F2E9DA"/>
                </a:solidFill>
                <a:latin typeface="Kollektif Bold"/>
              </a:rPr>
              <a:t>General Overview</a:t>
            </a:r>
          </a:p>
        </p:txBody>
      </p:sp>
      <p:sp>
        <p:nvSpPr>
          <p:cNvPr name="TextBox 11" id="11"/>
          <p:cNvSpPr txBox="true"/>
          <p:nvPr/>
        </p:nvSpPr>
        <p:spPr>
          <a:xfrm rot="0">
            <a:off x="2938526" y="4809018"/>
            <a:ext cx="5497307" cy="3999230"/>
          </a:xfrm>
          <a:prstGeom prst="rect">
            <a:avLst/>
          </a:prstGeom>
        </p:spPr>
        <p:txBody>
          <a:bodyPr anchor="t" rtlCol="false" tIns="0" lIns="0" bIns="0" rIns="0">
            <a:spAutoFit/>
          </a:bodyPr>
          <a:lstStyle/>
          <a:p>
            <a:pPr algn="ctr">
              <a:lnSpc>
                <a:spcPts val="3220"/>
              </a:lnSpc>
              <a:spcBef>
                <a:spcPct val="0"/>
              </a:spcBef>
            </a:pPr>
            <a:r>
              <a:rPr lang="en-US" sz="2300">
                <a:solidFill>
                  <a:srgbClr val="474A53"/>
                </a:solidFill>
                <a:latin typeface="Kollektif"/>
              </a:rPr>
              <a:t>Depth-First Search (DFS) explores a graph or tree by traversing as far as possible along a branch before backtracking. Iterative Deepening Depth-First Search (IDDFS) combines the benefits of BFS and DFS by repeatedly increasing the depth of exploration. Bidirectional Search explores from both the start and goal states, meeting in the middle to optimize search in certain situations.</a:t>
            </a:r>
          </a:p>
        </p:txBody>
      </p:sp>
      <p:sp>
        <p:nvSpPr>
          <p:cNvPr name="TextBox 12" id="12"/>
          <p:cNvSpPr txBox="true"/>
          <p:nvPr/>
        </p:nvSpPr>
        <p:spPr>
          <a:xfrm rot="0">
            <a:off x="10961167" y="3944343"/>
            <a:ext cx="3067501" cy="574004"/>
          </a:xfrm>
          <a:prstGeom prst="rect">
            <a:avLst/>
          </a:prstGeom>
        </p:spPr>
        <p:txBody>
          <a:bodyPr anchor="t" rtlCol="false" tIns="0" lIns="0" bIns="0" rIns="0">
            <a:spAutoFit/>
          </a:bodyPr>
          <a:lstStyle/>
          <a:p>
            <a:pPr algn="ctr" marL="0" indent="0" lvl="0">
              <a:lnSpc>
                <a:spcPts val="4479"/>
              </a:lnSpc>
            </a:pPr>
            <a:r>
              <a:rPr lang="en-US" sz="3999">
                <a:solidFill>
                  <a:srgbClr val="F2E9DA"/>
                </a:solidFill>
                <a:latin typeface="Kollektif Bold"/>
              </a:rPr>
              <a:t>History</a:t>
            </a:r>
          </a:p>
        </p:txBody>
      </p:sp>
      <p:sp>
        <p:nvSpPr>
          <p:cNvPr name="TextBox 13" id="13"/>
          <p:cNvSpPr txBox="true"/>
          <p:nvPr/>
        </p:nvSpPr>
        <p:spPr>
          <a:xfrm rot="0">
            <a:off x="9746264" y="4818543"/>
            <a:ext cx="5497307" cy="3489325"/>
          </a:xfrm>
          <a:prstGeom prst="rect">
            <a:avLst/>
          </a:prstGeom>
        </p:spPr>
        <p:txBody>
          <a:bodyPr anchor="t" rtlCol="false" tIns="0" lIns="0" bIns="0" rIns="0">
            <a:spAutoFit/>
          </a:bodyPr>
          <a:lstStyle/>
          <a:p>
            <a:pPr algn="ctr">
              <a:lnSpc>
                <a:spcPts val="3499"/>
              </a:lnSpc>
              <a:spcBef>
                <a:spcPct val="0"/>
              </a:spcBef>
            </a:pPr>
            <a:r>
              <a:rPr lang="en-US" sz="2499">
                <a:solidFill>
                  <a:srgbClr val="474A53"/>
                </a:solidFill>
                <a:latin typeface="Kollektif"/>
              </a:rPr>
              <a:t>DFS, an early algorithm, dates back to the 19th century. IDDFS was introduced in the 1980s as a space-efficient alternative. Bidirectional Search emerged in the mid-20th century, aiming to reduce search complexity by exploring from both ends.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21199" y="1627781"/>
            <a:ext cx="11445602" cy="1229306"/>
          </a:xfrm>
          <a:prstGeom prst="rect">
            <a:avLst/>
          </a:prstGeom>
        </p:spPr>
        <p:txBody>
          <a:bodyPr anchor="t" rtlCol="false" tIns="0" lIns="0" bIns="0" rIns="0">
            <a:spAutoFit/>
          </a:bodyPr>
          <a:lstStyle/>
          <a:p>
            <a:pPr algn="ctr" marL="0" indent="0" lvl="0">
              <a:lnSpc>
                <a:spcPts val="9519"/>
              </a:lnSpc>
            </a:pPr>
            <a:r>
              <a:rPr lang="en-US" sz="8499">
                <a:solidFill>
                  <a:srgbClr val="474A53"/>
                </a:solidFill>
                <a:latin typeface="Knewave"/>
              </a:rPr>
              <a:t>Table Of Contents</a:t>
            </a:r>
          </a:p>
        </p:txBody>
      </p:sp>
      <p:sp>
        <p:nvSpPr>
          <p:cNvPr name="Freeform 9" id="9"/>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838003" y="1048042"/>
            <a:ext cx="3392624" cy="737162"/>
          </a:xfrm>
          <a:prstGeom prst="rect">
            <a:avLst/>
          </a:prstGeom>
        </p:spPr>
        <p:txBody>
          <a:bodyPr anchor="t" rtlCol="false" tIns="0" lIns="0" bIns="0" rIns="0">
            <a:spAutoFit/>
          </a:bodyPr>
          <a:lstStyle/>
          <a:p>
            <a:pPr algn="ctr" marL="0" indent="0" lvl="0">
              <a:lnSpc>
                <a:spcPts val="5661"/>
              </a:lnSpc>
            </a:pPr>
            <a:r>
              <a:rPr lang="en-US" sz="5055">
                <a:solidFill>
                  <a:srgbClr val="F2E9DA"/>
                </a:solidFill>
                <a:latin typeface="Kollektif Bold"/>
              </a:rPr>
              <a:t>Contents</a:t>
            </a:r>
          </a:p>
        </p:txBody>
      </p:sp>
      <p:grpSp>
        <p:nvGrpSpPr>
          <p:cNvPr name="Group 11" id="11"/>
          <p:cNvGrpSpPr/>
          <p:nvPr/>
        </p:nvGrpSpPr>
        <p:grpSpPr>
          <a:xfrm rot="0">
            <a:off x="2613634" y="3374835"/>
            <a:ext cx="6151110" cy="2529642"/>
            <a:chOff x="0" y="0"/>
            <a:chExt cx="5420212" cy="2229061"/>
          </a:xfrm>
        </p:grpSpPr>
        <p:sp>
          <p:nvSpPr>
            <p:cNvPr name="Freeform 12" id="12"/>
            <p:cNvSpPr/>
            <p:nvPr/>
          </p:nvSpPr>
          <p:spPr>
            <a:xfrm flipH="false" flipV="false" rot="0">
              <a:off x="0" y="0"/>
              <a:ext cx="5420212" cy="2229061"/>
            </a:xfrm>
            <a:custGeom>
              <a:avLst/>
              <a:gdLst/>
              <a:ahLst/>
              <a:cxnLst/>
              <a:rect r="r" b="b" t="t" l="l"/>
              <a:pathLst>
                <a:path h="2229061" w="5420212">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name="TextBox 13" id="13"/>
          <p:cNvSpPr txBox="true"/>
          <p:nvPr/>
        </p:nvSpPr>
        <p:spPr>
          <a:xfrm rot="0">
            <a:off x="3711939" y="3844297"/>
            <a:ext cx="4252934" cy="386715"/>
          </a:xfrm>
          <a:prstGeom prst="rect">
            <a:avLst/>
          </a:prstGeom>
        </p:spPr>
        <p:txBody>
          <a:bodyPr anchor="t" rtlCol="false" tIns="0" lIns="0" bIns="0" rIns="0">
            <a:spAutoFit/>
          </a:bodyPr>
          <a:lstStyle/>
          <a:p>
            <a:pPr>
              <a:lnSpc>
                <a:spcPts val="2970"/>
              </a:lnSpc>
            </a:pPr>
            <a:r>
              <a:rPr lang="en-US" sz="2700" spc="-54">
                <a:solidFill>
                  <a:srgbClr val="F2E9DA"/>
                </a:solidFill>
                <a:latin typeface="Kollektif Bold"/>
              </a:rPr>
              <a:t>Depth-first search</a:t>
            </a:r>
          </a:p>
        </p:txBody>
      </p:sp>
      <p:sp>
        <p:nvSpPr>
          <p:cNvPr name="TextBox 14" id="14"/>
          <p:cNvSpPr txBox="true"/>
          <p:nvPr/>
        </p:nvSpPr>
        <p:spPr>
          <a:xfrm rot="0">
            <a:off x="2946782" y="4481183"/>
            <a:ext cx="5484814" cy="944880"/>
          </a:xfrm>
          <a:prstGeom prst="rect">
            <a:avLst/>
          </a:prstGeom>
        </p:spPr>
        <p:txBody>
          <a:bodyPr anchor="t" rtlCol="false" tIns="0" lIns="0" bIns="0" rIns="0">
            <a:spAutoFit/>
          </a:bodyPr>
          <a:lstStyle/>
          <a:p>
            <a:pPr>
              <a:lnSpc>
                <a:spcPts val="2520"/>
              </a:lnSpc>
              <a:spcBef>
                <a:spcPct val="0"/>
              </a:spcBef>
            </a:pPr>
            <a:r>
              <a:rPr lang="en-US" sz="1800">
                <a:solidFill>
                  <a:srgbClr val="F2E9DA"/>
                </a:solidFill>
                <a:latin typeface="Kollektif"/>
              </a:rPr>
              <a:t>A g</a:t>
            </a:r>
            <a:r>
              <a:rPr lang="en-US" sz="1800">
                <a:solidFill>
                  <a:srgbClr val="F2E9DA"/>
                </a:solidFill>
                <a:latin typeface="Kollektif"/>
              </a:rPr>
              <a:t>raph traversal algorithm that explores as deeply as possible along a branch before backtracking.</a:t>
            </a:r>
          </a:p>
          <a:p>
            <a:pPr>
              <a:lnSpc>
                <a:spcPts val="2520"/>
              </a:lnSpc>
              <a:spcBef>
                <a:spcPct val="0"/>
              </a:spcBef>
            </a:pPr>
          </a:p>
        </p:txBody>
      </p:sp>
      <p:sp>
        <p:nvSpPr>
          <p:cNvPr name="TextBox 15" id="15"/>
          <p:cNvSpPr txBox="true"/>
          <p:nvPr/>
        </p:nvSpPr>
        <p:spPr>
          <a:xfrm rot="0">
            <a:off x="3086783" y="3884826"/>
            <a:ext cx="625156" cy="438150"/>
          </a:xfrm>
          <a:prstGeom prst="rect">
            <a:avLst/>
          </a:prstGeom>
        </p:spPr>
        <p:txBody>
          <a:bodyPr anchor="t" rtlCol="false" tIns="0" lIns="0" bIns="0" rIns="0">
            <a:spAutoFit/>
          </a:bodyPr>
          <a:lstStyle/>
          <a:p>
            <a:pPr>
              <a:lnSpc>
                <a:spcPts val="3300"/>
              </a:lnSpc>
            </a:pPr>
            <a:r>
              <a:rPr lang="en-US" sz="3000" spc="-60">
                <a:solidFill>
                  <a:srgbClr val="474A53"/>
                </a:solidFill>
                <a:latin typeface="Kollektif Bold"/>
              </a:rPr>
              <a:t>01</a:t>
            </a:r>
          </a:p>
        </p:txBody>
      </p:sp>
      <p:grpSp>
        <p:nvGrpSpPr>
          <p:cNvPr name="Group 16" id="16"/>
          <p:cNvGrpSpPr/>
          <p:nvPr/>
        </p:nvGrpSpPr>
        <p:grpSpPr>
          <a:xfrm rot="0">
            <a:off x="9486764" y="3415382"/>
            <a:ext cx="6151110" cy="2529642"/>
            <a:chOff x="0" y="0"/>
            <a:chExt cx="5420212" cy="2229061"/>
          </a:xfrm>
        </p:grpSpPr>
        <p:sp>
          <p:nvSpPr>
            <p:cNvPr name="Freeform 17" id="17"/>
            <p:cNvSpPr/>
            <p:nvPr/>
          </p:nvSpPr>
          <p:spPr>
            <a:xfrm flipH="false" flipV="false" rot="0">
              <a:off x="0" y="0"/>
              <a:ext cx="5420212" cy="2229061"/>
            </a:xfrm>
            <a:custGeom>
              <a:avLst/>
              <a:gdLst/>
              <a:ahLst/>
              <a:cxnLst/>
              <a:rect r="r" b="b" t="t" l="l"/>
              <a:pathLst>
                <a:path h="2229061" w="5420212">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name="TextBox 18" id="18"/>
          <p:cNvSpPr txBox="true"/>
          <p:nvPr/>
        </p:nvSpPr>
        <p:spPr>
          <a:xfrm rot="0">
            <a:off x="10445069" y="3792862"/>
            <a:ext cx="4252934" cy="386715"/>
          </a:xfrm>
          <a:prstGeom prst="rect">
            <a:avLst/>
          </a:prstGeom>
        </p:spPr>
        <p:txBody>
          <a:bodyPr anchor="t" rtlCol="false" tIns="0" lIns="0" bIns="0" rIns="0">
            <a:spAutoFit/>
          </a:bodyPr>
          <a:lstStyle/>
          <a:p>
            <a:pPr>
              <a:lnSpc>
                <a:spcPts val="2970"/>
              </a:lnSpc>
            </a:pPr>
            <a:r>
              <a:rPr lang="en-US" sz="2700" spc="-54">
                <a:solidFill>
                  <a:srgbClr val="F2E9DA"/>
                </a:solidFill>
                <a:latin typeface="Kollektif Bold"/>
              </a:rPr>
              <a:t>Bidirectional Search</a:t>
            </a:r>
          </a:p>
        </p:txBody>
      </p:sp>
      <p:sp>
        <p:nvSpPr>
          <p:cNvPr name="TextBox 19" id="19"/>
          <p:cNvSpPr txBox="true"/>
          <p:nvPr/>
        </p:nvSpPr>
        <p:spPr>
          <a:xfrm rot="0">
            <a:off x="9819912" y="4521730"/>
            <a:ext cx="5484814" cy="944880"/>
          </a:xfrm>
          <a:prstGeom prst="rect">
            <a:avLst/>
          </a:prstGeom>
        </p:spPr>
        <p:txBody>
          <a:bodyPr anchor="t" rtlCol="false" tIns="0" lIns="0" bIns="0" rIns="0">
            <a:spAutoFit/>
          </a:bodyPr>
          <a:lstStyle/>
          <a:p>
            <a:pPr>
              <a:lnSpc>
                <a:spcPts val="2520"/>
              </a:lnSpc>
              <a:spcBef>
                <a:spcPct val="0"/>
              </a:spcBef>
            </a:pPr>
            <a:r>
              <a:rPr lang="en-US" sz="1800">
                <a:solidFill>
                  <a:srgbClr val="F2E9DA"/>
                </a:solidFill>
                <a:latin typeface="Kollektif"/>
              </a:rPr>
              <a:t>Simultaneous exploration from both the start and goal states, aiming to meet in the middle for optimized search.</a:t>
            </a:r>
          </a:p>
        </p:txBody>
      </p:sp>
      <p:sp>
        <p:nvSpPr>
          <p:cNvPr name="TextBox 20" id="20"/>
          <p:cNvSpPr txBox="true"/>
          <p:nvPr/>
        </p:nvSpPr>
        <p:spPr>
          <a:xfrm rot="0">
            <a:off x="9819912" y="3792862"/>
            <a:ext cx="625156" cy="438150"/>
          </a:xfrm>
          <a:prstGeom prst="rect">
            <a:avLst/>
          </a:prstGeom>
        </p:spPr>
        <p:txBody>
          <a:bodyPr anchor="t" rtlCol="false" tIns="0" lIns="0" bIns="0" rIns="0">
            <a:spAutoFit/>
          </a:bodyPr>
          <a:lstStyle/>
          <a:p>
            <a:pPr>
              <a:lnSpc>
                <a:spcPts val="3300"/>
              </a:lnSpc>
            </a:pPr>
            <a:r>
              <a:rPr lang="en-US" sz="3000" spc="-60">
                <a:solidFill>
                  <a:srgbClr val="474A53"/>
                </a:solidFill>
                <a:latin typeface="Kollektif Bold"/>
              </a:rPr>
              <a:t>02</a:t>
            </a:r>
          </a:p>
        </p:txBody>
      </p:sp>
      <p:grpSp>
        <p:nvGrpSpPr>
          <p:cNvPr name="Group 21" id="21"/>
          <p:cNvGrpSpPr/>
          <p:nvPr/>
        </p:nvGrpSpPr>
        <p:grpSpPr>
          <a:xfrm rot="0">
            <a:off x="6068445" y="6384674"/>
            <a:ext cx="6151110" cy="2529642"/>
            <a:chOff x="0" y="0"/>
            <a:chExt cx="5420212" cy="2229061"/>
          </a:xfrm>
        </p:grpSpPr>
        <p:sp>
          <p:nvSpPr>
            <p:cNvPr name="Freeform 22" id="22"/>
            <p:cNvSpPr/>
            <p:nvPr/>
          </p:nvSpPr>
          <p:spPr>
            <a:xfrm flipH="false" flipV="false" rot="0">
              <a:off x="0" y="0"/>
              <a:ext cx="5420212" cy="2229061"/>
            </a:xfrm>
            <a:custGeom>
              <a:avLst/>
              <a:gdLst/>
              <a:ahLst/>
              <a:cxnLst/>
              <a:rect r="r" b="b" t="t" l="l"/>
              <a:pathLst>
                <a:path h="2229061" w="5420212">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name="TextBox 23" id="23"/>
          <p:cNvSpPr txBox="true"/>
          <p:nvPr/>
        </p:nvSpPr>
        <p:spPr>
          <a:xfrm rot="0">
            <a:off x="7017533" y="6518446"/>
            <a:ext cx="4252934" cy="758190"/>
          </a:xfrm>
          <a:prstGeom prst="rect">
            <a:avLst/>
          </a:prstGeom>
        </p:spPr>
        <p:txBody>
          <a:bodyPr anchor="t" rtlCol="false" tIns="0" lIns="0" bIns="0" rIns="0">
            <a:spAutoFit/>
          </a:bodyPr>
          <a:lstStyle/>
          <a:p>
            <a:pPr>
              <a:lnSpc>
                <a:spcPts val="2970"/>
              </a:lnSpc>
            </a:pPr>
            <a:r>
              <a:rPr lang="en-US" sz="2700" spc="-54">
                <a:solidFill>
                  <a:srgbClr val="F2E9DA"/>
                </a:solidFill>
                <a:latin typeface="Kollektif Bold"/>
              </a:rPr>
              <a:t>Iterative deepening depth-first search</a:t>
            </a:r>
          </a:p>
        </p:txBody>
      </p:sp>
      <p:sp>
        <p:nvSpPr>
          <p:cNvPr name="TextBox 24" id="24"/>
          <p:cNvSpPr txBox="true"/>
          <p:nvPr/>
        </p:nvSpPr>
        <p:spPr>
          <a:xfrm rot="0">
            <a:off x="6252376" y="7341070"/>
            <a:ext cx="5484814" cy="630555"/>
          </a:xfrm>
          <a:prstGeom prst="rect">
            <a:avLst/>
          </a:prstGeom>
        </p:spPr>
        <p:txBody>
          <a:bodyPr anchor="t" rtlCol="false" tIns="0" lIns="0" bIns="0" rIns="0">
            <a:spAutoFit/>
          </a:bodyPr>
          <a:lstStyle/>
          <a:p>
            <a:pPr>
              <a:lnSpc>
                <a:spcPts val="2520"/>
              </a:lnSpc>
              <a:spcBef>
                <a:spcPct val="0"/>
              </a:spcBef>
            </a:pPr>
            <a:r>
              <a:rPr lang="en-US" sz="1800">
                <a:solidFill>
                  <a:srgbClr val="F2E9DA"/>
                </a:solidFill>
                <a:latin typeface="Kollektif"/>
              </a:rPr>
              <a:t>A hybrid search algorithm incrementally increasing depth to balance space and time efficiency.</a:t>
            </a:r>
          </a:p>
        </p:txBody>
      </p:sp>
      <p:sp>
        <p:nvSpPr>
          <p:cNvPr name="TextBox 25" id="25"/>
          <p:cNvSpPr txBox="true"/>
          <p:nvPr/>
        </p:nvSpPr>
        <p:spPr>
          <a:xfrm rot="0">
            <a:off x="6392376" y="6652749"/>
            <a:ext cx="625156" cy="438150"/>
          </a:xfrm>
          <a:prstGeom prst="rect">
            <a:avLst/>
          </a:prstGeom>
        </p:spPr>
        <p:txBody>
          <a:bodyPr anchor="t" rtlCol="false" tIns="0" lIns="0" bIns="0" rIns="0">
            <a:spAutoFit/>
          </a:bodyPr>
          <a:lstStyle/>
          <a:p>
            <a:pPr>
              <a:lnSpc>
                <a:spcPts val="3300"/>
              </a:lnSpc>
            </a:pPr>
            <a:r>
              <a:rPr lang="en-US" sz="3000" spc="-60">
                <a:solidFill>
                  <a:srgbClr val="474A53"/>
                </a:solidFill>
                <a:latin typeface="Kollektif Bold"/>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750362" y="7952960"/>
            <a:ext cx="3237708" cy="3837801"/>
          </a:xfrm>
          <a:custGeom>
            <a:avLst/>
            <a:gdLst/>
            <a:ahLst/>
            <a:cxnLst/>
            <a:rect r="r" b="b" t="t" l="l"/>
            <a:pathLst>
              <a:path h="3837801" w="3237708">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201408" y="1478535"/>
            <a:ext cx="9885184" cy="2588006"/>
          </a:xfrm>
          <a:prstGeom prst="rect">
            <a:avLst/>
          </a:prstGeom>
        </p:spPr>
        <p:txBody>
          <a:bodyPr anchor="t" rtlCol="false" tIns="0" lIns="0" bIns="0" rIns="0">
            <a:spAutoFit/>
          </a:bodyPr>
          <a:lstStyle/>
          <a:p>
            <a:pPr algn="ctr" marL="0" indent="0" lvl="0">
              <a:lnSpc>
                <a:spcPts val="10191"/>
              </a:lnSpc>
            </a:pPr>
            <a:r>
              <a:rPr lang="en-US" sz="9099">
                <a:solidFill>
                  <a:srgbClr val="474A53"/>
                </a:solidFill>
                <a:latin typeface="Knewave Bold"/>
              </a:rPr>
              <a:t>What are Search Algorithms?</a:t>
            </a:r>
          </a:p>
        </p:txBody>
      </p:sp>
      <p:sp>
        <p:nvSpPr>
          <p:cNvPr name="Freeform 9" id="9"/>
          <p:cNvSpPr/>
          <p:nvPr/>
        </p:nvSpPr>
        <p:spPr>
          <a:xfrm flipH="false" flipV="false" rot="-5400000">
            <a:off x="15343019" y="-655065"/>
            <a:ext cx="2528732" cy="4114800"/>
          </a:xfrm>
          <a:custGeom>
            <a:avLst/>
            <a:gdLst/>
            <a:ahLst/>
            <a:cxnLst/>
            <a:rect r="r" b="b" t="t" l="l"/>
            <a:pathLst>
              <a:path h="4114800" w="2528732">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549985" y="1068416"/>
            <a:ext cx="3499696" cy="696414"/>
          </a:xfrm>
          <a:prstGeom prst="rect">
            <a:avLst/>
          </a:prstGeom>
        </p:spPr>
        <p:txBody>
          <a:bodyPr anchor="t" rtlCol="false" tIns="0" lIns="0" bIns="0" rIns="0">
            <a:spAutoFit/>
          </a:bodyPr>
          <a:lstStyle/>
          <a:p>
            <a:pPr algn="ctr" marL="0" indent="0" lvl="0">
              <a:lnSpc>
                <a:spcPts val="5376"/>
              </a:lnSpc>
            </a:pPr>
            <a:r>
              <a:rPr lang="en-US" sz="4800">
                <a:solidFill>
                  <a:srgbClr val="F2E9DA"/>
                </a:solidFill>
                <a:latin typeface="Kollektif Bold"/>
              </a:rPr>
              <a:t>Chapter 1</a:t>
            </a:r>
          </a:p>
        </p:txBody>
      </p:sp>
      <p:sp>
        <p:nvSpPr>
          <p:cNvPr name="TextBox 11" id="11"/>
          <p:cNvSpPr txBox="true"/>
          <p:nvPr/>
        </p:nvSpPr>
        <p:spPr>
          <a:xfrm rot="0">
            <a:off x="2710909" y="4649208"/>
            <a:ext cx="12866182" cy="4105910"/>
          </a:xfrm>
          <a:prstGeom prst="rect">
            <a:avLst/>
          </a:prstGeom>
        </p:spPr>
        <p:txBody>
          <a:bodyPr anchor="t" rtlCol="false" tIns="0" lIns="0" bIns="0" rIns="0">
            <a:spAutoFit/>
          </a:bodyPr>
          <a:lstStyle/>
          <a:p>
            <a:pPr algn="ctr">
              <a:lnSpc>
                <a:spcPts val="3640"/>
              </a:lnSpc>
              <a:spcBef>
                <a:spcPct val="0"/>
              </a:spcBef>
            </a:pPr>
            <a:r>
              <a:rPr lang="en-US" sz="2600">
                <a:solidFill>
                  <a:srgbClr val="474A53"/>
                </a:solidFill>
                <a:latin typeface="Kollektif"/>
              </a:rPr>
              <a:t>Search algorithms are fundamental tools in computer science and artificial intelligence. They enable computers to navigate vast datasets or solution spaces to find desired information or solutions. These algorithms form the backbone of various applications, from web search engines to robotics and game-playing AI. At their core, search algorithms determine the most efficient way to explore a problem space and discover the desired outcome. The choice of a specific search algorithm can significantly impact the time and resources required to reach a solution. This introduction will provide insights into the importance, diversity, and practical applications of search algorithms in the digital 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19839"/>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703099" y="1906901"/>
            <a:ext cx="8881801" cy="1590425"/>
          </a:xfrm>
          <a:prstGeom prst="rect">
            <a:avLst/>
          </a:prstGeom>
        </p:spPr>
        <p:txBody>
          <a:bodyPr anchor="t" rtlCol="false" tIns="0" lIns="0" bIns="0" rIns="0">
            <a:spAutoFit/>
          </a:bodyPr>
          <a:lstStyle/>
          <a:p>
            <a:pPr algn="ctr" marL="0" indent="0" lvl="0">
              <a:lnSpc>
                <a:spcPts val="6272"/>
              </a:lnSpc>
            </a:pPr>
            <a:r>
              <a:rPr lang="en-US" sz="5600">
                <a:solidFill>
                  <a:srgbClr val="474A53"/>
                </a:solidFill>
                <a:latin typeface="Knewave"/>
              </a:rPr>
              <a:t> Iterative Deepening Depth-First Search (IDDFS)</a:t>
            </a:r>
          </a:p>
        </p:txBody>
      </p:sp>
      <p:sp>
        <p:nvSpPr>
          <p:cNvPr name="TextBox 10" id="10"/>
          <p:cNvSpPr txBox="true"/>
          <p:nvPr/>
        </p:nvSpPr>
        <p:spPr>
          <a:xfrm rot="0">
            <a:off x="2855778" y="4400320"/>
            <a:ext cx="12576444" cy="3124200"/>
          </a:xfrm>
          <a:prstGeom prst="rect">
            <a:avLst/>
          </a:prstGeom>
        </p:spPr>
        <p:txBody>
          <a:bodyPr anchor="t" rtlCol="false" tIns="0" lIns="0" bIns="0" rIns="0">
            <a:spAutoFit/>
          </a:bodyPr>
          <a:lstStyle/>
          <a:p>
            <a:pPr algn="ctr">
              <a:lnSpc>
                <a:spcPts val="4199"/>
              </a:lnSpc>
              <a:spcBef>
                <a:spcPct val="0"/>
              </a:spcBef>
            </a:pPr>
            <a:r>
              <a:rPr lang="en-US" sz="2999">
                <a:solidFill>
                  <a:srgbClr val="474A53"/>
                </a:solidFill>
                <a:latin typeface="Kollektif"/>
              </a:rPr>
              <a:t>Iterative Deepening Depth-First Search (IDDFS) is a search algorithm that combines the depth-first search strategy with iterative deepening, systematically increasing the depth of exploration in a tree or graph until the desired goal is found. This method ensures completeness, allowing it to explore large solution spaces efficiently while maintaining low memory usage.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161896" y="6909769"/>
            <a:ext cx="2194809" cy="4697061"/>
          </a:xfrm>
          <a:custGeom>
            <a:avLst/>
            <a:gdLst/>
            <a:ahLst/>
            <a:cxnLst/>
            <a:rect r="r" b="b" t="t" l="l"/>
            <a:pathLst>
              <a:path h="4697061" w="2194809">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483473" y="1468051"/>
            <a:ext cx="11321053" cy="1230598"/>
          </a:xfrm>
          <a:prstGeom prst="rect">
            <a:avLst/>
          </a:prstGeom>
        </p:spPr>
        <p:txBody>
          <a:bodyPr anchor="t" rtlCol="false" tIns="0" lIns="0" bIns="0" rIns="0">
            <a:spAutoFit/>
          </a:bodyPr>
          <a:lstStyle/>
          <a:p>
            <a:pPr algn="ctr" marL="0" indent="0" lvl="0">
              <a:lnSpc>
                <a:spcPts val="9592"/>
              </a:lnSpc>
            </a:pPr>
            <a:r>
              <a:rPr lang="en-US" sz="8564">
                <a:solidFill>
                  <a:srgbClr val="474A53"/>
                </a:solidFill>
                <a:latin typeface="Knewave Bold"/>
              </a:rPr>
              <a:t>Algorithm Steps:</a:t>
            </a:r>
          </a:p>
        </p:txBody>
      </p:sp>
      <p:grpSp>
        <p:nvGrpSpPr>
          <p:cNvPr name="Group 10" id="10"/>
          <p:cNvGrpSpPr/>
          <p:nvPr/>
        </p:nvGrpSpPr>
        <p:grpSpPr>
          <a:xfrm rot="0">
            <a:off x="2647340" y="3645127"/>
            <a:ext cx="3114659" cy="2083057"/>
            <a:chOff x="0" y="0"/>
            <a:chExt cx="3525957" cy="2358129"/>
          </a:xfrm>
        </p:grpSpPr>
        <p:sp>
          <p:nvSpPr>
            <p:cNvPr name="Freeform 11" id="11"/>
            <p:cNvSpPr/>
            <p:nvPr/>
          </p:nvSpPr>
          <p:spPr>
            <a:xfrm flipH="false" flipV="false" rot="0">
              <a:off x="0" y="0"/>
              <a:ext cx="3525957" cy="2358129"/>
            </a:xfrm>
            <a:custGeom>
              <a:avLst/>
              <a:gdLst/>
              <a:ahLst/>
              <a:cxnLst/>
              <a:rect r="r" b="b" t="t" l="l"/>
              <a:pathLst>
                <a:path h="2358129" w="3525957">
                  <a:moveTo>
                    <a:pt x="3401497" y="2358129"/>
                  </a:moveTo>
                  <a:lnTo>
                    <a:pt x="124460" y="2358129"/>
                  </a:lnTo>
                  <a:cubicBezTo>
                    <a:pt x="55880" y="2358129"/>
                    <a:pt x="0" y="2302249"/>
                    <a:pt x="0" y="2233669"/>
                  </a:cubicBezTo>
                  <a:lnTo>
                    <a:pt x="0" y="124460"/>
                  </a:lnTo>
                  <a:cubicBezTo>
                    <a:pt x="0" y="55880"/>
                    <a:pt x="55880" y="0"/>
                    <a:pt x="124460" y="0"/>
                  </a:cubicBezTo>
                  <a:lnTo>
                    <a:pt x="3401497" y="0"/>
                  </a:lnTo>
                  <a:cubicBezTo>
                    <a:pt x="3470077" y="0"/>
                    <a:pt x="3525957" y="55880"/>
                    <a:pt x="3525957" y="124460"/>
                  </a:cubicBezTo>
                  <a:lnTo>
                    <a:pt x="3525957" y="2233669"/>
                  </a:lnTo>
                  <a:cubicBezTo>
                    <a:pt x="3525957" y="2302249"/>
                    <a:pt x="3470077" y="2358129"/>
                    <a:pt x="3401497" y="2358129"/>
                  </a:cubicBezTo>
                  <a:close/>
                </a:path>
              </a:pathLst>
            </a:custGeom>
            <a:solidFill>
              <a:srgbClr val="975B3F"/>
            </a:solidFill>
          </p:spPr>
        </p:sp>
      </p:grpSp>
      <p:grpSp>
        <p:nvGrpSpPr>
          <p:cNvPr name="Group 12" id="12"/>
          <p:cNvGrpSpPr/>
          <p:nvPr/>
        </p:nvGrpSpPr>
        <p:grpSpPr>
          <a:xfrm rot="0">
            <a:off x="2647340" y="6173137"/>
            <a:ext cx="3114659" cy="2715626"/>
            <a:chOff x="0" y="0"/>
            <a:chExt cx="3525957" cy="3074231"/>
          </a:xfrm>
        </p:grpSpPr>
        <p:sp>
          <p:nvSpPr>
            <p:cNvPr name="Freeform 13" id="13"/>
            <p:cNvSpPr/>
            <p:nvPr/>
          </p:nvSpPr>
          <p:spPr>
            <a:xfrm flipH="false" flipV="false" rot="0">
              <a:off x="0" y="0"/>
              <a:ext cx="3525957" cy="3074231"/>
            </a:xfrm>
            <a:custGeom>
              <a:avLst/>
              <a:gdLst/>
              <a:ahLst/>
              <a:cxnLst/>
              <a:rect r="r" b="b" t="t" l="l"/>
              <a:pathLst>
                <a:path h="3074231" w="3525957">
                  <a:moveTo>
                    <a:pt x="3401497" y="3074231"/>
                  </a:moveTo>
                  <a:lnTo>
                    <a:pt x="124460" y="3074231"/>
                  </a:lnTo>
                  <a:cubicBezTo>
                    <a:pt x="55880" y="3074231"/>
                    <a:pt x="0" y="3018351"/>
                    <a:pt x="0" y="2949771"/>
                  </a:cubicBezTo>
                  <a:lnTo>
                    <a:pt x="0" y="124460"/>
                  </a:lnTo>
                  <a:cubicBezTo>
                    <a:pt x="0" y="55880"/>
                    <a:pt x="55880" y="0"/>
                    <a:pt x="124460" y="0"/>
                  </a:cubicBezTo>
                  <a:lnTo>
                    <a:pt x="3401497" y="0"/>
                  </a:lnTo>
                  <a:cubicBezTo>
                    <a:pt x="3470077" y="0"/>
                    <a:pt x="3525957" y="55880"/>
                    <a:pt x="3525957" y="124460"/>
                  </a:cubicBezTo>
                  <a:lnTo>
                    <a:pt x="3525957" y="2949771"/>
                  </a:lnTo>
                  <a:cubicBezTo>
                    <a:pt x="3525957" y="3018351"/>
                    <a:pt x="3470077" y="3074231"/>
                    <a:pt x="3401497" y="3074231"/>
                  </a:cubicBezTo>
                  <a:close/>
                </a:path>
              </a:pathLst>
            </a:custGeom>
            <a:solidFill>
              <a:srgbClr val="975B3F"/>
            </a:solidFill>
          </p:spPr>
        </p:sp>
      </p:grpSp>
      <p:grpSp>
        <p:nvGrpSpPr>
          <p:cNvPr name="Group 14" id="14"/>
          <p:cNvGrpSpPr/>
          <p:nvPr/>
        </p:nvGrpSpPr>
        <p:grpSpPr>
          <a:xfrm rot="0">
            <a:off x="5939334" y="6173137"/>
            <a:ext cx="3114659" cy="2715626"/>
            <a:chOff x="0" y="0"/>
            <a:chExt cx="3525957" cy="3074231"/>
          </a:xfrm>
        </p:grpSpPr>
        <p:sp>
          <p:nvSpPr>
            <p:cNvPr name="Freeform 15" id="15"/>
            <p:cNvSpPr/>
            <p:nvPr/>
          </p:nvSpPr>
          <p:spPr>
            <a:xfrm flipH="false" flipV="false" rot="0">
              <a:off x="0" y="0"/>
              <a:ext cx="3525957" cy="3074231"/>
            </a:xfrm>
            <a:custGeom>
              <a:avLst/>
              <a:gdLst/>
              <a:ahLst/>
              <a:cxnLst/>
              <a:rect r="r" b="b" t="t" l="l"/>
              <a:pathLst>
                <a:path h="3074231" w="3525957">
                  <a:moveTo>
                    <a:pt x="3401497" y="3074231"/>
                  </a:moveTo>
                  <a:lnTo>
                    <a:pt x="124460" y="3074231"/>
                  </a:lnTo>
                  <a:cubicBezTo>
                    <a:pt x="55880" y="3074231"/>
                    <a:pt x="0" y="3018351"/>
                    <a:pt x="0" y="2949771"/>
                  </a:cubicBezTo>
                  <a:lnTo>
                    <a:pt x="0" y="124460"/>
                  </a:lnTo>
                  <a:cubicBezTo>
                    <a:pt x="0" y="55880"/>
                    <a:pt x="55880" y="0"/>
                    <a:pt x="124460" y="0"/>
                  </a:cubicBezTo>
                  <a:lnTo>
                    <a:pt x="3401497" y="0"/>
                  </a:lnTo>
                  <a:cubicBezTo>
                    <a:pt x="3470077" y="0"/>
                    <a:pt x="3525957" y="55880"/>
                    <a:pt x="3525957" y="124460"/>
                  </a:cubicBezTo>
                  <a:lnTo>
                    <a:pt x="3525957" y="2949771"/>
                  </a:lnTo>
                  <a:cubicBezTo>
                    <a:pt x="3525957" y="3018351"/>
                    <a:pt x="3470077" y="3074231"/>
                    <a:pt x="3401497" y="3074231"/>
                  </a:cubicBezTo>
                  <a:close/>
                </a:path>
              </a:pathLst>
            </a:custGeom>
            <a:solidFill>
              <a:srgbClr val="975B3F"/>
            </a:solidFill>
          </p:spPr>
        </p:sp>
      </p:grpSp>
      <p:grpSp>
        <p:nvGrpSpPr>
          <p:cNvPr name="Group 16" id="16"/>
          <p:cNvGrpSpPr/>
          <p:nvPr/>
        </p:nvGrpSpPr>
        <p:grpSpPr>
          <a:xfrm rot="0">
            <a:off x="9234968" y="6173137"/>
            <a:ext cx="5366232" cy="2715626"/>
            <a:chOff x="0" y="0"/>
            <a:chExt cx="6074854" cy="3074231"/>
          </a:xfrm>
        </p:grpSpPr>
        <p:sp>
          <p:nvSpPr>
            <p:cNvPr name="Freeform 17" id="17"/>
            <p:cNvSpPr/>
            <p:nvPr/>
          </p:nvSpPr>
          <p:spPr>
            <a:xfrm flipH="false" flipV="false" rot="0">
              <a:off x="0" y="0"/>
              <a:ext cx="6074854" cy="3074231"/>
            </a:xfrm>
            <a:custGeom>
              <a:avLst/>
              <a:gdLst/>
              <a:ahLst/>
              <a:cxnLst/>
              <a:rect r="r" b="b" t="t" l="l"/>
              <a:pathLst>
                <a:path h="3074231" w="6074854">
                  <a:moveTo>
                    <a:pt x="5950394" y="3074231"/>
                  </a:moveTo>
                  <a:lnTo>
                    <a:pt x="124460" y="3074231"/>
                  </a:lnTo>
                  <a:cubicBezTo>
                    <a:pt x="55880" y="3074231"/>
                    <a:pt x="0" y="3018351"/>
                    <a:pt x="0" y="2949771"/>
                  </a:cubicBezTo>
                  <a:lnTo>
                    <a:pt x="0" y="124460"/>
                  </a:lnTo>
                  <a:cubicBezTo>
                    <a:pt x="0" y="55880"/>
                    <a:pt x="55880" y="0"/>
                    <a:pt x="124460" y="0"/>
                  </a:cubicBezTo>
                  <a:lnTo>
                    <a:pt x="5950395" y="0"/>
                  </a:lnTo>
                  <a:cubicBezTo>
                    <a:pt x="6018974" y="0"/>
                    <a:pt x="6074854" y="55880"/>
                    <a:pt x="6074854" y="124460"/>
                  </a:cubicBezTo>
                  <a:lnTo>
                    <a:pt x="6074854" y="2949771"/>
                  </a:lnTo>
                  <a:cubicBezTo>
                    <a:pt x="6074854" y="3018351"/>
                    <a:pt x="6018974" y="3074231"/>
                    <a:pt x="5950395" y="3074231"/>
                  </a:cubicBezTo>
                  <a:close/>
                </a:path>
              </a:pathLst>
            </a:custGeom>
            <a:solidFill>
              <a:srgbClr val="975B3F"/>
            </a:solidFill>
          </p:spPr>
        </p:sp>
      </p:grpSp>
      <p:grpSp>
        <p:nvGrpSpPr>
          <p:cNvPr name="Group 18" id="18"/>
          <p:cNvGrpSpPr/>
          <p:nvPr/>
        </p:nvGrpSpPr>
        <p:grpSpPr>
          <a:xfrm rot="0">
            <a:off x="3741954" y="3343049"/>
            <a:ext cx="796544" cy="796544"/>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74A53"/>
            </a:solidFill>
          </p:spPr>
        </p:sp>
      </p:grpSp>
      <p:grpSp>
        <p:nvGrpSpPr>
          <p:cNvPr name="Group 20" id="20"/>
          <p:cNvGrpSpPr/>
          <p:nvPr/>
        </p:nvGrpSpPr>
        <p:grpSpPr>
          <a:xfrm rot="0">
            <a:off x="3741954" y="5871059"/>
            <a:ext cx="796544" cy="796544"/>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74A53"/>
            </a:solidFill>
          </p:spPr>
        </p:sp>
      </p:grpSp>
      <p:grpSp>
        <p:nvGrpSpPr>
          <p:cNvPr name="Group 22" id="22"/>
          <p:cNvGrpSpPr/>
          <p:nvPr/>
        </p:nvGrpSpPr>
        <p:grpSpPr>
          <a:xfrm rot="0">
            <a:off x="7033947" y="5871059"/>
            <a:ext cx="796544" cy="796544"/>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74A53"/>
            </a:solidFill>
          </p:spPr>
        </p:sp>
      </p:grpSp>
      <p:grpSp>
        <p:nvGrpSpPr>
          <p:cNvPr name="Group 24" id="24"/>
          <p:cNvGrpSpPr/>
          <p:nvPr/>
        </p:nvGrpSpPr>
        <p:grpSpPr>
          <a:xfrm rot="0">
            <a:off x="11519812" y="5871059"/>
            <a:ext cx="796544" cy="796544"/>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74A53"/>
            </a:solidFill>
          </p:spPr>
        </p:sp>
      </p:grpSp>
      <p:sp>
        <p:nvSpPr>
          <p:cNvPr name="TextBox 26" id="26"/>
          <p:cNvSpPr txBox="true"/>
          <p:nvPr/>
        </p:nvSpPr>
        <p:spPr>
          <a:xfrm rot="0">
            <a:off x="3741954" y="3431959"/>
            <a:ext cx="796544" cy="514264"/>
          </a:xfrm>
          <a:prstGeom prst="rect">
            <a:avLst/>
          </a:prstGeom>
        </p:spPr>
        <p:txBody>
          <a:bodyPr anchor="t" rtlCol="false" tIns="0" lIns="0" bIns="0" rIns="0">
            <a:spAutoFit/>
          </a:bodyPr>
          <a:lstStyle/>
          <a:p>
            <a:pPr algn="ctr">
              <a:lnSpc>
                <a:spcPts val="4241"/>
              </a:lnSpc>
            </a:pPr>
            <a:r>
              <a:rPr lang="en-US" sz="2701">
                <a:solidFill>
                  <a:srgbClr val="F2E9DA"/>
                </a:solidFill>
                <a:latin typeface="Kollektif Bold"/>
              </a:rPr>
              <a:t>1</a:t>
            </a:r>
          </a:p>
        </p:txBody>
      </p:sp>
      <p:sp>
        <p:nvSpPr>
          <p:cNvPr name="TextBox 27" id="27"/>
          <p:cNvSpPr txBox="true"/>
          <p:nvPr/>
        </p:nvSpPr>
        <p:spPr>
          <a:xfrm rot="0">
            <a:off x="3741954" y="5959970"/>
            <a:ext cx="796544" cy="514334"/>
          </a:xfrm>
          <a:prstGeom prst="rect">
            <a:avLst/>
          </a:prstGeom>
        </p:spPr>
        <p:txBody>
          <a:bodyPr anchor="t" rtlCol="false" tIns="0" lIns="0" bIns="0" rIns="0">
            <a:spAutoFit/>
          </a:bodyPr>
          <a:lstStyle/>
          <a:p>
            <a:pPr algn="ctr">
              <a:lnSpc>
                <a:spcPts val="4241"/>
              </a:lnSpc>
            </a:pPr>
            <a:r>
              <a:rPr lang="en-US" sz="2701">
                <a:solidFill>
                  <a:srgbClr val="F2E9DA"/>
                </a:solidFill>
                <a:latin typeface="Kollektif Bold"/>
              </a:rPr>
              <a:t>5</a:t>
            </a:r>
          </a:p>
        </p:txBody>
      </p:sp>
      <p:sp>
        <p:nvSpPr>
          <p:cNvPr name="TextBox 28" id="28"/>
          <p:cNvSpPr txBox="true"/>
          <p:nvPr/>
        </p:nvSpPr>
        <p:spPr>
          <a:xfrm rot="0">
            <a:off x="7033947" y="5959970"/>
            <a:ext cx="796544" cy="514334"/>
          </a:xfrm>
          <a:prstGeom prst="rect">
            <a:avLst/>
          </a:prstGeom>
        </p:spPr>
        <p:txBody>
          <a:bodyPr anchor="t" rtlCol="false" tIns="0" lIns="0" bIns="0" rIns="0">
            <a:spAutoFit/>
          </a:bodyPr>
          <a:lstStyle/>
          <a:p>
            <a:pPr algn="ctr">
              <a:lnSpc>
                <a:spcPts val="4241"/>
              </a:lnSpc>
            </a:pPr>
            <a:r>
              <a:rPr lang="en-US" sz="2701">
                <a:solidFill>
                  <a:srgbClr val="F2E9DA"/>
                </a:solidFill>
                <a:latin typeface="Kollektif Bold"/>
              </a:rPr>
              <a:t>6</a:t>
            </a:r>
          </a:p>
        </p:txBody>
      </p:sp>
      <p:sp>
        <p:nvSpPr>
          <p:cNvPr name="TextBox 29" id="29"/>
          <p:cNvSpPr txBox="true"/>
          <p:nvPr/>
        </p:nvSpPr>
        <p:spPr>
          <a:xfrm rot="0">
            <a:off x="11519812" y="5959970"/>
            <a:ext cx="796544" cy="514334"/>
          </a:xfrm>
          <a:prstGeom prst="rect">
            <a:avLst/>
          </a:prstGeom>
        </p:spPr>
        <p:txBody>
          <a:bodyPr anchor="t" rtlCol="false" tIns="0" lIns="0" bIns="0" rIns="0">
            <a:spAutoFit/>
          </a:bodyPr>
          <a:lstStyle/>
          <a:p>
            <a:pPr algn="ctr">
              <a:lnSpc>
                <a:spcPts val="4241"/>
              </a:lnSpc>
            </a:pPr>
            <a:r>
              <a:rPr lang="en-US" sz="2701">
                <a:solidFill>
                  <a:srgbClr val="F2E9DA"/>
                </a:solidFill>
                <a:latin typeface="Kollektif Bold"/>
              </a:rPr>
              <a:t>7</a:t>
            </a:r>
          </a:p>
        </p:txBody>
      </p:sp>
      <p:sp>
        <p:nvSpPr>
          <p:cNvPr name="TextBox 30" id="30"/>
          <p:cNvSpPr txBox="true"/>
          <p:nvPr/>
        </p:nvSpPr>
        <p:spPr>
          <a:xfrm rot="0">
            <a:off x="2924312" y="4303109"/>
            <a:ext cx="2431828" cy="600234"/>
          </a:xfrm>
          <a:prstGeom prst="rect">
            <a:avLst/>
          </a:prstGeom>
        </p:spPr>
        <p:txBody>
          <a:bodyPr anchor="t" rtlCol="false" tIns="0" lIns="0" bIns="0" rIns="0">
            <a:spAutoFit/>
          </a:bodyPr>
          <a:lstStyle/>
          <a:p>
            <a:pPr algn="ctr">
              <a:lnSpc>
                <a:spcPts val="2361"/>
              </a:lnSpc>
            </a:pPr>
            <a:r>
              <a:rPr lang="en-US" sz="2147" spc="-42">
                <a:solidFill>
                  <a:srgbClr val="F2E9DA"/>
                </a:solidFill>
                <a:latin typeface="Kollektif Bold"/>
              </a:rPr>
              <a:t>Set the initial depth limit to 0.</a:t>
            </a:r>
          </a:p>
        </p:txBody>
      </p:sp>
      <p:sp>
        <p:nvSpPr>
          <p:cNvPr name="TextBox 31" id="31"/>
          <p:cNvSpPr txBox="true"/>
          <p:nvPr/>
        </p:nvSpPr>
        <p:spPr>
          <a:xfrm rot="0">
            <a:off x="2924312" y="6686653"/>
            <a:ext cx="2431828" cy="1784265"/>
          </a:xfrm>
          <a:prstGeom prst="rect">
            <a:avLst/>
          </a:prstGeom>
        </p:spPr>
        <p:txBody>
          <a:bodyPr anchor="t" rtlCol="false" tIns="0" lIns="0" bIns="0" rIns="0">
            <a:spAutoFit/>
          </a:bodyPr>
          <a:lstStyle/>
          <a:p>
            <a:pPr algn="ctr">
              <a:lnSpc>
                <a:spcPts val="2361"/>
              </a:lnSpc>
            </a:pPr>
            <a:r>
              <a:rPr lang="en-US" sz="2147" spc="-42">
                <a:solidFill>
                  <a:srgbClr val="F2E9DA"/>
                </a:solidFill>
                <a:latin typeface="Kollektif Bold"/>
              </a:rPr>
              <a:t>If all nodes at the current depth limit are explored without finding the goal, increment the depth limit by 1.</a:t>
            </a:r>
          </a:p>
        </p:txBody>
      </p:sp>
      <p:sp>
        <p:nvSpPr>
          <p:cNvPr name="TextBox 32" id="32"/>
          <p:cNvSpPr txBox="true"/>
          <p:nvPr/>
        </p:nvSpPr>
        <p:spPr>
          <a:xfrm rot="0">
            <a:off x="6216305" y="6767937"/>
            <a:ext cx="2431828" cy="1488257"/>
          </a:xfrm>
          <a:prstGeom prst="rect">
            <a:avLst/>
          </a:prstGeom>
        </p:spPr>
        <p:txBody>
          <a:bodyPr anchor="t" rtlCol="false" tIns="0" lIns="0" bIns="0" rIns="0">
            <a:spAutoFit/>
          </a:bodyPr>
          <a:lstStyle/>
          <a:p>
            <a:pPr algn="ctr">
              <a:lnSpc>
                <a:spcPts val="2361"/>
              </a:lnSpc>
            </a:pPr>
            <a:r>
              <a:rPr lang="en-US" sz="2147" spc="-42">
                <a:solidFill>
                  <a:srgbClr val="F2E9DA"/>
                </a:solidFill>
                <a:latin typeface="Kollektif Bold"/>
              </a:rPr>
              <a:t>Repeat steps 2-5 until the goal node is found, or the entire search space is exhausted.</a:t>
            </a:r>
          </a:p>
        </p:txBody>
      </p:sp>
      <p:sp>
        <p:nvSpPr>
          <p:cNvPr name="TextBox 33" id="33"/>
          <p:cNvSpPr txBox="true"/>
          <p:nvPr/>
        </p:nvSpPr>
        <p:spPr>
          <a:xfrm rot="0">
            <a:off x="9911243" y="6724753"/>
            <a:ext cx="3937994" cy="1611016"/>
          </a:xfrm>
          <a:prstGeom prst="rect">
            <a:avLst/>
          </a:prstGeom>
        </p:spPr>
        <p:txBody>
          <a:bodyPr anchor="t" rtlCol="false" tIns="0" lIns="0" bIns="0" rIns="0">
            <a:spAutoFit/>
          </a:bodyPr>
          <a:lstStyle/>
          <a:p>
            <a:pPr algn="ctr">
              <a:lnSpc>
                <a:spcPts val="2539"/>
              </a:lnSpc>
            </a:pPr>
            <a:r>
              <a:rPr lang="en-US" sz="2308" spc="-46">
                <a:solidFill>
                  <a:srgbClr val="F2E9DA"/>
                </a:solidFill>
                <a:latin typeface="Kollektif Bold"/>
              </a:rPr>
              <a:t>If the search concludes without finding the goal, the algorithm terminates, indicating that the goal is not present in the graph or tree.</a:t>
            </a:r>
          </a:p>
        </p:txBody>
      </p:sp>
      <p:grpSp>
        <p:nvGrpSpPr>
          <p:cNvPr name="Group 34" id="34"/>
          <p:cNvGrpSpPr/>
          <p:nvPr/>
        </p:nvGrpSpPr>
        <p:grpSpPr>
          <a:xfrm rot="0">
            <a:off x="5940227" y="3645127"/>
            <a:ext cx="3114659" cy="2083057"/>
            <a:chOff x="0" y="0"/>
            <a:chExt cx="3525957" cy="2358129"/>
          </a:xfrm>
        </p:grpSpPr>
        <p:sp>
          <p:nvSpPr>
            <p:cNvPr name="Freeform 35" id="35"/>
            <p:cNvSpPr/>
            <p:nvPr/>
          </p:nvSpPr>
          <p:spPr>
            <a:xfrm flipH="false" flipV="false" rot="0">
              <a:off x="0" y="0"/>
              <a:ext cx="3525957" cy="2358129"/>
            </a:xfrm>
            <a:custGeom>
              <a:avLst/>
              <a:gdLst/>
              <a:ahLst/>
              <a:cxnLst/>
              <a:rect r="r" b="b" t="t" l="l"/>
              <a:pathLst>
                <a:path h="2358129" w="3525957">
                  <a:moveTo>
                    <a:pt x="3401497" y="2358129"/>
                  </a:moveTo>
                  <a:lnTo>
                    <a:pt x="124460" y="2358129"/>
                  </a:lnTo>
                  <a:cubicBezTo>
                    <a:pt x="55880" y="2358129"/>
                    <a:pt x="0" y="2302249"/>
                    <a:pt x="0" y="2233669"/>
                  </a:cubicBezTo>
                  <a:lnTo>
                    <a:pt x="0" y="124460"/>
                  </a:lnTo>
                  <a:cubicBezTo>
                    <a:pt x="0" y="55880"/>
                    <a:pt x="55880" y="0"/>
                    <a:pt x="124460" y="0"/>
                  </a:cubicBezTo>
                  <a:lnTo>
                    <a:pt x="3401497" y="0"/>
                  </a:lnTo>
                  <a:cubicBezTo>
                    <a:pt x="3470077" y="0"/>
                    <a:pt x="3525957" y="55880"/>
                    <a:pt x="3525957" y="124460"/>
                  </a:cubicBezTo>
                  <a:lnTo>
                    <a:pt x="3525957" y="2233669"/>
                  </a:lnTo>
                  <a:cubicBezTo>
                    <a:pt x="3525957" y="2302249"/>
                    <a:pt x="3470077" y="2358129"/>
                    <a:pt x="3401497" y="2358129"/>
                  </a:cubicBezTo>
                  <a:close/>
                </a:path>
              </a:pathLst>
            </a:custGeom>
            <a:solidFill>
              <a:srgbClr val="975B3F"/>
            </a:solidFill>
          </p:spPr>
        </p:sp>
      </p:grpSp>
      <p:grpSp>
        <p:nvGrpSpPr>
          <p:cNvPr name="Group 36" id="36"/>
          <p:cNvGrpSpPr/>
          <p:nvPr/>
        </p:nvGrpSpPr>
        <p:grpSpPr>
          <a:xfrm rot="0">
            <a:off x="7034840" y="3343049"/>
            <a:ext cx="796544" cy="796544"/>
            <a:chOff x="0" y="0"/>
            <a:chExt cx="6350000" cy="6350000"/>
          </a:xfrm>
        </p:grpSpPr>
        <p:sp>
          <p:nvSpPr>
            <p:cNvPr name="Freeform 37" id="3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74A53"/>
            </a:solidFill>
          </p:spPr>
        </p:sp>
      </p:grpSp>
      <p:sp>
        <p:nvSpPr>
          <p:cNvPr name="TextBox 38" id="38"/>
          <p:cNvSpPr txBox="true"/>
          <p:nvPr/>
        </p:nvSpPr>
        <p:spPr>
          <a:xfrm rot="0">
            <a:off x="7034840" y="3431959"/>
            <a:ext cx="796544" cy="511436"/>
          </a:xfrm>
          <a:prstGeom prst="rect">
            <a:avLst/>
          </a:prstGeom>
        </p:spPr>
        <p:txBody>
          <a:bodyPr anchor="t" rtlCol="false" tIns="0" lIns="0" bIns="0" rIns="0">
            <a:spAutoFit/>
          </a:bodyPr>
          <a:lstStyle/>
          <a:p>
            <a:pPr algn="ctr">
              <a:lnSpc>
                <a:spcPts val="4241"/>
              </a:lnSpc>
            </a:pPr>
            <a:r>
              <a:rPr lang="en-US" sz="2701">
                <a:solidFill>
                  <a:srgbClr val="F2E9DA"/>
                </a:solidFill>
                <a:latin typeface="Kollektif Bold"/>
              </a:rPr>
              <a:t>2</a:t>
            </a:r>
          </a:p>
        </p:txBody>
      </p:sp>
      <p:sp>
        <p:nvSpPr>
          <p:cNvPr name="TextBox 39" id="39"/>
          <p:cNvSpPr txBox="true"/>
          <p:nvPr/>
        </p:nvSpPr>
        <p:spPr>
          <a:xfrm rot="0">
            <a:off x="6281643" y="4192485"/>
            <a:ext cx="2503796" cy="1114306"/>
          </a:xfrm>
          <a:prstGeom prst="rect">
            <a:avLst/>
          </a:prstGeom>
        </p:spPr>
        <p:txBody>
          <a:bodyPr anchor="t" rtlCol="false" tIns="0" lIns="0" bIns="0" rIns="0">
            <a:spAutoFit/>
          </a:bodyPr>
          <a:lstStyle/>
          <a:p>
            <a:pPr algn="ctr">
              <a:lnSpc>
                <a:spcPts val="2205"/>
              </a:lnSpc>
            </a:pPr>
            <a:r>
              <a:rPr lang="en-US" sz="2004" spc="-40">
                <a:solidFill>
                  <a:srgbClr val="F2E9DA"/>
                </a:solidFill>
                <a:latin typeface="Kollektif Bold"/>
              </a:rPr>
              <a:t>Perform a depth-first search from the start node with the current depth limit.</a:t>
            </a:r>
          </a:p>
        </p:txBody>
      </p:sp>
      <p:grpSp>
        <p:nvGrpSpPr>
          <p:cNvPr name="Group 40" id="40"/>
          <p:cNvGrpSpPr/>
          <p:nvPr/>
        </p:nvGrpSpPr>
        <p:grpSpPr>
          <a:xfrm rot="0">
            <a:off x="9233114" y="3645127"/>
            <a:ext cx="3114659" cy="2083057"/>
            <a:chOff x="0" y="0"/>
            <a:chExt cx="3525957" cy="2358129"/>
          </a:xfrm>
        </p:grpSpPr>
        <p:sp>
          <p:nvSpPr>
            <p:cNvPr name="Freeform 41" id="41"/>
            <p:cNvSpPr/>
            <p:nvPr/>
          </p:nvSpPr>
          <p:spPr>
            <a:xfrm flipH="false" flipV="false" rot="0">
              <a:off x="0" y="0"/>
              <a:ext cx="3525957" cy="2358129"/>
            </a:xfrm>
            <a:custGeom>
              <a:avLst/>
              <a:gdLst/>
              <a:ahLst/>
              <a:cxnLst/>
              <a:rect r="r" b="b" t="t" l="l"/>
              <a:pathLst>
                <a:path h="2358129" w="3525957">
                  <a:moveTo>
                    <a:pt x="3401497" y="2358129"/>
                  </a:moveTo>
                  <a:lnTo>
                    <a:pt x="124460" y="2358129"/>
                  </a:lnTo>
                  <a:cubicBezTo>
                    <a:pt x="55880" y="2358129"/>
                    <a:pt x="0" y="2302249"/>
                    <a:pt x="0" y="2233669"/>
                  </a:cubicBezTo>
                  <a:lnTo>
                    <a:pt x="0" y="124460"/>
                  </a:lnTo>
                  <a:cubicBezTo>
                    <a:pt x="0" y="55880"/>
                    <a:pt x="55880" y="0"/>
                    <a:pt x="124460" y="0"/>
                  </a:cubicBezTo>
                  <a:lnTo>
                    <a:pt x="3401497" y="0"/>
                  </a:lnTo>
                  <a:cubicBezTo>
                    <a:pt x="3470077" y="0"/>
                    <a:pt x="3525957" y="55880"/>
                    <a:pt x="3525957" y="124460"/>
                  </a:cubicBezTo>
                  <a:lnTo>
                    <a:pt x="3525957" y="2233669"/>
                  </a:lnTo>
                  <a:cubicBezTo>
                    <a:pt x="3525957" y="2302249"/>
                    <a:pt x="3470077" y="2358129"/>
                    <a:pt x="3401497" y="2358129"/>
                  </a:cubicBezTo>
                  <a:close/>
                </a:path>
              </a:pathLst>
            </a:custGeom>
            <a:solidFill>
              <a:srgbClr val="975B3F"/>
            </a:solidFill>
          </p:spPr>
        </p:sp>
      </p:grpSp>
      <p:grpSp>
        <p:nvGrpSpPr>
          <p:cNvPr name="Group 42" id="42"/>
          <p:cNvGrpSpPr/>
          <p:nvPr/>
        </p:nvGrpSpPr>
        <p:grpSpPr>
          <a:xfrm rot="0">
            <a:off x="10327727" y="3343049"/>
            <a:ext cx="796544" cy="796544"/>
            <a:chOff x="0" y="0"/>
            <a:chExt cx="6350000" cy="6350000"/>
          </a:xfrm>
        </p:grpSpPr>
        <p:sp>
          <p:nvSpPr>
            <p:cNvPr name="Freeform 43" id="4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74A53"/>
            </a:solidFill>
          </p:spPr>
        </p:sp>
      </p:grpSp>
      <p:sp>
        <p:nvSpPr>
          <p:cNvPr name="TextBox 44" id="44"/>
          <p:cNvSpPr txBox="true"/>
          <p:nvPr/>
        </p:nvSpPr>
        <p:spPr>
          <a:xfrm rot="0">
            <a:off x="10327727" y="3431959"/>
            <a:ext cx="796544" cy="511436"/>
          </a:xfrm>
          <a:prstGeom prst="rect">
            <a:avLst/>
          </a:prstGeom>
        </p:spPr>
        <p:txBody>
          <a:bodyPr anchor="t" rtlCol="false" tIns="0" lIns="0" bIns="0" rIns="0">
            <a:spAutoFit/>
          </a:bodyPr>
          <a:lstStyle/>
          <a:p>
            <a:pPr algn="ctr">
              <a:lnSpc>
                <a:spcPts val="4241"/>
              </a:lnSpc>
            </a:pPr>
            <a:r>
              <a:rPr lang="en-US" sz="2701">
                <a:solidFill>
                  <a:srgbClr val="F2E9DA"/>
                </a:solidFill>
                <a:latin typeface="Kollektif Bold"/>
              </a:rPr>
              <a:t>3</a:t>
            </a:r>
          </a:p>
        </p:txBody>
      </p:sp>
      <p:sp>
        <p:nvSpPr>
          <p:cNvPr name="TextBox 45" id="45"/>
          <p:cNvSpPr txBox="true"/>
          <p:nvPr/>
        </p:nvSpPr>
        <p:spPr>
          <a:xfrm rot="0">
            <a:off x="9510085" y="4202010"/>
            <a:ext cx="2564426" cy="1255750"/>
          </a:xfrm>
          <a:prstGeom prst="rect">
            <a:avLst/>
          </a:prstGeom>
        </p:spPr>
        <p:txBody>
          <a:bodyPr anchor="t" rtlCol="false" tIns="0" lIns="0" bIns="0" rIns="0">
            <a:spAutoFit/>
          </a:bodyPr>
          <a:lstStyle/>
          <a:p>
            <a:pPr algn="ctr">
              <a:lnSpc>
                <a:spcPts val="2490"/>
              </a:lnSpc>
            </a:pPr>
            <a:r>
              <a:rPr lang="en-US" sz="2264" spc="-45">
                <a:solidFill>
                  <a:srgbClr val="F2E9DA"/>
                </a:solidFill>
                <a:latin typeface="Kollektif Bold"/>
              </a:rPr>
              <a:t>If the goal node is found during this search, return the path to the goal.</a:t>
            </a:r>
          </a:p>
        </p:txBody>
      </p:sp>
      <p:grpSp>
        <p:nvGrpSpPr>
          <p:cNvPr name="Group 46" id="46"/>
          <p:cNvGrpSpPr/>
          <p:nvPr/>
        </p:nvGrpSpPr>
        <p:grpSpPr>
          <a:xfrm rot="0">
            <a:off x="12526000" y="3645127"/>
            <a:ext cx="3114659" cy="2083057"/>
            <a:chOff x="0" y="0"/>
            <a:chExt cx="3525957" cy="2358129"/>
          </a:xfrm>
        </p:grpSpPr>
        <p:sp>
          <p:nvSpPr>
            <p:cNvPr name="Freeform 47" id="47"/>
            <p:cNvSpPr/>
            <p:nvPr/>
          </p:nvSpPr>
          <p:spPr>
            <a:xfrm flipH="false" flipV="false" rot="0">
              <a:off x="0" y="0"/>
              <a:ext cx="3525957" cy="2358129"/>
            </a:xfrm>
            <a:custGeom>
              <a:avLst/>
              <a:gdLst/>
              <a:ahLst/>
              <a:cxnLst/>
              <a:rect r="r" b="b" t="t" l="l"/>
              <a:pathLst>
                <a:path h="2358129" w="3525957">
                  <a:moveTo>
                    <a:pt x="3401497" y="2358129"/>
                  </a:moveTo>
                  <a:lnTo>
                    <a:pt x="124460" y="2358129"/>
                  </a:lnTo>
                  <a:cubicBezTo>
                    <a:pt x="55880" y="2358129"/>
                    <a:pt x="0" y="2302249"/>
                    <a:pt x="0" y="2233669"/>
                  </a:cubicBezTo>
                  <a:lnTo>
                    <a:pt x="0" y="124460"/>
                  </a:lnTo>
                  <a:cubicBezTo>
                    <a:pt x="0" y="55880"/>
                    <a:pt x="55880" y="0"/>
                    <a:pt x="124460" y="0"/>
                  </a:cubicBezTo>
                  <a:lnTo>
                    <a:pt x="3401497" y="0"/>
                  </a:lnTo>
                  <a:cubicBezTo>
                    <a:pt x="3470077" y="0"/>
                    <a:pt x="3525957" y="55880"/>
                    <a:pt x="3525957" y="124460"/>
                  </a:cubicBezTo>
                  <a:lnTo>
                    <a:pt x="3525957" y="2233669"/>
                  </a:lnTo>
                  <a:cubicBezTo>
                    <a:pt x="3525957" y="2302249"/>
                    <a:pt x="3470077" y="2358129"/>
                    <a:pt x="3401497" y="2358129"/>
                  </a:cubicBezTo>
                  <a:close/>
                </a:path>
              </a:pathLst>
            </a:custGeom>
            <a:solidFill>
              <a:srgbClr val="975B3F"/>
            </a:solidFill>
          </p:spPr>
        </p:sp>
      </p:grpSp>
      <p:grpSp>
        <p:nvGrpSpPr>
          <p:cNvPr name="Group 48" id="48"/>
          <p:cNvGrpSpPr/>
          <p:nvPr/>
        </p:nvGrpSpPr>
        <p:grpSpPr>
          <a:xfrm rot="0">
            <a:off x="13620614" y="3343049"/>
            <a:ext cx="796544" cy="796544"/>
            <a:chOff x="0" y="0"/>
            <a:chExt cx="6350000" cy="6350000"/>
          </a:xfrm>
        </p:grpSpPr>
        <p:sp>
          <p:nvSpPr>
            <p:cNvPr name="Freeform 49" id="4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74A53"/>
            </a:solidFill>
          </p:spPr>
        </p:sp>
      </p:grpSp>
      <p:sp>
        <p:nvSpPr>
          <p:cNvPr name="TextBox 50" id="50"/>
          <p:cNvSpPr txBox="true"/>
          <p:nvPr/>
        </p:nvSpPr>
        <p:spPr>
          <a:xfrm rot="0">
            <a:off x="13620614" y="3431959"/>
            <a:ext cx="796544" cy="511436"/>
          </a:xfrm>
          <a:prstGeom prst="rect">
            <a:avLst/>
          </a:prstGeom>
        </p:spPr>
        <p:txBody>
          <a:bodyPr anchor="t" rtlCol="false" tIns="0" lIns="0" bIns="0" rIns="0">
            <a:spAutoFit/>
          </a:bodyPr>
          <a:lstStyle/>
          <a:p>
            <a:pPr algn="ctr">
              <a:lnSpc>
                <a:spcPts val="4241"/>
              </a:lnSpc>
            </a:pPr>
            <a:r>
              <a:rPr lang="en-US" sz="2701">
                <a:solidFill>
                  <a:srgbClr val="F2E9DA"/>
                </a:solidFill>
                <a:latin typeface="Kollektif Bold"/>
              </a:rPr>
              <a:t>4</a:t>
            </a:r>
          </a:p>
        </p:txBody>
      </p:sp>
      <p:sp>
        <p:nvSpPr>
          <p:cNvPr name="TextBox 51" id="51"/>
          <p:cNvSpPr txBox="true"/>
          <p:nvPr/>
        </p:nvSpPr>
        <p:spPr>
          <a:xfrm rot="0">
            <a:off x="12802972" y="4117813"/>
            <a:ext cx="2601508" cy="1443473"/>
          </a:xfrm>
          <a:prstGeom prst="rect">
            <a:avLst/>
          </a:prstGeom>
        </p:spPr>
        <p:txBody>
          <a:bodyPr anchor="t" rtlCol="false" tIns="0" lIns="0" bIns="0" rIns="0">
            <a:spAutoFit/>
          </a:bodyPr>
          <a:lstStyle/>
          <a:p>
            <a:pPr algn="ctr">
              <a:lnSpc>
                <a:spcPts val="2291"/>
              </a:lnSpc>
            </a:pPr>
            <a:r>
              <a:rPr lang="en-US" sz="2082" spc="-41">
                <a:solidFill>
                  <a:srgbClr val="F2E9DA"/>
                </a:solidFill>
                <a:latin typeface="Kollektif Bold"/>
              </a:rPr>
              <a:t>If the goal node is not found and there are unexplored nodes at the current depth limit, return to step 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grpSp>
        <p:nvGrpSpPr>
          <p:cNvPr name="Group 2" id="2"/>
          <p:cNvGrpSpPr/>
          <p:nvPr/>
        </p:nvGrpSpPr>
        <p:grpSpPr>
          <a:xfrm rot="0">
            <a:off x="1028700" y="948414"/>
            <a:ext cx="16230600" cy="8390172"/>
            <a:chOff x="0" y="0"/>
            <a:chExt cx="4274726" cy="2209757"/>
          </a:xfrm>
        </p:grpSpPr>
        <p:sp>
          <p:nvSpPr>
            <p:cNvPr name="Freeform 3" id="3"/>
            <p:cNvSpPr/>
            <p:nvPr/>
          </p:nvSpPr>
          <p:spPr>
            <a:xfrm flipH="false" flipV="false" rot="0">
              <a:off x="0" y="0"/>
              <a:ext cx="4274726" cy="2209757"/>
            </a:xfrm>
            <a:custGeom>
              <a:avLst/>
              <a:gdLst/>
              <a:ahLst/>
              <a:cxnLst/>
              <a:rect r="r" b="b" t="t" l="l"/>
              <a:pathLst>
                <a:path h="2209757" w="4274726">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name="TextBox 4" id="4"/>
            <p:cNvSpPr txBox="true"/>
            <p:nvPr/>
          </p:nvSpPr>
          <p:spPr>
            <a:xfrm>
              <a:off x="0" y="-38100"/>
              <a:ext cx="4274726" cy="224785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45775">
            <a:off x="-689495" y="7394011"/>
            <a:ext cx="3763119" cy="4460593"/>
          </a:xfrm>
          <a:custGeom>
            <a:avLst/>
            <a:gdLst/>
            <a:ahLst/>
            <a:cxnLst/>
            <a:rect r="r" b="b" t="t" l="l"/>
            <a:pathLst>
              <a:path h="4460593" w="3763119">
                <a:moveTo>
                  <a:pt x="0" y="0"/>
                </a:moveTo>
                <a:lnTo>
                  <a:pt x="3763119" y="0"/>
                </a:lnTo>
                <a:lnTo>
                  <a:pt x="3763119" y="4460594"/>
                </a:lnTo>
                <a:lnTo>
                  <a:pt x="0" y="4460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8331">
            <a:off x="16416011" y="7437826"/>
            <a:ext cx="1946709" cy="4166110"/>
          </a:xfrm>
          <a:custGeom>
            <a:avLst/>
            <a:gdLst/>
            <a:ahLst/>
            <a:cxnLst/>
            <a:rect r="r" b="b" t="t" l="l"/>
            <a:pathLst>
              <a:path h="4166110" w="1946709">
                <a:moveTo>
                  <a:pt x="0" y="0"/>
                </a:moveTo>
                <a:lnTo>
                  <a:pt x="1946710" y="0"/>
                </a:lnTo>
                <a:lnTo>
                  <a:pt x="1946710" y="4166109"/>
                </a:lnTo>
                <a:lnTo>
                  <a:pt x="0" y="4166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470566">
            <a:off x="-529418" y="-476032"/>
            <a:ext cx="3116237" cy="5528807"/>
          </a:xfrm>
          <a:custGeom>
            <a:avLst/>
            <a:gdLst/>
            <a:ahLst/>
            <a:cxnLst/>
            <a:rect r="r" b="b" t="t" l="l"/>
            <a:pathLst>
              <a:path h="5528807" w="311623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771138">
            <a:off x="15698790" y="-1817663"/>
            <a:ext cx="4383300" cy="5195722"/>
          </a:xfrm>
          <a:custGeom>
            <a:avLst/>
            <a:gdLst/>
            <a:ahLst/>
            <a:cxnLst/>
            <a:rect r="r" b="b" t="t" l="l"/>
            <a:pathLst>
              <a:path h="5195722" w="4383300">
                <a:moveTo>
                  <a:pt x="0" y="0"/>
                </a:moveTo>
                <a:lnTo>
                  <a:pt x="4383301" y="0"/>
                </a:lnTo>
                <a:lnTo>
                  <a:pt x="4383301" y="5195722"/>
                </a:lnTo>
                <a:lnTo>
                  <a:pt x="0" y="51957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2021329" y="4220622"/>
            <a:ext cx="3979630" cy="3979630"/>
            <a:chOff x="0" y="0"/>
            <a:chExt cx="5306173" cy="5306173"/>
          </a:xfrm>
        </p:grpSpPr>
        <p:grpSp>
          <p:nvGrpSpPr>
            <p:cNvPr name="Group 10" id="10"/>
            <p:cNvGrpSpPr>
              <a:grpSpLocks noChangeAspect="true"/>
            </p:cNvGrpSpPr>
            <p:nvPr/>
          </p:nvGrpSpPr>
          <p:grpSpPr>
            <a:xfrm rot="0">
              <a:off x="0" y="0"/>
              <a:ext cx="5306173" cy="5306173"/>
              <a:chOff x="0" y="0"/>
              <a:chExt cx="2540000" cy="2540000"/>
            </a:xfrm>
          </p:grpSpPr>
          <p:sp>
            <p:nvSpPr>
              <p:cNvPr name="Freeform 11" id="11"/>
              <p:cNvSpPr/>
              <p:nvPr/>
            </p:nvSpPr>
            <p:spPr>
              <a:xfrm flipH="false" flipV="false" rot="0">
                <a:off x="1270000" y="0"/>
                <a:ext cx="1285798" cy="1333474"/>
              </a:xfrm>
              <a:custGeom>
                <a:avLst/>
                <a:gdLst/>
                <a:ahLst/>
                <a:cxnLst/>
                <a:rect r="r" b="b" t="t" l="l"/>
                <a:pathLst>
                  <a:path h="1333474" w="1285798">
                    <a:moveTo>
                      <a:pt x="0" y="0"/>
                    </a:moveTo>
                    <a:cubicBezTo>
                      <a:pt x="347841" y="0"/>
                      <a:pt x="680458" y="142671"/>
                      <a:pt x="920193" y="394703"/>
                    </a:cubicBezTo>
                    <a:cubicBezTo>
                      <a:pt x="1159929" y="646735"/>
                      <a:pt x="1285798" y="986067"/>
                      <a:pt x="1268413" y="1333474"/>
                    </a:cubicBezTo>
                    <a:lnTo>
                      <a:pt x="0" y="1270000"/>
                    </a:lnTo>
                    <a:close/>
                  </a:path>
                </a:pathLst>
              </a:custGeom>
              <a:solidFill>
                <a:srgbClr val="D9A378"/>
              </a:solidFill>
            </p:spPr>
          </p:sp>
          <p:sp>
            <p:nvSpPr>
              <p:cNvPr name="Freeform 12" id="12"/>
              <p:cNvSpPr/>
              <p:nvPr/>
            </p:nvSpPr>
            <p:spPr>
              <a:xfrm flipH="false" flipV="false" rot="0">
                <a:off x="1206526" y="1270000"/>
                <a:ext cx="1333474" cy="1285798"/>
              </a:xfrm>
              <a:custGeom>
                <a:avLst/>
                <a:gdLst/>
                <a:ahLst/>
                <a:cxnLst/>
                <a:rect r="r" b="b" t="t" l="l"/>
                <a:pathLst>
                  <a:path h="1285798" w="1333474">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A97E58"/>
              </a:solidFill>
            </p:spPr>
          </p:sp>
          <p:sp>
            <p:nvSpPr>
              <p:cNvPr name="Freeform 13" id="13"/>
              <p:cNvSpPr/>
              <p:nvPr/>
            </p:nvSpPr>
            <p:spPr>
              <a:xfrm flipH="false" flipV="false" rot="0">
                <a:off x="-15798" y="1206526"/>
                <a:ext cx="1285798" cy="1333474"/>
              </a:xfrm>
              <a:custGeom>
                <a:avLst/>
                <a:gdLst/>
                <a:ahLst/>
                <a:cxnLst/>
                <a:rect r="r" b="b" t="t" l="l"/>
                <a:pathLst>
                  <a:path h="1333474" w="1285798">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7D5B3A"/>
              </a:solidFill>
            </p:spPr>
          </p:sp>
          <p:sp>
            <p:nvSpPr>
              <p:cNvPr name="Freeform 14" id="14"/>
              <p:cNvSpPr/>
              <p:nvPr/>
            </p:nvSpPr>
            <p:spPr>
              <a:xfrm flipH="false" flipV="false" rot="0">
                <a:off x="0" y="0"/>
                <a:ext cx="1270000" cy="1270000"/>
              </a:xfrm>
              <a:custGeom>
                <a:avLst/>
                <a:gdLst/>
                <a:ahLst/>
                <a:cxnLst/>
                <a:rect r="r" b="b" t="t" l="l"/>
                <a:pathLst>
                  <a:path h="1270000" w="1270000">
                    <a:moveTo>
                      <a:pt x="0" y="1270000"/>
                    </a:moveTo>
                    <a:cubicBezTo>
                      <a:pt x="0" y="568648"/>
                      <a:pt x="568521" y="70"/>
                      <a:pt x="1269873" y="0"/>
                    </a:cubicBezTo>
                    <a:lnTo>
                      <a:pt x="1270000" y="1270000"/>
                    </a:lnTo>
                    <a:close/>
                  </a:path>
                </a:pathLst>
              </a:custGeom>
              <a:solidFill>
                <a:srgbClr val="533A1F"/>
              </a:solidFill>
            </p:spPr>
          </p:sp>
        </p:grpSp>
      </p:grpSp>
      <p:sp>
        <p:nvSpPr>
          <p:cNvPr name="Freeform 15" id="15"/>
          <p:cNvSpPr/>
          <p:nvPr/>
        </p:nvSpPr>
        <p:spPr>
          <a:xfrm flipH="false" flipV="false" rot="0">
            <a:off x="7522233" y="4995018"/>
            <a:ext cx="3956756" cy="2431606"/>
          </a:xfrm>
          <a:custGeom>
            <a:avLst/>
            <a:gdLst/>
            <a:ahLst/>
            <a:cxnLst/>
            <a:rect r="r" b="b" t="t" l="l"/>
            <a:pathLst>
              <a:path h="2431606" w="3956756">
                <a:moveTo>
                  <a:pt x="0" y="0"/>
                </a:moveTo>
                <a:lnTo>
                  <a:pt x="3956756" y="0"/>
                </a:lnTo>
                <a:lnTo>
                  <a:pt x="3956756" y="2431606"/>
                </a:lnTo>
                <a:lnTo>
                  <a:pt x="0" y="2431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3441213" y="1925951"/>
            <a:ext cx="11405573" cy="1250442"/>
          </a:xfrm>
          <a:prstGeom prst="rect">
            <a:avLst/>
          </a:prstGeom>
        </p:spPr>
        <p:txBody>
          <a:bodyPr anchor="t" rtlCol="false" tIns="0" lIns="0" bIns="0" rIns="0">
            <a:spAutoFit/>
          </a:bodyPr>
          <a:lstStyle/>
          <a:p>
            <a:pPr algn="ctr" marL="0" indent="0" lvl="0">
              <a:lnSpc>
                <a:spcPts val="9744"/>
              </a:lnSpc>
            </a:pPr>
            <a:r>
              <a:rPr lang="en-US" sz="8700">
                <a:solidFill>
                  <a:srgbClr val="474A53"/>
                </a:solidFill>
                <a:latin typeface="Knewave"/>
              </a:rPr>
              <a:t>Use Cases:</a:t>
            </a:r>
          </a:p>
        </p:txBody>
      </p:sp>
      <p:sp>
        <p:nvSpPr>
          <p:cNvPr name="TextBox 17" id="17"/>
          <p:cNvSpPr txBox="true"/>
          <p:nvPr/>
        </p:nvSpPr>
        <p:spPr>
          <a:xfrm rot="0">
            <a:off x="2659658" y="4301604"/>
            <a:ext cx="3919318" cy="366852"/>
          </a:xfrm>
          <a:prstGeom prst="rect">
            <a:avLst/>
          </a:prstGeom>
        </p:spPr>
        <p:txBody>
          <a:bodyPr anchor="t" rtlCol="false" tIns="0" lIns="0" bIns="0" rIns="0">
            <a:spAutoFit/>
          </a:bodyPr>
          <a:lstStyle/>
          <a:p>
            <a:pPr>
              <a:lnSpc>
                <a:spcPts val="2899"/>
              </a:lnSpc>
            </a:pPr>
            <a:r>
              <a:rPr lang="en-US" sz="2635" spc="-52">
                <a:solidFill>
                  <a:srgbClr val="474A53"/>
                </a:solidFill>
                <a:latin typeface="Kollektif Bold"/>
              </a:rPr>
              <a:t>Puzzle Solving</a:t>
            </a:r>
          </a:p>
        </p:txBody>
      </p:sp>
      <p:sp>
        <p:nvSpPr>
          <p:cNvPr name="TextBox 18" id="18"/>
          <p:cNvSpPr txBox="true"/>
          <p:nvPr/>
        </p:nvSpPr>
        <p:spPr>
          <a:xfrm rot="0">
            <a:off x="2659658" y="4693357"/>
            <a:ext cx="4532304" cy="15174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 IDDFS is commonly used in solving puzzles like the N-puzzle (e.g., 8-puzzle, 15-puzzle) or the Tower of Hanoi. It helps find the shortest path to a solution without requiring excessive memory.</a:t>
            </a:r>
          </a:p>
        </p:txBody>
      </p:sp>
      <p:sp>
        <p:nvSpPr>
          <p:cNvPr name="TextBox 19" id="19"/>
          <p:cNvSpPr txBox="true"/>
          <p:nvPr/>
        </p:nvSpPr>
        <p:spPr>
          <a:xfrm rot="0">
            <a:off x="2034501" y="4292115"/>
            <a:ext cx="625156" cy="375848"/>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01</a:t>
            </a:r>
          </a:p>
        </p:txBody>
      </p:sp>
      <p:sp>
        <p:nvSpPr>
          <p:cNvPr name="TextBox 20" id="20"/>
          <p:cNvSpPr txBox="true"/>
          <p:nvPr/>
        </p:nvSpPr>
        <p:spPr>
          <a:xfrm rot="0">
            <a:off x="2659658" y="6458471"/>
            <a:ext cx="3919318" cy="366852"/>
          </a:xfrm>
          <a:prstGeom prst="rect">
            <a:avLst/>
          </a:prstGeom>
        </p:spPr>
        <p:txBody>
          <a:bodyPr anchor="t" rtlCol="false" tIns="0" lIns="0" bIns="0" rIns="0">
            <a:spAutoFit/>
          </a:bodyPr>
          <a:lstStyle/>
          <a:p>
            <a:pPr>
              <a:lnSpc>
                <a:spcPts val="2899"/>
              </a:lnSpc>
            </a:pPr>
            <a:r>
              <a:rPr lang="en-US" sz="2635" spc="-52">
                <a:solidFill>
                  <a:srgbClr val="474A53"/>
                </a:solidFill>
                <a:latin typeface="Kollektif Bold"/>
              </a:rPr>
              <a:t>Game Playing</a:t>
            </a:r>
          </a:p>
        </p:txBody>
      </p:sp>
      <p:sp>
        <p:nvSpPr>
          <p:cNvPr name="TextBox 21" id="21"/>
          <p:cNvSpPr txBox="true"/>
          <p:nvPr/>
        </p:nvSpPr>
        <p:spPr>
          <a:xfrm rot="0">
            <a:off x="2659658" y="6872948"/>
            <a:ext cx="4532304" cy="15174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In game tree search for games like chess, checkers, or tic-tac-toe, IDDFS can be employed to find the optimal move by exploring different game states within limited memory.</a:t>
            </a:r>
          </a:p>
        </p:txBody>
      </p:sp>
      <p:sp>
        <p:nvSpPr>
          <p:cNvPr name="TextBox 22" id="22"/>
          <p:cNvSpPr txBox="true"/>
          <p:nvPr/>
        </p:nvSpPr>
        <p:spPr>
          <a:xfrm rot="0">
            <a:off x="2034501" y="6448982"/>
            <a:ext cx="625156" cy="375848"/>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02</a:t>
            </a:r>
          </a:p>
        </p:txBody>
      </p:sp>
      <p:sp>
        <p:nvSpPr>
          <p:cNvPr name="TextBox 23" id="23"/>
          <p:cNvSpPr txBox="true"/>
          <p:nvPr/>
        </p:nvSpPr>
        <p:spPr>
          <a:xfrm rot="0">
            <a:off x="12377773" y="4301604"/>
            <a:ext cx="3919318" cy="366852"/>
          </a:xfrm>
          <a:prstGeom prst="rect">
            <a:avLst/>
          </a:prstGeom>
        </p:spPr>
        <p:txBody>
          <a:bodyPr anchor="t" rtlCol="false" tIns="0" lIns="0" bIns="0" rIns="0">
            <a:spAutoFit/>
          </a:bodyPr>
          <a:lstStyle/>
          <a:p>
            <a:pPr>
              <a:lnSpc>
                <a:spcPts val="2899"/>
              </a:lnSpc>
            </a:pPr>
            <a:r>
              <a:rPr lang="en-US" sz="2635" spc="-52">
                <a:solidFill>
                  <a:srgbClr val="474A53"/>
                </a:solidFill>
                <a:latin typeface="Kollektif Bold"/>
              </a:rPr>
              <a:t>Artificial Intelligence</a:t>
            </a:r>
          </a:p>
        </p:txBody>
      </p:sp>
      <p:sp>
        <p:nvSpPr>
          <p:cNvPr name="TextBox 24" id="24"/>
          <p:cNvSpPr txBox="true"/>
          <p:nvPr/>
        </p:nvSpPr>
        <p:spPr>
          <a:xfrm rot="0">
            <a:off x="12377773" y="4699868"/>
            <a:ext cx="4532304" cy="9078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 IDDFS can be applied in AI systems, such as pathfinding in robotics and searching through state spaces in planning problems.</a:t>
            </a:r>
          </a:p>
        </p:txBody>
      </p:sp>
      <p:sp>
        <p:nvSpPr>
          <p:cNvPr name="TextBox 25" id="25"/>
          <p:cNvSpPr txBox="true"/>
          <p:nvPr/>
        </p:nvSpPr>
        <p:spPr>
          <a:xfrm rot="0">
            <a:off x="11752617" y="4292115"/>
            <a:ext cx="625156" cy="375848"/>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03</a:t>
            </a:r>
          </a:p>
        </p:txBody>
      </p:sp>
      <p:sp>
        <p:nvSpPr>
          <p:cNvPr name="TextBox 26" id="26"/>
          <p:cNvSpPr txBox="true"/>
          <p:nvPr/>
        </p:nvSpPr>
        <p:spPr>
          <a:xfrm rot="0">
            <a:off x="12434417" y="6458471"/>
            <a:ext cx="3919318" cy="366852"/>
          </a:xfrm>
          <a:prstGeom prst="rect">
            <a:avLst/>
          </a:prstGeom>
        </p:spPr>
        <p:txBody>
          <a:bodyPr anchor="t" rtlCol="false" tIns="0" lIns="0" bIns="0" rIns="0">
            <a:spAutoFit/>
          </a:bodyPr>
          <a:lstStyle/>
          <a:p>
            <a:pPr>
              <a:lnSpc>
                <a:spcPts val="2899"/>
              </a:lnSpc>
            </a:pPr>
            <a:r>
              <a:rPr lang="en-US" sz="2635" spc="-52">
                <a:solidFill>
                  <a:srgbClr val="474A53"/>
                </a:solidFill>
                <a:latin typeface="Kollektif Bold"/>
              </a:rPr>
              <a:t>Web Crawling</a:t>
            </a:r>
          </a:p>
        </p:txBody>
      </p:sp>
      <p:sp>
        <p:nvSpPr>
          <p:cNvPr name="TextBox 27" id="27"/>
          <p:cNvSpPr txBox="true"/>
          <p:nvPr/>
        </p:nvSpPr>
        <p:spPr>
          <a:xfrm rot="0">
            <a:off x="12434417" y="6987588"/>
            <a:ext cx="4532304" cy="1212664"/>
          </a:xfrm>
          <a:prstGeom prst="rect">
            <a:avLst/>
          </a:prstGeom>
        </p:spPr>
        <p:txBody>
          <a:bodyPr anchor="t" rtlCol="false" tIns="0" lIns="0" bIns="0" rIns="0">
            <a:spAutoFit/>
          </a:bodyPr>
          <a:lstStyle/>
          <a:p>
            <a:pPr>
              <a:lnSpc>
                <a:spcPts val="2460"/>
              </a:lnSpc>
              <a:spcBef>
                <a:spcPct val="0"/>
              </a:spcBef>
            </a:pPr>
            <a:r>
              <a:rPr lang="en-US" sz="1757">
                <a:solidFill>
                  <a:srgbClr val="474A53"/>
                </a:solidFill>
                <a:latin typeface="Kollektif"/>
              </a:rPr>
              <a:t> In web crawling and indexing, IDDFS can be used to explore and navigate web pages while controlling the depth of the crawl to efficiently discover content.</a:t>
            </a:r>
          </a:p>
        </p:txBody>
      </p:sp>
      <p:sp>
        <p:nvSpPr>
          <p:cNvPr name="TextBox 28" id="28"/>
          <p:cNvSpPr txBox="true"/>
          <p:nvPr/>
        </p:nvSpPr>
        <p:spPr>
          <a:xfrm rot="0">
            <a:off x="11809261" y="6448982"/>
            <a:ext cx="625156" cy="375848"/>
          </a:xfrm>
          <a:prstGeom prst="rect">
            <a:avLst/>
          </a:prstGeom>
        </p:spPr>
        <p:txBody>
          <a:bodyPr anchor="t" rtlCol="false" tIns="0" lIns="0" bIns="0" rIns="0">
            <a:spAutoFit/>
          </a:bodyPr>
          <a:lstStyle/>
          <a:p>
            <a:pPr>
              <a:lnSpc>
                <a:spcPts val="2860"/>
              </a:lnSpc>
            </a:pPr>
            <a:r>
              <a:rPr lang="en-US" sz="2600" spc="-52">
                <a:solidFill>
                  <a:srgbClr val="F2E9DA"/>
                </a:solidFill>
                <a:latin typeface="Kollektif Bold"/>
              </a:rPr>
              <a:t>04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DAFyXdrLyDE</dc:identifier>
  <dcterms:modified xsi:type="dcterms:W3CDTF">2011-08-01T06:04:30Z</dcterms:modified>
  <cp:revision>1</cp:revision>
  <dc:title>AI Project</dc:title>
</cp:coreProperties>
</file>