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61" r:id="rId5"/>
    <p:sldId id="273" r:id="rId6"/>
    <p:sldId id="258" r:id="rId7"/>
    <p:sldId id="283" r:id="rId8"/>
    <p:sldId id="281" r:id="rId9"/>
    <p:sldId id="282" r:id="rId10"/>
    <p:sldId id="262" r:id="rId11"/>
    <p:sldId id="263" r:id="rId12"/>
    <p:sldId id="291" r:id="rId13"/>
    <p:sldId id="264" r:id="rId14"/>
    <p:sldId id="289" r:id="rId15"/>
    <p:sldId id="290" r:id="rId16"/>
    <p:sldId id="292" r:id="rId17"/>
    <p:sldId id="270" r:id="rId18"/>
    <p:sldId id="278" r:id="rId19"/>
    <p:sldId id="274" r:id="rId20"/>
    <p:sldId id="259" r:id="rId21"/>
    <p:sldId id="276" r:id="rId22"/>
    <p:sldId id="266" r:id="rId23"/>
    <p:sldId id="267" r:id="rId24"/>
    <p:sldId id="268" r:id="rId25"/>
    <p:sldId id="280" r:id="rId26"/>
    <p:sldId id="286" r:id="rId27"/>
    <p:sldId id="279" r:id="rId28"/>
    <p:sldId id="287" r:id="rId29"/>
    <p:sldId id="288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30740;&#31350;&#29983;\&#20316;&#19994;\&#39640;&#24615;&#33021;&#35745;&#31639;\&#20013;&#32452;&#37096;&#21315;&#20154;&#35745;&#21010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留学国家占比图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[中组部千人计划.xls]Sheet3!$A$1:$A$19</c:f>
              <c:strCache>
                <c:ptCount val="19"/>
                <c:pt idx="0">
                  <c:v>澳大利亚</c:v>
                </c:pt>
                <c:pt idx="1">
                  <c:v>比利时</c:v>
                </c:pt>
                <c:pt idx="2">
                  <c:v>丹麦</c:v>
                </c:pt>
                <c:pt idx="3">
                  <c:v>德国</c:v>
                </c:pt>
                <c:pt idx="4">
                  <c:v>俄罗斯</c:v>
                </c:pt>
                <c:pt idx="5">
                  <c:v>法国</c:v>
                </c:pt>
                <c:pt idx="6">
                  <c:v>芬兰</c:v>
                </c:pt>
                <c:pt idx="7">
                  <c:v>韩国</c:v>
                </c:pt>
                <c:pt idx="8">
                  <c:v>荷兰</c:v>
                </c:pt>
                <c:pt idx="9">
                  <c:v>加拿大</c:v>
                </c:pt>
                <c:pt idx="10">
                  <c:v>美国</c:v>
                </c:pt>
                <c:pt idx="11">
                  <c:v>日本</c:v>
                </c:pt>
                <c:pt idx="12">
                  <c:v>瑞典</c:v>
                </c:pt>
                <c:pt idx="13">
                  <c:v>瑞士</c:v>
                </c:pt>
                <c:pt idx="14">
                  <c:v>沙特阿拉伯</c:v>
                </c:pt>
                <c:pt idx="15">
                  <c:v>西班牙</c:v>
                </c:pt>
                <c:pt idx="16">
                  <c:v>新加坡</c:v>
                </c:pt>
                <c:pt idx="17">
                  <c:v>意大利</c:v>
                </c:pt>
                <c:pt idx="18">
                  <c:v>英国</c:v>
                </c:pt>
              </c:strCache>
            </c:strRef>
          </c:cat>
          <c:val>
            <c:numRef>
              <c:f>[中组部千人计划.xls]Sheet3!$B$1:$B$19</c:f>
              <c:numCache>
                <c:formatCode>General</c:formatCode>
                <c:ptCount val="19"/>
                <c:pt idx="0">
                  <c:v>31</c:v>
                </c:pt>
                <c:pt idx="1">
                  <c:v>5</c:v>
                </c:pt>
                <c:pt idx="2">
                  <c:v>5</c:v>
                </c:pt>
                <c:pt idx="3">
                  <c:v>58</c:v>
                </c:pt>
                <c:pt idx="4">
                  <c:v>3</c:v>
                </c:pt>
                <c:pt idx="5">
                  <c:v>24</c:v>
                </c:pt>
                <c:pt idx="6">
                  <c:v>4</c:v>
                </c:pt>
                <c:pt idx="7">
                  <c:v>7</c:v>
                </c:pt>
                <c:pt idx="8">
                  <c:v>6</c:v>
                </c:pt>
                <c:pt idx="9">
                  <c:v>48</c:v>
                </c:pt>
                <c:pt idx="10">
                  <c:v>648</c:v>
                </c:pt>
                <c:pt idx="11">
                  <c:v>33</c:v>
                </c:pt>
                <c:pt idx="12">
                  <c:v>15</c:v>
                </c:pt>
                <c:pt idx="13">
                  <c:v>13</c:v>
                </c:pt>
                <c:pt idx="14">
                  <c:v>1</c:v>
                </c:pt>
                <c:pt idx="15">
                  <c:v>3</c:v>
                </c:pt>
                <c:pt idx="16">
                  <c:v>41</c:v>
                </c:pt>
                <c:pt idx="17">
                  <c:v>2</c:v>
                </c:pt>
                <c:pt idx="18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1-4991-8B4F-3D966938F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48056"/>
        <c:axId val="456326734"/>
      </c:barChart>
      <c:catAx>
        <c:axId val="102480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326734"/>
        <c:crosses val="autoZero"/>
        <c:auto val="1"/>
        <c:lblAlgn val="ctr"/>
        <c:lblOffset val="100"/>
        <c:noMultiLvlLbl val="0"/>
      </c:catAx>
      <c:valAx>
        <c:axId val="45632673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48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28575" cap="flat" cmpd="thickThin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地区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Sheet2!$D$2:$D$22</c:f>
              <c:strCache>
                <c:ptCount val="21"/>
                <c:pt idx="0">
                  <c:v>北京</c:v>
                </c:pt>
                <c:pt idx="1">
                  <c:v>河北</c:v>
                </c:pt>
                <c:pt idx="2">
                  <c:v>山西</c:v>
                </c:pt>
                <c:pt idx="3">
                  <c:v>山西</c:v>
                </c:pt>
                <c:pt idx="4">
                  <c:v>内蒙</c:v>
                </c:pt>
                <c:pt idx="5">
                  <c:v>黑龙江</c:v>
                </c:pt>
                <c:pt idx="6">
                  <c:v>上海</c:v>
                </c:pt>
                <c:pt idx="7">
                  <c:v>江苏</c:v>
                </c:pt>
                <c:pt idx="8">
                  <c:v>江西</c:v>
                </c:pt>
                <c:pt idx="9">
                  <c:v>浙江</c:v>
                </c:pt>
                <c:pt idx="10">
                  <c:v>安徽</c:v>
                </c:pt>
                <c:pt idx="11">
                  <c:v>福建</c:v>
                </c:pt>
                <c:pt idx="12">
                  <c:v>江西</c:v>
                </c:pt>
                <c:pt idx="13">
                  <c:v>山东</c:v>
                </c:pt>
                <c:pt idx="14">
                  <c:v>河南</c:v>
                </c:pt>
                <c:pt idx="15">
                  <c:v>湖北</c:v>
                </c:pt>
                <c:pt idx="16">
                  <c:v>湖南</c:v>
                </c:pt>
                <c:pt idx="17">
                  <c:v>重庆</c:v>
                </c:pt>
                <c:pt idx="18">
                  <c:v>四川</c:v>
                </c:pt>
                <c:pt idx="19">
                  <c:v>陕西</c:v>
                </c:pt>
                <c:pt idx="20">
                  <c:v>甘肃</c:v>
                </c:pt>
              </c:strCache>
            </c:strRef>
          </c:cat>
          <c:val>
            <c:numRef>
              <c:f>Sheet2!$E$2:$E$22</c:f>
              <c:numCache>
                <c:formatCode>General</c:formatCode>
                <c:ptCount val="21"/>
                <c:pt idx="0">
                  <c:v>5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10</c:v>
                </c:pt>
                <c:pt idx="8">
                  <c:v>1</c:v>
                </c:pt>
                <c:pt idx="9">
                  <c:v>8</c:v>
                </c:pt>
                <c:pt idx="10">
                  <c:v>5</c:v>
                </c:pt>
                <c:pt idx="11">
                  <c:v>5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6</c:v>
                </c:pt>
                <c:pt idx="16">
                  <c:v>10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0-4A80-893E-E8FCF4C96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2727200"/>
        <c:axId val="532733760"/>
      </c:barChart>
      <c:valAx>
        <c:axId val="532733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2727200"/>
        <c:crosses val="autoZero"/>
        <c:crossBetween val="between"/>
      </c:valAx>
      <c:catAx>
        <c:axId val="5327272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2733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E52311-92CE-48E4-ADEE-5E9D28BE0CE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E2648A-9151-4F18-AC2E-D15F7EEBFB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23846"/>
            <a:ext cx="9144000" cy="2387600"/>
          </a:xfrm>
        </p:spPr>
        <p:txBody>
          <a:bodyPr/>
          <a:lstStyle/>
          <a:p>
            <a:r>
              <a:rPr lang="zh-CN" altLang="en-US" dirty="0"/>
              <a:t>“千人计划”人物</a:t>
            </a:r>
            <a:br>
              <a:rPr lang="en-US" altLang="zh-CN" dirty="0"/>
            </a:br>
            <a:r>
              <a:rPr lang="zh-CN" altLang="en-US" dirty="0"/>
              <a:t>探索性数据分析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4742" y="3017381"/>
            <a:ext cx="9144000" cy="3316773"/>
          </a:xfrm>
        </p:spPr>
        <p:txBody>
          <a:bodyPr>
            <a:normAutofit/>
          </a:bodyPr>
          <a:lstStyle/>
          <a:p>
            <a:r>
              <a:rPr lang="zh-CN" altLang="en-US" dirty="0"/>
              <a:t>小组组员：</a:t>
            </a:r>
            <a:endParaRPr lang="en-US" altLang="zh-CN" dirty="0"/>
          </a:p>
          <a:p>
            <a:r>
              <a:rPr lang="zh-CN" altLang="en-US" dirty="0"/>
              <a:t>刘子晗    </a:t>
            </a:r>
            <a:r>
              <a:rPr lang="en-US" altLang="zh-CN" dirty="0"/>
              <a:t>ZF1721245</a:t>
            </a:r>
          </a:p>
          <a:p>
            <a:r>
              <a:rPr lang="zh-CN" altLang="en-US" dirty="0"/>
              <a:t>冯清华    </a:t>
            </a:r>
            <a:r>
              <a:rPr lang="en-US" altLang="zh-CN" dirty="0"/>
              <a:t>ZF1721131</a:t>
            </a:r>
          </a:p>
          <a:p>
            <a:r>
              <a:rPr lang="zh-CN" altLang="en-US" dirty="0"/>
              <a:t>李鑫       </a:t>
            </a:r>
            <a:r>
              <a:rPr lang="en-US" altLang="zh-CN" dirty="0"/>
              <a:t>ZF1721225</a:t>
            </a:r>
          </a:p>
          <a:p>
            <a:r>
              <a:rPr lang="zh-CN" altLang="en-US" dirty="0"/>
              <a:t>殷晓婷    </a:t>
            </a:r>
            <a:r>
              <a:rPr lang="en-US" altLang="zh-CN" dirty="0"/>
              <a:t>ZF1721406</a:t>
            </a:r>
          </a:p>
          <a:p>
            <a:r>
              <a:rPr lang="zh-CN" altLang="en-US" dirty="0"/>
              <a:t>蔡晨毅    </a:t>
            </a:r>
            <a:r>
              <a:rPr lang="en-US" altLang="zh-CN" dirty="0"/>
              <a:t>ZF1721104</a:t>
            </a:r>
          </a:p>
          <a:p>
            <a:r>
              <a:rPr lang="zh-CN" altLang="en-US" dirty="0"/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r>
              <a:rPr lang="en-US" altLang="zh-CN" dirty="0"/>
              <a:t>-</a:t>
            </a:r>
            <a:r>
              <a:rPr lang="zh-CN" altLang="en-US" dirty="0"/>
              <a:t>总体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单一变量数据分析：</a:t>
            </a:r>
            <a:endParaRPr lang="en-US" altLang="zh-CN" dirty="0"/>
          </a:p>
          <a:p>
            <a:r>
              <a:rPr lang="zh-CN" altLang="en-US" dirty="0"/>
              <a:t>出生日期（年龄）、籍贯、本硕博毕业院校、专业、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多变量数据分析：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）籍贯</a:t>
            </a:r>
            <a:r>
              <a:rPr lang="en-US" altLang="zh-CN" dirty="0"/>
              <a:t>-</a:t>
            </a:r>
            <a:r>
              <a:rPr lang="zh-CN" altLang="en-US" dirty="0"/>
              <a:t>上学地点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）籍贯</a:t>
            </a:r>
            <a:r>
              <a:rPr lang="en-US" altLang="zh-CN" dirty="0"/>
              <a:t>-</a:t>
            </a:r>
            <a:r>
              <a:rPr lang="zh-CN" altLang="en-US" dirty="0"/>
              <a:t>落地省份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）本硕博毕业时间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）专业</a:t>
            </a:r>
            <a:r>
              <a:rPr lang="en-US" altLang="zh-CN" dirty="0"/>
              <a:t>-</a:t>
            </a:r>
            <a:r>
              <a:rPr lang="zh-CN" altLang="en-US" dirty="0"/>
              <a:t>毕业院校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r>
              <a:rPr lang="en-US" altLang="zh-CN" dirty="0"/>
              <a:t>-</a:t>
            </a:r>
            <a:r>
              <a:rPr lang="zh-CN" altLang="en-US" dirty="0"/>
              <a:t>方法</a:t>
            </a:r>
            <a:r>
              <a:rPr lang="en-US" altLang="zh-CN" dirty="0"/>
              <a:t>/</a:t>
            </a:r>
            <a:r>
              <a:rPr lang="zh-CN" altLang="en-US" dirty="0"/>
              <a:t>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309" y="2466107"/>
            <a:ext cx="10018713" cy="3124201"/>
          </a:xfrm>
        </p:spPr>
        <p:txBody>
          <a:bodyPr/>
          <a:lstStyle/>
          <a:p>
            <a:r>
              <a:rPr lang="zh-CN" altLang="en-US" dirty="0"/>
              <a:t>数据处理工具：</a:t>
            </a:r>
            <a:endParaRPr lang="en-US" altLang="zh-CN" dirty="0"/>
          </a:p>
          <a:p>
            <a:r>
              <a:rPr lang="en-US" altLang="zh-CN" dirty="0"/>
              <a:t>Excel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JS</a:t>
            </a:r>
            <a:r>
              <a:rPr lang="zh-CN" altLang="en-US" dirty="0"/>
              <a:t>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数据可视化工具：</a:t>
            </a:r>
            <a:endParaRPr lang="en-US" altLang="zh-CN" dirty="0"/>
          </a:p>
          <a:p>
            <a:r>
              <a:rPr lang="en-US" altLang="zh-CN" dirty="0" err="1"/>
              <a:t>Echarts</a:t>
            </a:r>
            <a:r>
              <a:rPr lang="zh-CN" altLang="en-US" dirty="0"/>
              <a:t>，</a:t>
            </a:r>
            <a:r>
              <a:rPr lang="en-US" altLang="zh-CN" dirty="0"/>
              <a:t>Processing</a:t>
            </a:r>
            <a:r>
              <a:rPr lang="zh-CN" altLang="en-US" dirty="0"/>
              <a:t>，</a:t>
            </a:r>
            <a:r>
              <a:rPr lang="en-US" altLang="zh-CN" dirty="0" err="1"/>
              <a:t>RAWGraph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6643" y="619298"/>
            <a:ext cx="10018713" cy="1752599"/>
          </a:xfrm>
        </p:spPr>
        <p:txBody>
          <a:bodyPr/>
          <a:lstStyle/>
          <a:p>
            <a:r>
              <a:rPr lang="zh-CN" altLang="en-US" dirty="0"/>
              <a:t>数据分析（单变量）</a:t>
            </a:r>
            <a:r>
              <a:rPr lang="en-US" altLang="zh-CN" dirty="0"/>
              <a:t>-</a:t>
            </a:r>
            <a:r>
              <a:rPr lang="zh-CN" altLang="en-US" dirty="0"/>
              <a:t>性别</a:t>
            </a:r>
            <a:r>
              <a:rPr lang="en-US" altLang="zh-CN" dirty="0"/>
              <a:t>/</a:t>
            </a:r>
            <a:r>
              <a:rPr lang="zh-CN" altLang="en-US" dirty="0"/>
              <a:t>姓氏</a:t>
            </a:r>
            <a:r>
              <a:rPr lang="en-US" altLang="zh-CN" dirty="0"/>
              <a:t>/</a:t>
            </a:r>
            <a:r>
              <a:rPr lang="zh-CN" altLang="en-US" dirty="0"/>
              <a:t>出生日期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0937" y="1911927"/>
            <a:ext cx="10018713" cy="2796540"/>
          </a:xfrm>
        </p:spPr>
        <p:txBody>
          <a:bodyPr/>
          <a:lstStyle/>
          <a:p>
            <a:r>
              <a:rPr lang="zh-CN" altLang="en-US" dirty="0"/>
              <a:t>性别：先将数据进行编码，男为</a:t>
            </a:r>
            <a:r>
              <a:rPr lang="en-US" altLang="zh-CN" dirty="0"/>
              <a:t>1</a:t>
            </a:r>
            <a:r>
              <a:rPr lang="zh-CN" altLang="en-US" dirty="0"/>
              <a:t>，女为</a:t>
            </a:r>
            <a:r>
              <a:rPr lang="en-US" altLang="zh-CN" dirty="0"/>
              <a:t>0</a:t>
            </a:r>
            <a:r>
              <a:rPr lang="zh-CN" altLang="en-US" dirty="0"/>
              <a:t>，然后进行数量汇总，制作一个饼图即可；</a:t>
            </a:r>
            <a:endParaRPr lang="en-US" altLang="zh-CN" dirty="0"/>
          </a:p>
          <a:p>
            <a:r>
              <a:rPr lang="zh-CN" altLang="en-US" dirty="0"/>
              <a:t>姓氏：将相同姓氏进行组合统计；</a:t>
            </a:r>
            <a:endParaRPr lang="en-US" altLang="zh-CN" dirty="0"/>
          </a:p>
          <a:p>
            <a:r>
              <a:rPr lang="zh-CN" altLang="en-US" dirty="0"/>
              <a:t>出生日期：分别以出生年份和月份进行统计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6643" y="619298"/>
            <a:ext cx="10018713" cy="1752599"/>
          </a:xfrm>
        </p:spPr>
        <p:txBody>
          <a:bodyPr/>
          <a:lstStyle/>
          <a:p>
            <a:r>
              <a:rPr lang="zh-CN" altLang="en-US" dirty="0"/>
              <a:t>数据分析（单变量）</a:t>
            </a:r>
            <a:r>
              <a:rPr lang="en-US" altLang="zh-CN" dirty="0"/>
              <a:t>-</a:t>
            </a:r>
            <a:r>
              <a:rPr lang="zh-CN" altLang="en-US" dirty="0"/>
              <a:t>籍贯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563" y="2175859"/>
            <a:ext cx="10018713" cy="3094410"/>
          </a:xfrm>
        </p:spPr>
        <p:txBody>
          <a:bodyPr>
            <a:normAutofit/>
          </a:bodyPr>
          <a:lstStyle/>
          <a:p>
            <a:r>
              <a:rPr lang="zh-CN" altLang="en-US" dirty="0"/>
              <a:t>首先将人物的籍贯坐标转换成标准格式；</a:t>
            </a:r>
            <a:endParaRPr lang="en-US" altLang="zh-CN" dirty="0"/>
          </a:p>
          <a:p>
            <a:r>
              <a:rPr lang="zh-CN" altLang="en-US" dirty="0"/>
              <a:t>然后将其导入</a:t>
            </a:r>
            <a:r>
              <a:rPr lang="en-US" altLang="zh-CN" dirty="0" err="1"/>
              <a:t>echarts</a:t>
            </a:r>
            <a:r>
              <a:rPr lang="zh-CN" altLang="en-US" dirty="0"/>
              <a:t>的代码中，生成</a:t>
            </a:r>
            <a:r>
              <a:rPr lang="en-US" altLang="zh-CN" dirty="0"/>
              <a:t>json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最后通过地图和图表插件的调用完成可视化过程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6643" y="619298"/>
            <a:ext cx="10018713" cy="1752599"/>
          </a:xfrm>
        </p:spPr>
        <p:txBody>
          <a:bodyPr/>
          <a:lstStyle/>
          <a:p>
            <a:r>
              <a:rPr lang="zh-CN" altLang="en-US" dirty="0"/>
              <a:t>数据分析（单变量）</a:t>
            </a:r>
            <a:r>
              <a:rPr lang="en-US" altLang="zh-CN" dirty="0"/>
              <a:t>-</a:t>
            </a:r>
            <a:r>
              <a:rPr lang="zh-CN" altLang="en-US" dirty="0"/>
              <a:t>留学分布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0" y="1847850"/>
            <a:ext cx="10019030" cy="1765300"/>
          </a:xfrm>
        </p:spPr>
        <p:txBody>
          <a:bodyPr/>
          <a:lstStyle/>
          <a:p>
            <a:r>
              <a:rPr lang="zh-CN" altLang="en-US" dirty="0"/>
              <a:t>通过千人回国前的就读院校，统计留学国家分布。</a:t>
            </a:r>
          </a:p>
          <a:p>
            <a:r>
              <a:rPr lang="zh-CN" altLang="en-US" dirty="0"/>
              <a:t>从分析图中可以看出留学地区的</a:t>
            </a:r>
            <a:r>
              <a:rPr lang="en-US" altLang="zh-CN" dirty="0"/>
              <a:t>top3 </a:t>
            </a:r>
            <a:r>
              <a:rPr lang="zh-CN" altLang="en-US" dirty="0"/>
              <a:t>分别为：美国，英国，加拿大</a:t>
            </a:r>
          </a:p>
          <a:p>
            <a:r>
              <a:rPr lang="zh-CN" altLang="en-US" dirty="0"/>
              <a:t>可以假设，中组部挑选留学者作为千人更倾向于英美等西方国家。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6766560" y="3778250"/>
          <a:ext cx="5049520" cy="3128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6643" y="619298"/>
            <a:ext cx="10018713" cy="1752599"/>
          </a:xfrm>
        </p:spPr>
        <p:txBody>
          <a:bodyPr/>
          <a:lstStyle/>
          <a:p>
            <a:r>
              <a:rPr lang="zh-CN" altLang="en-US" dirty="0"/>
              <a:t>数据分析（多变量）</a:t>
            </a:r>
            <a:r>
              <a:rPr lang="en-US" altLang="zh-CN" dirty="0"/>
              <a:t>-</a:t>
            </a:r>
            <a:r>
              <a:rPr lang="zh-CN" altLang="en-US" dirty="0"/>
              <a:t>本硕博毕业时间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zh-CN" altLang="en-US" dirty="0"/>
              <a:t>处理数据：</a:t>
            </a:r>
            <a:endParaRPr lang="en-US" altLang="zh-CN" dirty="0"/>
          </a:p>
          <a:p>
            <a:r>
              <a:rPr lang="zh-CN" altLang="en-US" dirty="0"/>
              <a:t>填充缺失值之后，将数据转换成数值型数据</a:t>
            </a:r>
            <a:endParaRPr lang="en-US" altLang="zh-CN" dirty="0"/>
          </a:p>
          <a:p>
            <a:r>
              <a:rPr lang="zh-CN" altLang="en-US" dirty="0"/>
              <a:t>进行可视化处理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6643" y="619298"/>
            <a:ext cx="10018713" cy="1752599"/>
          </a:xfrm>
        </p:spPr>
        <p:txBody>
          <a:bodyPr/>
          <a:lstStyle/>
          <a:p>
            <a:r>
              <a:rPr lang="zh-CN" altLang="en-US" dirty="0"/>
              <a:t>数据分析（多变量）</a:t>
            </a:r>
            <a:r>
              <a:rPr lang="en-US" altLang="zh-CN" dirty="0"/>
              <a:t>-</a:t>
            </a:r>
            <a:r>
              <a:rPr lang="zh-CN" altLang="en-US" dirty="0"/>
              <a:t>籍贯</a:t>
            </a:r>
            <a:r>
              <a:rPr lang="en-US" altLang="zh-CN" dirty="0"/>
              <a:t>/</a:t>
            </a:r>
            <a:r>
              <a:rPr lang="zh-CN" altLang="en-US" dirty="0"/>
              <a:t>落地省份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zh-CN" altLang="en-US" dirty="0"/>
              <a:t>将省份数据转换为省份代码；</a:t>
            </a:r>
            <a:endParaRPr lang="en-US" altLang="zh-CN" dirty="0"/>
          </a:p>
          <a:p>
            <a:r>
              <a:rPr lang="zh-CN" altLang="en-US" dirty="0"/>
              <a:t>将两列数据从不同的角度对应起来，如落地最受欢迎的省份等。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姓氏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49" y="2907030"/>
            <a:ext cx="3749040" cy="2644140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95" y="2438399"/>
            <a:ext cx="5582516" cy="39021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性别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393" y="2701809"/>
            <a:ext cx="4387958" cy="309475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出生年份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156" y="2528800"/>
            <a:ext cx="57054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2121" y="1866899"/>
            <a:ext cx="10018713" cy="3124201"/>
          </a:xfrm>
        </p:spPr>
        <p:txBody>
          <a:bodyPr/>
          <a:lstStyle/>
          <a:p>
            <a:r>
              <a:rPr lang="zh-CN" altLang="en-US" dirty="0"/>
              <a:t>数据准备</a:t>
            </a:r>
            <a:endParaRPr lang="en-US" altLang="zh-CN" dirty="0"/>
          </a:p>
          <a:p>
            <a:r>
              <a:rPr lang="zh-CN" altLang="en-US" dirty="0"/>
              <a:t>数据描述</a:t>
            </a:r>
            <a:endParaRPr lang="en-US" altLang="zh-CN" dirty="0"/>
          </a:p>
          <a:p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zh-CN" altLang="en-US" dirty="0"/>
              <a:t>数据分析</a:t>
            </a:r>
            <a:endParaRPr lang="en-US" altLang="zh-CN" dirty="0"/>
          </a:p>
          <a:p>
            <a:r>
              <a:rPr lang="zh-CN" altLang="en-US" dirty="0"/>
              <a:t>可视化展示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出生月份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86" y="2586039"/>
            <a:ext cx="5762625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籍贯分布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361814"/>
            <a:ext cx="5673436" cy="3810386"/>
          </a:xfrm>
          <a:prstGeom prst="rect">
            <a:avLst/>
          </a:prstGeom>
        </p:spPr>
      </p:pic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D10EAB2-6FC0-42BE-9372-9A0FE9E85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85618"/>
              </p:ext>
            </p:extLst>
          </p:nvPr>
        </p:nvGraphicFramePr>
        <p:xfrm>
          <a:off x="7620000" y="26669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留学分布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38" y="2596089"/>
            <a:ext cx="6465656" cy="357611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专业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65" y="2463650"/>
            <a:ext cx="5560002" cy="39119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本硕博与获得称号年份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50" y="2857502"/>
            <a:ext cx="5173834" cy="31242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本硕博与获得称号年份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632" y="2857502"/>
            <a:ext cx="5173834" cy="31242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47263"/>
            <a:ext cx="10515600" cy="882650"/>
          </a:xfrm>
        </p:spPr>
        <p:txBody>
          <a:bodyPr/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籍贯与落地对比</a:t>
            </a:r>
          </a:p>
        </p:txBody>
      </p:sp>
      <p:pic>
        <p:nvPicPr>
          <p:cNvPr id="4" name="内容占位符 3" descr="jiguan_luodi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2220111"/>
            <a:ext cx="8010698" cy="391214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bensheng_waishe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698" y="2540951"/>
            <a:ext cx="7448317" cy="38735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79772"/>
            <a:ext cx="10515600" cy="64198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落地省份在本省与外省对比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565" y="820304"/>
            <a:ext cx="10515600" cy="52514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各地千人是否是当地人比例</a:t>
            </a:r>
          </a:p>
        </p:txBody>
      </p:sp>
      <p:pic>
        <p:nvPicPr>
          <p:cNvPr id="5" name="内容占位符 4" descr="renyuanbili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064" y="2221663"/>
            <a:ext cx="8266603" cy="403874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1139"/>
            <a:ext cx="10515600" cy="6896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籍贯与本科所在地对比</a:t>
            </a:r>
          </a:p>
        </p:txBody>
      </p:sp>
      <p:pic>
        <p:nvPicPr>
          <p:cNvPr id="5" name="内容占位符 4" descr="benk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822" y="2288943"/>
            <a:ext cx="7663065" cy="4033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7686" y="333697"/>
            <a:ext cx="10018713" cy="1752599"/>
          </a:xfrm>
        </p:spPr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086296"/>
            <a:ext cx="3997125" cy="3468343"/>
          </a:xfrm>
        </p:spPr>
        <p:txBody>
          <a:bodyPr>
            <a:normAutofit/>
          </a:bodyPr>
          <a:lstStyle/>
          <a:p>
            <a:r>
              <a:rPr lang="zh-CN" altLang="en-US" dirty="0"/>
              <a:t>使用爬虫技术对百度百科进行爬虫，获取相关数据</a:t>
            </a:r>
            <a:endParaRPr lang="en-US" altLang="zh-CN" dirty="0"/>
          </a:p>
          <a:p>
            <a:r>
              <a:rPr lang="zh-CN" altLang="en-US" dirty="0"/>
              <a:t>对爬取得数据进行清洗</a:t>
            </a:r>
            <a:endParaRPr lang="en-US" altLang="zh-CN" dirty="0"/>
          </a:p>
          <a:p>
            <a:r>
              <a:rPr lang="zh-CN" altLang="en-US" dirty="0"/>
              <a:t>数据预处理，对数据建立索引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91" y="1738011"/>
            <a:ext cx="6518475" cy="41649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EC442-DE61-4C9C-B321-28B3F9E1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籍贯</a:t>
            </a:r>
            <a:r>
              <a:rPr lang="en-US" altLang="zh-CN"/>
              <a:t>/</a:t>
            </a:r>
            <a:r>
              <a:rPr lang="zh-CN" altLang="en-US"/>
              <a:t>留学国家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BE82C-7B7E-4EDA-A56F-CB8E8128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706FE7-C4E7-41AF-AEC0-3F22C4DCB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975" y="12469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9">
            <a:extLst>
              <a:ext uri="{FF2B5EF4-FFF2-40B4-BE49-F238E27FC236}">
                <a16:creationId xmlns:a16="http://schemas.microsoft.com/office/drawing/2014/main" id="{34E2BD33-5C22-4890-B721-672D7EF16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75" y="2265218"/>
            <a:ext cx="52800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1C34A62-4302-4C5D-9C1D-AB1B66D7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975" y="60475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0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6D2A6-1F64-4184-B869-459263F1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数据可视化展示</a:t>
            </a:r>
            <a:r>
              <a:rPr lang="en-US" altLang="zh-CN" dirty="0"/>
              <a:t>-</a:t>
            </a:r>
            <a:r>
              <a:rPr lang="zh-CN" altLang="en-US" dirty="0"/>
              <a:t>籍贯</a:t>
            </a:r>
            <a:r>
              <a:rPr lang="en-US" altLang="zh-CN" dirty="0"/>
              <a:t>/</a:t>
            </a:r>
            <a:r>
              <a:rPr lang="zh-CN" altLang="en-US" dirty="0"/>
              <a:t>本硕博院校省份</a:t>
            </a:r>
            <a:r>
              <a:rPr lang="en-US" altLang="zh-CN" dirty="0"/>
              <a:t>/</a:t>
            </a:r>
            <a:r>
              <a:rPr lang="zh-CN" altLang="en-US" dirty="0"/>
              <a:t>国家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B3380-43E1-4539-904A-273BAA7B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A89877-9EA8-4709-9ABA-2B6D6987E9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6511" y="2438399"/>
            <a:ext cx="5274310" cy="44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1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3227" y="0"/>
            <a:ext cx="10018713" cy="1752599"/>
          </a:xfrm>
        </p:spPr>
        <p:txBody>
          <a:bodyPr/>
          <a:lstStyle/>
          <a:p>
            <a:r>
              <a:rPr lang="zh-CN" altLang="en-US" dirty="0"/>
              <a:t>数据描述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585" y="1466112"/>
            <a:ext cx="10241938" cy="33106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2585" y="4954373"/>
            <a:ext cx="9266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数据集主要包括：</a:t>
            </a:r>
            <a:endParaRPr lang="en-US" altLang="zh-CN" sz="2400" dirty="0"/>
          </a:p>
          <a:p>
            <a:r>
              <a:rPr lang="zh-CN" altLang="en-US" sz="2400" dirty="0"/>
              <a:t>姓名、性别、籍贯、所在单位、专业、获得称号单位、本科毕业院校、硕士毕业院校、博士毕业院校、论文、落地单位、回国前单位等数据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9827" y="75663"/>
            <a:ext cx="10018713" cy="1752599"/>
          </a:xfrm>
        </p:spPr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62585" y="4954373"/>
            <a:ext cx="92668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sz="2800" dirty="0"/>
              <a:t>将学校、专业、性别等数据分别进行数字化处理，转换成便于分析的数值型数据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32" y="1641978"/>
            <a:ext cx="10729415" cy="31160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4804" y="320733"/>
            <a:ext cx="10018713" cy="1752599"/>
          </a:xfrm>
        </p:spPr>
        <p:txBody>
          <a:bodyPr/>
          <a:lstStyle/>
          <a:p>
            <a:r>
              <a:rPr lang="zh-CN" altLang="en-US" dirty="0"/>
              <a:t>数据分析</a:t>
            </a:r>
            <a:r>
              <a:rPr lang="en-US" altLang="zh-CN" dirty="0"/>
              <a:t>-</a:t>
            </a:r>
            <a:r>
              <a:rPr lang="zh-CN" altLang="en-US" dirty="0"/>
              <a:t>总体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5797" y="1536468"/>
            <a:ext cx="10018713" cy="1589117"/>
          </a:xfrm>
        </p:spPr>
        <p:txBody>
          <a:bodyPr/>
          <a:lstStyle/>
          <a:p>
            <a:r>
              <a:rPr lang="zh-CN" altLang="en-US" dirty="0"/>
              <a:t>数据类型分析：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45797" y="312558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5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时间类型数据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数值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代码型数据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出生日期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籍贯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本科毕业时间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硕士毕业时间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专业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博士毕业时间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论文数量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获得称号时间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r>
              <a:rPr lang="en-US" altLang="zh-CN" dirty="0"/>
              <a:t>-</a:t>
            </a:r>
            <a:r>
              <a:rPr lang="zh-CN" altLang="en-US" dirty="0"/>
              <a:t>缺失值填充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803206"/>
            <a:ext cx="78962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r>
              <a:rPr lang="en-US" altLang="zh-CN" dirty="0"/>
              <a:t>-</a:t>
            </a:r>
            <a:r>
              <a:rPr lang="zh-CN" altLang="en-US" dirty="0"/>
              <a:t>各数据相关系数计算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803206"/>
            <a:ext cx="78962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r>
              <a:rPr lang="en-US" altLang="zh-CN" dirty="0"/>
              <a:t>-</a:t>
            </a:r>
            <a:r>
              <a:rPr lang="zh-CN" altLang="en-US" dirty="0"/>
              <a:t>各数据相关系数计算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98321"/>
            <a:ext cx="6248400" cy="2057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62</TotalTime>
  <Words>606</Words>
  <Application>Microsoft Office PowerPoint</Application>
  <PresentationFormat>宽屏</PresentationFormat>
  <Paragraphs>91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华文楷体</vt:lpstr>
      <vt:lpstr>Arial</vt:lpstr>
      <vt:lpstr>Corbel</vt:lpstr>
      <vt:lpstr>视差</vt:lpstr>
      <vt:lpstr>“千人计划”人物 探索性数据分析</vt:lpstr>
      <vt:lpstr>目录</vt:lpstr>
      <vt:lpstr>数据准备</vt:lpstr>
      <vt:lpstr>数据描述</vt:lpstr>
      <vt:lpstr>数据预处理</vt:lpstr>
      <vt:lpstr>数据分析-总体</vt:lpstr>
      <vt:lpstr>数据分析-缺失值填充</vt:lpstr>
      <vt:lpstr>数据分析-各数据相关系数计算</vt:lpstr>
      <vt:lpstr>数据分析-各数据相关系数计算</vt:lpstr>
      <vt:lpstr>数据分析-总体</vt:lpstr>
      <vt:lpstr>数据分析-方法/工具</vt:lpstr>
      <vt:lpstr>数据分析（单变量）-性别/姓氏/出生日期</vt:lpstr>
      <vt:lpstr>数据分析（单变量）-籍贯</vt:lpstr>
      <vt:lpstr>数据分析（单变量）-留学分布</vt:lpstr>
      <vt:lpstr>数据分析（多变量）-本硕博毕业时间</vt:lpstr>
      <vt:lpstr>数据分析（多变量）-籍贯/落地省份</vt:lpstr>
      <vt:lpstr>数据可视化展示-姓氏</vt:lpstr>
      <vt:lpstr>数据可视化展示-性别</vt:lpstr>
      <vt:lpstr>数据可视化展示-出生年份</vt:lpstr>
      <vt:lpstr>数据可视化展示-出生月份</vt:lpstr>
      <vt:lpstr>数据可视化展示-籍贯分布</vt:lpstr>
      <vt:lpstr>数据可视化展示-留学分布</vt:lpstr>
      <vt:lpstr>数据可视化展示-专业</vt:lpstr>
      <vt:lpstr>数据可视化展示-本硕博与获得称号年份</vt:lpstr>
      <vt:lpstr>数据可视化展示-本硕博与获得称号年份</vt:lpstr>
      <vt:lpstr>数据可视化展示-籍贯与落地对比</vt:lpstr>
      <vt:lpstr>数据可视化展示-落地省份在本省与外省对比</vt:lpstr>
      <vt:lpstr>数据可视化展示-各地千人是否是当地人比例</vt:lpstr>
      <vt:lpstr>数据可视化展示-籍贯与本科所在地对比</vt:lpstr>
      <vt:lpstr>数据可视化展示-籍贯/留学国家</vt:lpstr>
      <vt:lpstr>数据可视化展示-籍贯/本硕博院校省份/国家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千人计划探索性数据分析</dc:title>
  <dc:creator>zh l</dc:creator>
  <cp:lastModifiedBy>lzh</cp:lastModifiedBy>
  <cp:revision>28</cp:revision>
  <dcterms:created xsi:type="dcterms:W3CDTF">2018-06-03T14:50:00Z</dcterms:created>
  <dcterms:modified xsi:type="dcterms:W3CDTF">2018-06-09T05:28:34Z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2052-10.1.0.7359</vt:lpwstr>
  </property>
</Properties>
</file>