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3"/>
    <p:sldId id="265" r:id="rId4"/>
    <p:sldId id="257" r:id="rId5"/>
    <p:sldId id="266" r:id="rId6"/>
    <p:sldId id="267" r:id="rId7"/>
    <p:sldId id="268" r:id="rId8"/>
    <p:sldId id="269" r:id="rId9"/>
    <p:sldId id="270" r:id="rId10"/>
    <p:sldId id="272" r:id="rId11"/>
    <p:sldId id="276" r:id="rId12"/>
    <p:sldId id="273" r:id="rId13"/>
    <p:sldId id="277" r:id="rId14"/>
    <p:sldId id="278" r:id="rId15"/>
    <p:sldId id="280" r:id="rId16"/>
    <p:sldId id="281" r:id="rId17"/>
    <p:sldId id="283" r:id="rId18"/>
    <p:sldId id="258" r:id="rId19"/>
    <p:sldId id="284" r:id="rId20"/>
    <p:sldId id="259" r:id="rId21"/>
    <p:sldId id="285" r:id="rId22"/>
    <p:sldId id="260" r:id="rId23"/>
    <p:sldId id="286" r:id="rId24"/>
    <p:sldId id="261" r:id="rId25"/>
    <p:sldId id="289" r:id="rId26"/>
    <p:sldId id="262" r:id="rId27"/>
    <p:sldId id="288" r:id="rId28"/>
    <p:sldId id="263" r:id="rId29"/>
    <p:sldId id="287" r:id="rId30"/>
    <p:sldId id="264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/>
    <p:restoredTop sz="94615"/>
  </p:normalViewPr>
  <p:slideViewPr>
    <p:cSldViewPr snapToGrid="0" snapToObjects="1">
      <p:cViewPr>
        <p:scale>
          <a:sx n="90" d="100"/>
          <a:sy n="90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1E36-6585-FF4F-9F8F-B05599C0E02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FFE75-F2CB-5248-A4DA-DC2E5902D9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8000" dirty="0" smtClean="0"/>
              <a:t>高性能计算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r>
              <a:rPr kumimoji="1" lang="zh-CN" altLang="en-US" sz="2400" dirty="0" smtClean="0">
                <a:sym typeface="+mn-ea"/>
              </a:rPr>
              <a:t>田明</a:t>
            </a:r>
            <a:r>
              <a:rPr kumimoji="1" lang="zh-CN" altLang="en-US" sz="2400" dirty="0" smtClean="0"/>
              <a:t> 杨帆 王思吉 张健 </a:t>
            </a:r>
            <a:r>
              <a:rPr kumimoji="1" lang="zh-CN" altLang="en-US" sz="2400" dirty="0" smtClean="0">
                <a:sym typeface="+mn-ea"/>
              </a:rPr>
              <a:t>杜英军</a:t>
            </a:r>
            <a:r>
              <a:rPr kumimoji="1" lang="zh-CN" altLang="en-US" sz="2400" dirty="0" smtClean="0"/>
              <a:t> 吴一炯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548747" y="2046289"/>
            <a:ext cx="8596668" cy="4431983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for line in f: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 </a:t>
            </a:r>
            <a:r>
              <a:rPr lang="zh-CN" altLang="zh-CN" sz="1400" dirty="0"/>
              <a:t>去除第一行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if </a:t>
            </a:r>
            <a:r>
              <a:rPr lang="en-US" altLang="zh-CN" sz="1400" dirty="0" err="1"/>
              <a:t>first_line</a:t>
            </a:r>
            <a:r>
              <a:rPr lang="en-US" altLang="zh-CN" sz="1400" dirty="0"/>
              <a:t> is True: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</a:t>
            </a:r>
            <a:r>
              <a:rPr lang="en-US" altLang="zh-CN" sz="1400" dirty="0" err="1"/>
              <a:t>first_line</a:t>
            </a:r>
            <a:r>
              <a:rPr lang="en-US" altLang="zh-CN" sz="1400" dirty="0"/>
              <a:t> = False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continue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sample = </a:t>
            </a:r>
            <a:r>
              <a:rPr lang="en-US" altLang="zh-CN" sz="1400" dirty="0" err="1"/>
              <a:t>line.strip</a:t>
            </a:r>
            <a:r>
              <a:rPr lang="en-US" altLang="zh-CN" sz="1400" dirty="0"/>
              <a:t>().split(',')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#print(sample)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#print(sample)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 ['</a:t>
            </a:r>
            <a:r>
              <a:rPr lang="zh-CN" altLang="zh-CN" sz="1400" dirty="0"/>
              <a:t>陈学东</a:t>
            </a:r>
            <a:r>
              <a:rPr lang="en-US" altLang="zh-CN" sz="1400" dirty="0"/>
              <a:t>', '1964</a:t>
            </a:r>
            <a:r>
              <a:rPr lang="zh-CN" altLang="zh-CN" sz="1400" dirty="0"/>
              <a:t>年</a:t>
            </a:r>
            <a:r>
              <a:rPr lang="en-US" altLang="zh-CN" sz="1400" dirty="0"/>
              <a:t>8</a:t>
            </a:r>
            <a:r>
              <a:rPr lang="zh-CN" altLang="zh-CN" sz="1400" dirty="0"/>
              <a:t>月</a:t>
            </a:r>
            <a:r>
              <a:rPr lang="en-US" altLang="zh-CN" sz="1400" dirty="0"/>
              <a:t>13</a:t>
            </a:r>
            <a:r>
              <a:rPr lang="zh-CN" altLang="zh-CN" sz="1400" dirty="0"/>
              <a:t>日</a:t>
            </a:r>
            <a:r>
              <a:rPr lang="en-US" altLang="zh-CN" sz="1400" dirty="0"/>
              <a:t>', '</a:t>
            </a:r>
            <a:r>
              <a:rPr lang="zh-CN" altLang="zh-CN" sz="1400" dirty="0"/>
              <a:t>男</a:t>
            </a:r>
            <a:r>
              <a:rPr lang="en-US" altLang="zh-CN" sz="1400" dirty="0"/>
              <a:t>', '</a:t>
            </a:r>
            <a:r>
              <a:rPr lang="zh-CN" altLang="zh-CN" sz="1400" dirty="0"/>
              <a:t>安徽省铜陵市</a:t>
            </a:r>
            <a:r>
              <a:rPr lang="en-US" altLang="zh-CN" sz="1400" dirty="0"/>
              <a:t>',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  '"(30.940929694665662', ' 117.81942872880637)"', '</a:t>
            </a:r>
            <a:r>
              <a:rPr lang="zh-CN" altLang="zh-CN" sz="1400" dirty="0"/>
              <a:t>合肥通用机械研究院</a:t>
            </a:r>
            <a:r>
              <a:rPr lang="en-US" altLang="zh-CN" sz="1400" dirty="0"/>
              <a:t>',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 '"(31.861227183410097', ' 117.21022566532534)"', '</a:t>
            </a:r>
            <a:r>
              <a:rPr lang="zh-CN" altLang="zh-CN" sz="1400" dirty="0"/>
              <a:t>特种设备设计制造与运行维护工程科技专家</a:t>
            </a:r>
            <a:r>
              <a:rPr lang="en-US" altLang="zh-CN" sz="1400" dirty="0"/>
              <a:t>']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#print(sample)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4724370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100" dirty="0"/>
              <a:t> # </a:t>
            </a:r>
            <a:r>
              <a:rPr lang="zh-CN" altLang="zh-CN" sz="1100" dirty="0"/>
              <a:t>抽取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try: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homeplace.append</a:t>
            </a:r>
            <a:r>
              <a:rPr lang="en-US" altLang="zh-CN" sz="1100" dirty="0"/>
              <a:t>([sample[3], sample[3]])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workplace.append</a:t>
            </a:r>
            <a:r>
              <a:rPr lang="en-US" altLang="zh-CN" sz="1100" dirty="0"/>
              <a:t>([sample[6], sample[6]])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home_work.append</a:t>
            </a:r>
            <a:r>
              <a:rPr lang="en-US" altLang="zh-CN" sz="1100" dirty="0"/>
              <a:t>([sample[3], sample[6]])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sex.append</a:t>
            </a:r>
            <a:r>
              <a:rPr lang="en-US" altLang="zh-CN" sz="1100" dirty="0"/>
              <a:t>(sample[2])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birth.append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eval</a:t>
            </a:r>
            <a:r>
              <a:rPr lang="en-US" altLang="zh-CN" sz="1100" dirty="0"/>
              <a:t>(sample[1][0:4]))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a_1 = </a:t>
            </a:r>
            <a:r>
              <a:rPr lang="en-US" altLang="zh-CN" sz="1100" dirty="0" err="1"/>
              <a:t>eval</a:t>
            </a:r>
            <a:r>
              <a:rPr lang="en-US" altLang="zh-CN" sz="1100" dirty="0"/>
              <a:t>(sample[4][2:])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a_2 = </a:t>
            </a:r>
            <a:r>
              <a:rPr lang="en-US" altLang="zh-CN" sz="1100" dirty="0" err="1"/>
              <a:t>eval</a:t>
            </a:r>
            <a:r>
              <a:rPr lang="en-US" altLang="zh-CN" sz="1100" dirty="0"/>
              <a:t>(sample[5][:-2])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b_1 = </a:t>
            </a:r>
            <a:r>
              <a:rPr lang="en-US" altLang="zh-CN" sz="1100" dirty="0" err="1"/>
              <a:t>eval</a:t>
            </a:r>
            <a:r>
              <a:rPr lang="en-US" altLang="zh-CN" sz="1100" dirty="0"/>
              <a:t>(sample[7][2:])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b_2 = </a:t>
            </a:r>
            <a:r>
              <a:rPr lang="en-US" altLang="zh-CN" sz="1100" dirty="0" err="1"/>
              <a:t>eval</a:t>
            </a:r>
            <a:r>
              <a:rPr lang="en-US" altLang="zh-CN" sz="1100" dirty="0"/>
              <a:t>(sample[8][:-2])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maplist.append</a:t>
            </a:r>
            <a:r>
              <a:rPr lang="en-US" altLang="zh-CN" sz="1100" dirty="0"/>
              <a:t>([sample[3], a_1, a_2]) 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maplist.append</a:t>
            </a:r>
            <a:r>
              <a:rPr lang="en-US" altLang="zh-CN" sz="1100" dirty="0"/>
              <a:t>([sample[6], b_1, b_2])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err="1"/>
              <a:t>wordlist.append</a:t>
            </a:r>
            <a:r>
              <a:rPr lang="en-US" altLang="zh-CN" sz="1100" dirty="0"/>
              <a:t>(sample[-1])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except Exception as e:</a:t>
            </a:r>
            <a:endParaRPr lang="zh-CN" altLang="zh-CN" sz="1100" dirty="0"/>
          </a:p>
          <a:p>
            <a:pPr marL="0" indent="0">
              <a:buNone/>
            </a:pPr>
            <a:r>
              <a:rPr lang="en-US" altLang="zh-CN" sz="1100" dirty="0"/>
              <a:t>                </a:t>
            </a:r>
            <a:r>
              <a:rPr lang="en-US" altLang="zh-CN" sz="1100" dirty="0" smtClean="0"/>
              <a:t>pass</a:t>
            </a:r>
            <a:endParaRPr lang="zh-CN" altLang="zh-CN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44067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(wordlist)):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</a:t>
            </a:r>
            <a:r>
              <a:rPr lang="en-US" altLang="zh-CN" sz="1400" dirty="0" err="1" smtClean="0"/>
              <a:t>rand.append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random.randint</a:t>
            </a:r>
            <a:r>
              <a:rPr lang="en-US" altLang="zh-CN" sz="1400" dirty="0" smtClean="0"/>
              <a:t>(10</a:t>
            </a:r>
            <a:r>
              <a:rPr lang="en-US" altLang="zh-CN" sz="1400" dirty="0"/>
              <a:t>, 500))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return </a:t>
            </a:r>
            <a:r>
              <a:rPr lang="en-US" altLang="zh-CN" sz="1400" dirty="0" err="1"/>
              <a:t>homeplace</a:t>
            </a:r>
            <a:r>
              <a:rPr lang="en-US" altLang="zh-CN" sz="1400" dirty="0"/>
              <a:t>, workplace, </a:t>
            </a:r>
            <a:r>
              <a:rPr lang="en-US" altLang="zh-CN" sz="1400" dirty="0" err="1"/>
              <a:t>home_work</a:t>
            </a:r>
            <a:r>
              <a:rPr lang="en-US" altLang="zh-CN" sz="1400" dirty="0"/>
              <a:t>, sex, birth,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, wordlist, </a:t>
            </a:r>
            <a:r>
              <a:rPr lang="en-US" altLang="zh-CN" sz="1400" dirty="0" smtClean="0"/>
              <a:t>rand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homeplace</a:t>
            </a:r>
            <a:r>
              <a:rPr lang="en-US" altLang="zh-CN" sz="1400" dirty="0"/>
              <a:t>, workplace, </a:t>
            </a:r>
            <a:r>
              <a:rPr lang="en-US" altLang="zh-CN" sz="1400" dirty="0" err="1"/>
              <a:t>home_work</a:t>
            </a:r>
            <a:r>
              <a:rPr lang="en-US" altLang="zh-CN" sz="1400" dirty="0"/>
              <a:t>, sex, birth,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, wordlist, rand = main()</a:t>
            </a:r>
            <a:endParaRPr lang="zh-CN" altLang="zh-CN" sz="1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2713563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男女比</a:t>
            </a:r>
            <a:r>
              <a:rPr lang="zh-CN" altLang="en-US" sz="1400" dirty="0" smtClean="0"/>
              <a:t>列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sexRatio</a:t>
            </a:r>
            <a:r>
              <a:rPr lang="en-US" altLang="zh-CN" sz="1400" dirty="0"/>
              <a:t>(list):  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count </a:t>
            </a:r>
            <a:r>
              <a:rPr lang="en-US" altLang="zh-CN" sz="1400" dirty="0"/>
              <a:t>= 0  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(list)):      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if </a:t>
            </a:r>
            <a:r>
              <a:rPr lang="en-US" altLang="zh-CN" sz="1400" dirty="0"/>
              <a:t>list[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'</a:t>
            </a:r>
            <a:r>
              <a:rPr lang="zh-CN" altLang="en-US" sz="1400" dirty="0"/>
              <a:t>男</a:t>
            </a:r>
            <a:r>
              <a:rPr lang="en-US" altLang="zh-CN" sz="1400" dirty="0"/>
              <a:t>':          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count </a:t>
            </a:r>
            <a:r>
              <a:rPr lang="en-US" altLang="zh-CN" sz="1400" dirty="0"/>
              <a:t>+= 1   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return </a:t>
            </a:r>
            <a:r>
              <a:rPr lang="en-US" altLang="zh-CN" sz="1400" dirty="0"/>
              <a:t>count /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(list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ratio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sexRatio</a:t>
            </a:r>
            <a:r>
              <a:rPr lang="en-US" altLang="zh-CN" sz="1400" dirty="0"/>
              <a:t>(sex)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44067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(wordlist)):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rand.append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random.randint</a:t>
            </a:r>
            <a:r>
              <a:rPr lang="en-US" altLang="zh-CN" sz="1400" dirty="0"/>
              <a:t>(10, 500))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return </a:t>
            </a:r>
            <a:r>
              <a:rPr lang="en-US" altLang="zh-CN" sz="1400" dirty="0" err="1"/>
              <a:t>homeplace</a:t>
            </a:r>
            <a:r>
              <a:rPr lang="en-US" altLang="zh-CN" sz="1400" dirty="0"/>
              <a:t>, workplace, </a:t>
            </a:r>
            <a:r>
              <a:rPr lang="en-US" altLang="zh-CN" sz="1400" dirty="0" err="1"/>
              <a:t>home_work</a:t>
            </a:r>
            <a:r>
              <a:rPr lang="en-US" altLang="zh-CN" sz="1400" dirty="0"/>
              <a:t>, sex, birth,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, wordlist, </a:t>
            </a:r>
            <a:r>
              <a:rPr lang="en-US" altLang="zh-CN" sz="1400" dirty="0" smtClean="0"/>
              <a:t>rand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homeplace</a:t>
            </a:r>
            <a:r>
              <a:rPr lang="en-US" altLang="zh-CN" sz="1400" dirty="0"/>
              <a:t>, workplace, </a:t>
            </a:r>
            <a:r>
              <a:rPr lang="en-US" altLang="zh-CN" sz="1400" dirty="0" err="1"/>
              <a:t>home_work</a:t>
            </a:r>
            <a:r>
              <a:rPr lang="en-US" altLang="zh-CN" sz="1400" dirty="0"/>
              <a:t>, sex, birth,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, wordlist, rand = main()</a:t>
            </a:r>
            <a:endParaRPr lang="zh-CN" altLang="zh-CN" sz="1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数据可视化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通过使用</a:t>
            </a:r>
            <a:r>
              <a:rPr kumimoji="1" lang="en-US" altLang="zh-CN" dirty="0" err="1" smtClean="0"/>
              <a:t>pyecharts</a:t>
            </a:r>
            <a:r>
              <a:rPr kumimoji="1" lang="zh-CN" altLang="en-US" dirty="0" smtClean="0"/>
              <a:t>对数据进行可视化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303465"/>
            <a:ext cx="8596668" cy="1338828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男女比</a:t>
            </a:r>
            <a:r>
              <a:rPr lang="zh-CN" altLang="en-US" sz="1400" dirty="0" smtClean="0"/>
              <a:t>列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liquid </a:t>
            </a:r>
            <a:r>
              <a:rPr lang="en-US" altLang="zh-CN" sz="1400" dirty="0"/>
              <a:t>= Liquid("</a:t>
            </a:r>
            <a:r>
              <a:rPr lang="zh-CN" altLang="en-US" sz="1400" dirty="0"/>
              <a:t>院士男女比例</a:t>
            </a:r>
            <a:r>
              <a:rPr lang="en-US" altLang="zh-CN" sz="1400" dirty="0" smtClean="0"/>
              <a:t>")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liquid.add</a:t>
            </a:r>
            <a:r>
              <a:rPr lang="en-US" altLang="zh-CN" sz="1400" dirty="0"/>
              <a:t>("Liquid", [ratio</a:t>
            </a:r>
            <a:r>
              <a:rPr lang="en-US" altLang="zh-CN" sz="1400" dirty="0" smtClean="0"/>
              <a:t>])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page.add</a:t>
            </a:r>
            <a:r>
              <a:rPr lang="en-US" altLang="zh-CN" sz="1400" dirty="0" smtClean="0"/>
              <a:t>(liquid</a:t>
            </a:r>
            <a:r>
              <a:rPr lang="en-US" altLang="zh-CN" sz="1400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897955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年龄分布柱状图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 = ["</a:t>
            </a:r>
            <a:r>
              <a:rPr lang="zh-CN" altLang="en-US" sz="1400" dirty="0"/>
              <a:t>小于</a:t>
            </a:r>
            <a:r>
              <a:rPr lang="en-US" altLang="zh-CN" sz="1400" dirty="0"/>
              <a:t>50</a:t>
            </a:r>
            <a:r>
              <a:rPr lang="zh-CN" altLang="en-US" sz="1400" dirty="0"/>
              <a:t>岁</a:t>
            </a:r>
            <a:r>
              <a:rPr lang="en-US" altLang="zh-CN" sz="1400" dirty="0"/>
              <a:t>", "50</a:t>
            </a:r>
            <a:r>
              <a:rPr lang="zh-CN" altLang="en-US" sz="1400" dirty="0"/>
              <a:t>～</a:t>
            </a:r>
            <a:r>
              <a:rPr lang="en-US" altLang="zh-CN" sz="1400" dirty="0"/>
              <a:t>55</a:t>
            </a:r>
            <a:r>
              <a:rPr lang="zh-CN" altLang="en-US" sz="1400" dirty="0"/>
              <a:t>岁</a:t>
            </a:r>
            <a:r>
              <a:rPr lang="en-US" altLang="zh-CN" sz="1400" dirty="0"/>
              <a:t>", "55</a:t>
            </a:r>
            <a:r>
              <a:rPr lang="zh-CN" altLang="en-US" sz="1400" dirty="0"/>
              <a:t>～</a:t>
            </a:r>
            <a:r>
              <a:rPr lang="en-US" altLang="zh-CN" sz="1400" dirty="0"/>
              <a:t>60</a:t>
            </a:r>
            <a:r>
              <a:rPr lang="zh-CN" altLang="en-US" sz="1400" dirty="0"/>
              <a:t>岁</a:t>
            </a:r>
            <a:r>
              <a:rPr lang="en-US" altLang="zh-CN" sz="1400" dirty="0"/>
              <a:t>", "60</a:t>
            </a:r>
            <a:r>
              <a:rPr lang="zh-CN" altLang="en-US" sz="1400" dirty="0"/>
              <a:t>～</a:t>
            </a:r>
            <a:r>
              <a:rPr lang="en-US" altLang="zh-CN" sz="1400" dirty="0"/>
              <a:t>65</a:t>
            </a:r>
            <a:r>
              <a:rPr lang="zh-CN" altLang="en-US" sz="1400" dirty="0"/>
              <a:t>岁</a:t>
            </a:r>
            <a:r>
              <a:rPr lang="en-US" altLang="zh-CN" sz="1400" dirty="0"/>
              <a:t>", "65</a:t>
            </a:r>
            <a:r>
              <a:rPr lang="zh-CN" altLang="en-US" sz="1400" dirty="0"/>
              <a:t>～</a:t>
            </a:r>
            <a:r>
              <a:rPr lang="en-US" altLang="zh-CN" sz="1400" dirty="0"/>
              <a:t>70</a:t>
            </a:r>
            <a:r>
              <a:rPr lang="zh-CN" altLang="en-US" sz="1400" dirty="0"/>
              <a:t>岁</a:t>
            </a:r>
            <a:r>
              <a:rPr lang="en-US" altLang="zh-CN" sz="1400" dirty="0"/>
              <a:t>", "70</a:t>
            </a:r>
            <a:r>
              <a:rPr lang="zh-CN" altLang="en-US" sz="1400" dirty="0"/>
              <a:t>～</a:t>
            </a:r>
            <a:r>
              <a:rPr lang="en-US" altLang="zh-CN" sz="1400" dirty="0"/>
              <a:t>75</a:t>
            </a:r>
            <a:r>
              <a:rPr lang="zh-CN" altLang="en-US" sz="1400" dirty="0"/>
              <a:t>岁</a:t>
            </a:r>
            <a:r>
              <a:rPr lang="en-US" altLang="zh-CN" sz="1400" dirty="0"/>
              <a:t>", "75</a:t>
            </a:r>
            <a:r>
              <a:rPr lang="zh-CN" altLang="en-US" sz="1400" dirty="0"/>
              <a:t>～</a:t>
            </a:r>
            <a:r>
              <a:rPr lang="en-US" altLang="zh-CN" sz="1400" dirty="0"/>
              <a:t>80</a:t>
            </a:r>
            <a:r>
              <a:rPr lang="zh-CN" altLang="en-US" sz="1400" dirty="0"/>
              <a:t>岁</a:t>
            </a:r>
            <a:r>
              <a:rPr lang="en-US" altLang="zh-CN" sz="1400" dirty="0"/>
              <a:t>", "80</a:t>
            </a:r>
            <a:r>
              <a:rPr lang="zh-CN" altLang="en-US" sz="1400" dirty="0"/>
              <a:t>～</a:t>
            </a:r>
            <a:r>
              <a:rPr lang="en-US" altLang="zh-CN" sz="1400" dirty="0"/>
              <a:t>85</a:t>
            </a:r>
            <a:r>
              <a:rPr lang="zh-CN" altLang="en-US" sz="1400" dirty="0"/>
              <a:t>岁</a:t>
            </a:r>
            <a:r>
              <a:rPr lang="en-US" altLang="zh-CN" sz="1400" dirty="0"/>
              <a:t>", "85</a:t>
            </a:r>
            <a:r>
              <a:rPr lang="zh-CN" altLang="en-US" sz="1400" dirty="0"/>
              <a:t>～</a:t>
            </a:r>
            <a:r>
              <a:rPr lang="en-US" altLang="zh-CN" sz="1400" dirty="0"/>
              <a:t>90</a:t>
            </a:r>
            <a:r>
              <a:rPr lang="zh-CN" altLang="en-US" sz="1400" dirty="0"/>
              <a:t>岁</a:t>
            </a:r>
            <a:r>
              <a:rPr lang="en-US" altLang="zh-CN" sz="1400" dirty="0"/>
              <a:t>", "90</a:t>
            </a:r>
            <a:r>
              <a:rPr lang="zh-CN" altLang="en-US" sz="1400" dirty="0"/>
              <a:t>～</a:t>
            </a:r>
            <a:r>
              <a:rPr lang="en-US" altLang="zh-CN" sz="1400" dirty="0"/>
              <a:t>95</a:t>
            </a:r>
            <a:r>
              <a:rPr lang="zh-CN" altLang="en-US" sz="1400" dirty="0"/>
              <a:t>岁</a:t>
            </a:r>
            <a:r>
              <a:rPr lang="en-US" altLang="zh-CN" sz="1400" dirty="0"/>
              <a:t>", "95</a:t>
            </a:r>
            <a:r>
              <a:rPr lang="zh-CN" altLang="en-US" sz="1400" dirty="0"/>
              <a:t>～</a:t>
            </a:r>
            <a:r>
              <a:rPr lang="en-US" altLang="zh-CN" sz="1400" dirty="0"/>
              <a:t>100</a:t>
            </a:r>
            <a:r>
              <a:rPr lang="zh-CN" altLang="en-US" sz="1400" dirty="0"/>
              <a:t>岁</a:t>
            </a:r>
            <a:r>
              <a:rPr lang="en-US" altLang="zh-CN" sz="1400" dirty="0"/>
              <a:t>", "</a:t>
            </a:r>
            <a:r>
              <a:rPr lang="zh-CN" altLang="en-US" sz="1400" dirty="0"/>
              <a:t>大于</a:t>
            </a:r>
            <a:r>
              <a:rPr lang="en-US" altLang="zh-CN" sz="1400" dirty="0"/>
              <a:t>100</a:t>
            </a:r>
            <a:r>
              <a:rPr lang="zh-CN" altLang="en-US" sz="1400" dirty="0"/>
              <a:t>岁</a:t>
            </a:r>
            <a:r>
              <a:rPr lang="en-US" altLang="zh-CN" sz="1400" dirty="0" smtClean="0"/>
              <a:t>"]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v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[</a:t>
            </a:r>
            <a:r>
              <a:rPr lang="en-US" altLang="zh-CN" sz="1400" dirty="0" err="1"/>
              <a:t>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f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j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</a:t>
            </a:r>
            <a:r>
              <a:rPr lang="en-US" altLang="zh-CN" sz="1400" dirty="0" smtClean="0"/>
              <a:t>]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bar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Bar</a:t>
            </a:r>
            <a:r>
              <a:rPr lang="en-US" altLang="zh-CN" sz="1400" dirty="0"/>
              <a:t>("</a:t>
            </a:r>
            <a:r>
              <a:rPr lang="zh-CN" altLang="en-US" sz="1400" dirty="0"/>
              <a:t>院士年龄分布柱状图和饼图</a:t>
            </a:r>
            <a:r>
              <a:rPr lang="en-US" altLang="zh-CN" sz="1400" dirty="0" smtClean="0"/>
              <a:t>")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bar.add</a:t>
            </a:r>
            <a:r>
              <a:rPr lang="en-US" altLang="zh-CN" sz="1400" dirty="0"/>
              <a:t>("</a:t>
            </a:r>
            <a:r>
              <a:rPr lang="zh-CN" altLang="en-US" sz="1400" dirty="0"/>
              <a:t>院士人数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is_stack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True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mark_line</a:t>
            </a:r>
            <a:r>
              <a:rPr lang="en-US" altLang="zh-CN" sz="1400" dirty="0"/>
              <a:t>=["</a:t>
            </a:r>
            <a:r>
              <a:rPr lang="en-US" altLang="zh-CN" sz="1400" dirty="0" err="1"/>
              <a:t>min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max</a:t>
            </a:r>
            <a:r>
              <a:rPr lang="en-US" altLang="zh-CN" sz="1400" dirty="0"/>
              <a:t>"], </a:t>
            </a:r>
            <a:r>
              <a:rPr lang="en-US" altLang="zh-CN" sz="1400" dirty="0" err="1"/>
              <a:t>mark_point</a:t>
            </a:r>
            <a:r>
              <a:rPr lang="en-US" altLang="zh-CN" sz="1400" dirty="0"/>
              <a:t>=["</a:t>
            </a:r>
            <a:r>
              <a:rPr lang="en-US" altLang="zh-CN" sz="1400" dirty="0" err="1"/>
              <a:t>average</a:t>
            </a:r>
            <a:r>
              <a:rPr lang="en-US" altLang="zh-CN" sz="1400" dirty="0" smtClean="0"/>
              <a:t>"])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page.add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bar</a:t>
            </a:r>
            <a:r>
              <a:rPr lang="en-US" altLang="zh-CN" sz="1400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目录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1</a:t>
            </a:r>
            <a:r>
              <a:rPr kumimoji="1" lang="zh-CN" altLang="en-US" sz="3600" dirty="0" smtClean="0"/>
              <a:t> 数据爬取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2</a:t>
            </a:r>
            <a:r>
              <a:rPr kumimoji="1" lang="zh-CN" altLang="en-US" sz="3600" dirty="0" smtClean="0"/>
              <a:t> 数据抽取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 数据可视化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4</a:t>
            </a:r>
            <a:r>
              <a:rPr kumimoji="1" lang="zh-CN" altLang="en-US" sz="3600" dirty="0" smtClean="0"/>
              <a:t> 总结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203452"/>
            <a:ext cx="8596668" cy="2241639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年龄分布</a:t>
            </a:r>
            <a:r>
              <a:rPr lang="zh-CN" altLang="en-US" sz="1400" dirty="0" smtClean="0"/>
              <a:t>饼图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attr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["</a:t>
            </a:r>
            <a:r>
              <a:rPr lang="zh-CN" altLang="en-US" sz="1400" dirty="0"/>
              <a:t>小于</a:t>
            </a:r>
            <a:r>
              <a:rPr lang="en-US" altLang="zh-CN" sz="1400" dirty="0"/>
              <a:t>50</a:t>
            </a:r>
            <a:r>
              <a:rPr lang="zh-CN" altLang="en-US" sz="1400" dirty="0"/>
              <a:t>岁</a:t>
            </a:r>
            <a:r>
              <a:rPr lang="en-US" altLang="zh-CN" sz="1400" dirty="0"/>
              <a:t>", "50</a:t>
            </a:r>
            <a:r>
              <a:rPr lang="zh-CN" altLang="en-US" sz="1400" dirty="0"/>
              <a:t>～</a:t>
            </a:r>
            <a:r>
              <a:rPr lang="en-US" altLang="zh-CN" sz="1400" dirty="0"/>
              <a:t>55</a:t>
            </a:r>
            <a:r>
              <a:rPr lang="zh-CN" altLang="en-US" sz="1400" dirty="0"/>
              <a:t>岁</a:t>
            </a:r>
            <a:r>
              <a:rPr lang="en-US" altLang="zh-CN" sz="1400" dirty="0"/>
              <a:t>", "55</a:t>
            </a:r>
            <a:r>
              <a:rPr lang="zh-CN" altLang="en-US" sz="1400" dirty="0"/>
              <a:t>～</a:t>
            </a:r>
            <a:r>
              <a:rPr lang="en-US" altLang="zh-CN" sz="1400" dirty="0"/>
              <a:t>60</a:t>
            </a:r>
            <a:r>
              <a:rPr lang="zh-CN" altLang="en-US" sz="1400" dirty="0"/>
              <a:t>岁</a:t>
            </a:r>
            <a:r>
              <a:rPr lang="en-US" altLang="zh-CN" sz="1400" dirty="0"/>
              <a:t>", "60</a:t>
            </a:r>
            <a:r>
              <a:rPr lang="zh-CN" altLang="en-US" sz="1400" dirty="0"/>
              <a:t>～</a:t>
            </a:r>
            <a:r>
              <a:rPr lang="en-US" altLang="zh-CN" sz="1400" dirty="0"/>
              <a:t>65</a:t>
            </a:r>
            <a:r>
              <a:rPr lang="zh-CN" altLang="en-US" sz="1400" dirty="0"/>
              <a:t>岁</a:t>
            </a:r>
            <a:r>
              <a:rPr lang="en-US" altLang="zh-CN" sz="1400" dirty="0"/>
              <a:t>", "65</a:t>
            </a:r>
            <a:r>
              <a:rPr lang="zh-CN" altLang="en-US" sz="1400" dirty="0"/>
              <a:t>～</a:t>
            </a:r>
            <a:r>
              <a:rPr lang="en-US" altLang="zh-CN" sz="1400" dirty="0"/>
              <a:t>70</a:t>
            </a:r>
            <a:r>
              <a:rPr lang="zh-CN" altLang="en-US" sz="1400" dirty="0"/>
              <a:t>岁</a:t>
            </a:r>
            <a:r>
              <a:rPr lang="en-US" altLang="zh-CN" sz="1400" dirty="0"/>
              <a:t>", "70</a:t>
            </a:r>
            <a:r>
              <a:rPr lang="zh-CN" altLang="en-US" sz="1400" dirty="0"/>
              <a:t>～</a:t>
            </a:r>
            <a:r>
              <a:rPr lang="en-US" altLang="zh-CN" sz="1400" dirty="0"/>
              <a:t>75</a:t>
            </a:r>
            <a:r>
              <a:rPr lang="zh-CN" altLang="en-US" sz="1400" dirty="0"/>
              <a:t>岁</a:t>
            </a:r>
            <a:r>
              <a:rPr lang="en-US" altLang="zh-CN" sz="1400" dirty="0"/>
              <a:t>", "75</a:t>
            </a:r>
            <a:r>
              <a:rPr lang="zh-CN" altLang="en-US" sz="1400" dirty="0"/>
              <a:t>～</a:t>
            </a:r>
            <a:r>
              <a:rPr lang="en-US" altLang="zh-CN" sz="1400" dirty="0"/>
              <a:t>80</a:t>
            </a:r>
            <a:r>
              <a:rPr lang="zh-CN" altLang="en-US" sz="1400" dirty="0"/>
              <a:t>岁</a:t>
            </a:r>
            <a:r>
              <a:rPr lang="en-US" altLang="zh-CN" sz="1400" dirty="0"/>
              <a:t>", "80</a:t>
            </a:r>
            <a:r>
              <a:rPr lang="zh-CN" altLang="en-US" sz="1400" dirty="0"/>
              <a:t>～</a:t>
            </a:r>
            <a:r>
              <a:rPr lang="en-US" altLang="zh-CN" sz="1400" dirty="0"/>
              <a:t>85</a:t>
            </a:r>
            <a:r>
              <a:rPr lang="zh-CN" altLang="en-US" sz="1400" dirty="0"/>
              <a:t>岁</a:t>
            </a:r>
            <a:r>
              <a:rPr lang="en-US" altLang="zh-CN" sz="1400" dirty="0"/>
              <a:t>", "85</a:t>
            </a:r>
            <a:r>
              <a:rPr lang="zh-CN" altLang="en-US" sz="1400" dirty="0"/>
              <a:t>～</a:t>
            </a:r>
            <a:r>
              <a:rPr lang="en-US" altLang="zh-CN" sz="1400" dirty="0"/>
              <a:t>90</a:t>
            </a:r>
            <a:r>
              <a:rPr lang="zh-CN" altLang="en-US" sz="1400" dirty="0"/>
              <a:t>岁</a:t>
            </a:r>
            <a:r>
              <a:rPr lang="en-US" altLang="zh-CN" sz="1400" dirty="0"/>
              <a:t>", "90</a:t>
            </a:r>
            <a:r>
              <a:rPr lang="zh-CN" altLang="en-US" sz="1400" dirty="0"/>
              <a:t>～</a:t>
            </a:r>
            <a:r>
              <a:rPr lang="en-US" altLang="zh-CN" sz="1400" dirty="0"/>
              <a:t>95</a:t>
            </a:r>
            <a:r>
              <a:rPr lang="zh-CN" altLang="en-US" sz="1400" dirty="0"/>
              <a:t>岁</a:t>
            </a:r>
            <a:r>
              <a:rPr lang="en-US" altLang="zh-CN" sz="1400" dirty="0"/>
              <a:t>", "95</a:t>
            </a:r>
            <a:r>
              <a:rPr lang="zh-CN" altLang="en-US" sz="1400" dirty="0"/>
              <a:t>～</a:t>
            </a:r>
            <a:r>
              <a:rPr lang="en-US" altLang="zh-CN" sz="1400" dirty="0"/>
              <a:t>100</a:t>
            </a:r>
            <a:r>
              <a:rPr lang="zh-CN" altLang="en-US" sz="1400" dirty="0"/>
              <a:t>岁</a:t>
            </a:r>
            <a:r>
              <a:rPr lang="en-US" altLang="zh-CN" sz="1400" dirty="0"/>
              <a:t>", "</a:t>
            </a:r>
            <a:r>
              <a:rPr lang="zh-CN" altLang="en-US" sz="1400" dirty="0"/>
              <a:t>大于</a:t>
            </a:r>
            <a:r>
              <a:rPr lang="en-US" altLang="zh-CN" sz="1400" dirty="0"/>
              <a:t>100</a:t>
            </a:r>
            <a:r>
              <a:rPr lang="zh-CN" altLang="en-US" sz="1400" dirty="0"/>
              <a:t>岁</a:t>
            </a:r>
            <a:r>
              <a:rPr lang="en-US" altLang="zh-CN" sz="1400" dirty="0" smtClean="0"/>
              <a:t>"]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v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[</a:t>
            </a:r>
            <a:r>
              <a:rPr lang="en-US" altLang="zh-CN" sz="1400" dirty="0" err="1"/>
              <a:t>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f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j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</a:t>
            </a:r>
            <a:r>
              <a:rPr lang="en-US" altLang="zh-CN" sz="1400" dirty="0" smtClean="0"/>
              <a:t>]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pie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Pie</a:t>
            </a:r>
            <a:r>
              <a:rPr lang="en-US" altLang="zh-CN" sz="1400" dirty="0" smtClean="0"/>
              <a:t>()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pie.add</a:t>
            </a:r>
            <a:r>
              <a:rPr lang="en-US" altLang="zh-CN" sz="1400" dirty="0"/>
              <a:t>("</a:t>
            </a:r>
            <a:r>
              <a:rPr lang="zh-CN" altLang="en-US" sz="1400" dirty="0"/>
              <a:t>院士人数比例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is_label_show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True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radius</a:t>
            </a:r>
            <a:r>
              <a:rPr lang="en-US" altLang="zh-CN" sz="1400" dirty="0"/>
              <a:t>=[20,50</a:t>
            </a:r>
            <a:r>
              <a:rPr lang="en-US" altLang="zh-CN" sz="1400" dirty="0" smtClean="0"/>
              <a:t>])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page.add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pie</a:t>
            </a:r>
            <a:r>
              <a:rPr lang="en-US" altLang="zh-CN" sz="1400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19" y="2146300"/>
            <a:ext cx="7762874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2026196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en-US" sz="1400" dirty="0"/>
              <a:t>词</a:t>
            </a:r>
            <a:r>
              <a:rPr lang="zh-CN" altLang="en-US" sz="1400" dirty="0" smtClean="0"/>
              <a:t>云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name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wordlist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value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rand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wordcloud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WordCloud</a:t>
            </a:r>
            <a:r>
              <a:rPr lang="en-US" altLang="zh-CN" sz="1400" dirty="0"/>
              <a:t>("</a:t>
            </a:r>
            <a:r>
              <a:rPr lang="zh-CN" altLang="en-US" sz="1400" dirty="0"/>
              <a:t>院士专业词云图</a:t>
            </a:r>
            <a:r>
              <a:rPr lang="en-US" altLang="zh-CN" sz="1400" dirty="0"/>
              <a:t>",width=800, height=620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wordcloud.add</a:t>
            </a:r>
            <a:r>
              <a:rPr lang="en-US" altLang="zh-CN" sz="1400" dirty="0"/>
              <a:t>("", name, value, </a:t>
            </a:r>
            <a:r>
              <a:rPr lang="en-US" altLang="zh-CN" sz="1400" dirty="0" err="1"/>
              <a:t>word_size_range</a:t>
            </a:r>
            <a:r>
              <a:rPr lang="en-US" altLang="zh-CN" sz="1400" dirty="0"/>
              <a:t>=[1, 25], shape= 'circle</a:t>
            </a:r>
            <a:r>
              <a:rPr lang="en-US" altLang="zh-CN" sz="1400" dirty="0" smtClean="0"/>
              <a:t>')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page.add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wordcloud</a:t>
            </a:r>
            <a:r>
              <a:rPr lang="en-US" altLang="zh-CN" sz="1400" dirty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66" y="2160588"/>
            <a:ext cx="5008305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563034" y="1333411"/>
            <a:ext cx="8596668" cy="5524589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zh-CN" sz="1400" dirty="0"/>
              <a:t>出生地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style = Style(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title_top</a:t>
            </a:r>
            <a:r>
              <a:rPr lang="en-US" altLang="zh-CN" sz="1400" dirty="0"/>
              <a:t>="#</a:t>
            </a:r>
            <a:r>
              <a:rPr lang="en-US" altLang="zh-CN" sz="1400" dirty="0" err="1"/>
              <a:t>fff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title_pos</a:t>
            </a:r>
            <a:r>
              <a:rPr lang="en-US" altLang="zh-CN" sz="1400" dirty="0"/>
              <a:t> = "center",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width=800,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height=620,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background_color</a:t>
            </a:r>
            <a:r>
              <a:rPr lang="en-US" altLang="zh-CN" sz="1400" dirty="0"/>
              <a:t>=""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data_yuanshi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workplace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geolines1 = </a:t>
            </a:r>
            <a:r>
              <a:rPr lang="en-US" altLang="zh-CN" sz="1400" dirty="0" err="1"/>
              <a:t>GeoLines</a:t>
            </a:r>
            <a:r>
              <a:rPr lang="en-US" altLang="zh-CN" sz="1400" dirty="0"/>
              <a:t>("</a:t>
            </a:r>
            <a:r>
              <a:rPr lang="zh-CN" altLang="zh-CN" sz="1400" dirty="0"/>
              <a:t>院士出生地</a:t>
            </a:r>
            <a:r>
              <a:rPr lang="en-US" altLang="zh-CN" sz="1400" dirty="0"/>
              <a:t>", **</a:t>
            </a:r>
            <a:r>
              <a:rPr lang="en-US" altLang="zh-CN" sz="1400" dirty="0" err="1"/>
              <a:t>style.init_style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)):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geolines1.add_coordinate(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][0],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][2],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][1])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geolines1.add("</a:t>
            </a:r>
            <a:r>
              <a:rPr lang="zh-CN" altLang="zh-CN" sz="1400" dirty="0"/>
              <a:t>出生地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data_yuanshi</a:t>
            </a:r>
            <a:r>
              <a:rPr lang="en-US" altLang="zh-CN" sz="1400" dirty="0"/>
              <a:t>, **</a:t>
            </a:r>
            <a:r>
              <a:rPr lang="en-US" altLang="zh-CN" sz="1400" dirty="0" err="1"/>
              <a:t>style_geo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page.add</a:t>
            </a:r>
            <a:r>
              <a:rPr lang="en-US" altLang="zh-CN" sz="1400" dirty="0"/>
              <a:t>(geolines1)</a:t>
            </a:r>
            <a:endParaRPr lang="zh-CN" altLang="zh-CN" sz="1400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66" y="2160588"/>
            <a:ext cx="5008305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1473200"/>
            <a:ext cx="8596668" cy="5180905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zh-CN" sz="1400" dirty="0"/>
              <a:t>工作地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style = Style(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title_top</a:t>
            </a:r>
            <a:r>
              <a:rPr lang="en-US" altLang="zh-CN" sz="1400" dirty="0"/>
              <a:t>="#</a:t>
            </a:r>
            <a:r>
              <a:rPr lang="en-US" altLang="zh-CN" sz="1400" dirty="0" err="1"/>
              <a:t>fff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title_pos</a:t>
            </a:r>
            <a:r>
              <a:rPr lang="en-US" altLang="zh-CN" sz="1400" dirty="0"/>
              <a:t> = "center",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width=800,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height=620,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background_color</a:t>
            </a:r>
            <a:r>
              <a:rPr lang="en-US" altLang="zh-CN" sz="1400" dirty="0"/>
              <a:t>=""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data_yuanshi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workplace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geolines2 = </a:t>
            </a:r>
            <a:r>
              <a:rPr lang="en-US" altLang="zh-CN" sz="1400" dirty="0" err="1"/>
              <a:t>GeoLines</a:t>
            </a:r>
            <a:r>
              <a:rPr lang="en-US" altLang="zh-CN" sz="1400" dirty="0"/>
              <a:t>("</a:t>
            </a:r>
            <a:r>
              <a:rPr lang="zh-CN" altLang="zh-CN" sz="1400" dirty="0"/>
              <a:t>院士工作地</a:t>
            </a:r>
            <a:r>
              <a:rPr lang="en-US" altLang="zh-CN" sz="1400" dirty="0"/>
              <a:t>", **</a:t>
            </a:r>
            <a:r>
              <a:rPr lang="en-US" altLang="zh-CN" sz="1400" dirty="0" err="1"/>
              <a:t>style.init_style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)):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geolines2.add_coordinate(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][0],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][2],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][1])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geolines2.add("</a:t>
            </a:r>
            <a:r>
              <a:rPr lang="zh-CN" altLang="zh-CN" sz="1400" dirty="0"/>
              <a:t>工作地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data_yuanshi</a:t>
            </a:r>
            <a:r>
              <a:rPr lang="en-US" altLang="zh-CN" sz="1400" dirty="0"/>
              <a:t>, **</a:t>
            </a:r>
            <a:r>
              <a:rPr lang="en-US" altLang="zh-CN" sz="1400" dirty="0" err="1"/>
              <a:t>style_geo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page.add</a:t>
            </a:r>
            <a:r>
              <a:rPr lang="en-US" altLang="zh-CN" sz="1400" dirty="0"/>
              <a:t>(geolines2)</a:t>
            </a:r>
            <a:endParaRPr lang="zh-CN" altLang="zh-CN" sz="1400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66" y="2160588"/>
            <a:ext cx="5008305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022" y="166688"/>
            <a:ext cx="8596668" cy="1320800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591609" y="1677095"/>
            <a:ext cx="8596668" cy="5180905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# </a:t>
            </a:r>
            <a:r>
              <a:rPr lang="zh-CN" altLang="zh-CN" sz="1400" dirty="0"/>
              <a:t>出生地到工作地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style = Style(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title_top</a:t>
            </a:r>
            <a:r>
              <a:rPr lang="en-US" altLang="zh-CN" sz="1400" dirty="0"/>
              <a:t>="#</a:t>
            </a:r>
            <a:r>
              <a:rPr lang="en-US" altLang="zh-CN" sz="1400" dirty="0" err="1"/>
              <a:t>fff</a:t>
            </a:r>
            <a:r>
              <a:rPr lang="en-US" altLang="zh-CN" sz="1400" dirty="0"/>
              <a:t>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title_pos</a:t>
            </a:r>
            <a:r>
              <a:rPr lang="en-US" altLang="zh-CN" sz="1400" dirty="0"/>
              <a:t> = "center",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width=800,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height=620,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background_color</a:t>
            </a:r>
            <a:r>
              <a:rPr lang="en-US" altLang="zh-CN" sz="1400" dirty="0"/>
              <a:t>=""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data_yuanshi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home_work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geolines3 = </a:t>
            </a:r>
            <a:r>
              <a:rPr lang="en-US" altLang="zh-CN" sz="1400" dirty="0" err="1"/>
              <a:t>GeoLines</a:t>
            </a:r>
            <a:r>
              <a:rPr lang="en-US" altLang="zh-CN" sz="1400" dirty="0"/>
              <a:t>("</a:t>
            </a:r>
            <a:r>
              <a:rPr lang="zh-CN" altLang="zh-CN" sz="1400" dirty="0"/>
              <a:t>院士出生地到工作地</a:t>
            </a:r>
            <a:r>
              <a:rPr lang="en-US" altLang="zh-CN" sz="1400" dirty="0"/>
              <a:t>", **</a:t>
            </a:r>
            <a:r>
              <a:rPr lang="en-US" altLang="zh-CN" sz="1400" dirty="0" err="1"/>
              <a:t>style.init_style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)):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geolines3.add_coordinate(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][0],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][2],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][1</a:t>
            </a:r>
            <a:r>
              <a:rPr lang="en-US" altLang="zh-CN" sz="1400" dirty="0" smtClean="0"/>
              <a:t>]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geolines3.add("</a:t>
            </a:r>
            <a:r>
              <a:rPr lang="zh-CN" altLang="zh-CN" sz="1400" dirty="0"/>
              <a:t>出生地到工作地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data_yuanshi</a:t>
            </a:r>
            <a:r>
              <a:rPr lang="en-US" altLang="zh-CN" sz="1400" dirty="0"/>
              <a:t>, **</a:t>
            </a:r>
            <a:r>
              <a:rPr lang="en-US" altLang="zh-CN" sz="1400" dirty="0" err="1"/>
              <a:t>style_geo</a:t>
            </a:r>
            <a:r>
              <a:rPr lang="en-US" altLang="zh-CN" sz="1400" dirty="0"/>
              <a:t>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page.add</a:t>
            </a:r>
            <a:r>
              <a:rPr lang="en-US" altLang="zh-CN" sz="1400" dirty="0"/>
              <a:t>(geolines3)</a:t>
            </a:r>
            <a:endParaRPr lang="zh-CN" altLang="zh-CN" sz="1400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66" y="2160588"/>
            <a:ext cx="5008305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数据爬取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sz="2000" dirty="0" smtClean="0"/>
              <a:t>使用爬虫爬取中国科学院学部（</a:t>
            </a:r>
            <a:r>
              <a:rPr kumimoji="1" lang="en-US" altLang="zh-CN" sz="1600" dirty="0"/>
              <a:t>http://</a:t>
            </a:r>
            <a:r>
              <a:rPr kumimoji="1" lang="en-US" altLang="zh-CN" sz="1600" dirty="0" err="1"/>
              <a:t>www.casad.cas.cn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chnl</a:t>
            </a:r>
            <a:r>
              <a:rPr kumimoji="1" lang="en-US" altLang="zh-CN" sz="1600" dirty="0"/>
              <a:t>/371/</a:t>
            </a:r>
            <a:r>
              <a:rPr kumimoji="1" lang="en-US" altLang="zh-CN" sz="1600" dirty="0" err="1"/>
              <a:t>index.html</a:t>
            </a:r>
            <a:r>
              <a:rPr kumimoji="1" lang="zh-CN" altLang="en-US" sz="1600" dirty="0" smtClean="0"/>
              <a:t>）</a:t>
            </a:r>
            <a:r>
              <a:rPr kumimoji="1" lang="zh-CN" altLang="en-US" sz="2000" dirty="0" smtClean="0"/>
              <a:t>全体中国科学院院士的全部信息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院士中百分之九十五的是男性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院士中年龄七十岁以上的占绝大多数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院士工作地点主要集中在北京、上海及东部沿海大城市地区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SCRAPY</a:t>
            </a:r>
            <a:r>
              <a:rPr kumimoji="1" lang="zh-CN" altLang="en-US" dirty="0" smtClean="0"/>
              <a:t>进行爬取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URL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下载页面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解析数据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处理数据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保存数据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主要爬取内容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姓名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出生日期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性别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籍贯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所在单位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专业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主要爬取内容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此外</a:t>
            </a:r>
            <a:r>
              <a:rPr kumimoji="1" lang="zh-CN" altLang="en-US" dirty="0"/>
              <a:t>，需要根据籍贯和所在单位生成经纬度，便于后期进行可视化分析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65282"/>
            <a:ext cx="8596312" cy="3472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籍贯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工作地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籍贯到工作地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性别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出生年份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自定义地图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 词云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数据抽取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548747" y="2046289"/>
            <a:ext cx="8596668" cy="4211409"/>
          </a:xfrm>
          <a:prstGeom prst="rect">
            <a:avLst/>
          </a:prstGeom>
          <a:noFill/>
          <a:ln>
            <a:solidFill>
              <a:schemeClr val="tx1">
                <a:alpha val="5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dirty="0"/>
              <a:t>import random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def</a:t>
            </a:r>
            <a:r>
              <a:rPr lang="en-US" altLang="zh-CN" sz="1400" dirty="0"/>
              <a:t> main():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with open('./</a:t>
            </a:r>
            <a:r>
              <a:rPr lang="zh-CN" altLang="zh-CN" sz="1400" dirty="0"/>
              <a:t>中国工程院院士</a:t>
            </a:r>
            <a:r>
              <a:rPr lang="en-US" altLang="zh-CN" sz="1400" dirty="0"/>
              <a:t>.csv', encoding='</a:t>
            </a:r>
            <a:r>
              <a:rPr lang="en-US" altLang="zh-CN" sz="1400" dirty="0" err="1"/>
              <a:t>gbk</a:t>
            </a:r>
            <a:r>
              <a:rPr lang="en-US" altLang="zh-CN" sz="1400" dirty="0"/>
              <a:t>') as f: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first_line</a:t>
            </a:r>
            <a:r>
              <a:rPr lang="en-US" altLang="zh-CN" sz="1400" dirty="0"/>
              <a:t> = True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homeplace</a:t>
            </a:r>
            <a:r>
              <a:rPr lang="en-US" altLang="zh-CN" sz="1400" dirty="0"/>
              <a:t> = [] # </a:t>
            </a:r>
            <a:r>
              <a:rPr lang="zh-CN" altLang="zh-CN" sz="1400" dirty="0"/>
              <a:t>出生地</a:t>
            </a:r>
            <a:r>
              <a:rPr lang="en-US" altLang="zh-CN" sz="1400" dirty="0"/>
              <a:t>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workplace = [] # </a:t>
            </a:r>
            <a:r>
              <a:rPr lang="zh-CN" altLang="zh-CN" sz="1400" dirty="0"/>
              <a:t>工作地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home_work</a:t>
            </a:r>
            <a:r>
              <a:rPr lang="en-US" altLang="zh-CN" sz="1400" dirty="0"/>
              <a:t> = [] # </a:t>
            </a:r>
            <a:r>
              <a:rPr lang="zh-CN" altLang="zh-CN" sz="1400" dirty="0"/>
              <a:t>出生地到工作地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sex = [] # </a:t>
            </a:r>
            <a:r>
              <a:rPr lang="zh-CN" altLang="zh-CN" sz="1400" dirty="0"/>
              <a:t>性别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birth = [] # </a:t>
            </a:r>
            <a:r>
              <a:rPr lang="zh-CN" altLang="zh-CN" sz="1400" dirty="0"/>
              <a:t>出生年份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maplist</a:t>
            </a:r>
            <a:r>
              <a:rPr lang="en-US" altLang="zh-CN" sz="1400" dirty="0"/>
              <a:t> = [] # </a:t>
            </a:r>
            <a:r>
              <a:rPr lang="zh-CN" altLang="zh-CN" sz="1400" dirty="0"/>
              <a:t>自定义地图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wordlist = [] # </a:t>
            </a:r>
            <a:r>
              <a:rPr lang="zh-CN" altLang="zh-CN" sz="1400" dirty="0"/>
              <a:t>词云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rand = [] # </a:t>
            </a:r>
            <a:r>
              <a:rPr lang="zh-CN" altLang="zh-CN" sz="1400" dirty="0"/>
              <a:t>随机数列表</a:t>
            </a:r>
            <a:endParaRPr lang="zh-CN" alt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4356</Words>
  <Application>WPS 演示</Application>
  <PresentationFormat>宽屏</PresentationFormat>
  <Paragraphs>210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等线</vt:lpstr>
      <vt:lpstr>平面</vt:lpstr>
      <vt:lpstr>高性能计算</vt:lpstr>
      <vt:lpstr>目录</vt:lpstr>
      <vt:lpstr>数据爬取</vt:lpstr>
      <vt:lpstr>使用SCRAPY进行爬取</vt:lpstr>
      <vt:lpstr>主要爬取内容</vt:lpstr>
      <vt:lpstr>主要爬取内容</vt:lpstr>
      <vt:lpstr>展示</vt:lpstr>
      <vt:lpstr>数据抽取 </vt:lpstr>
      <vt:lpstr>数据抽取</vt:lpstr>
      <vt:lpstr>数据抽取</vt:lpstr>
      <vt:lpstr>数据抽取</vt:lpstr>
      <vt:lpstr>数据抽取</vt:lpstr>
      <vt:lpstr>数据抽取</vt:lpstr>
      <vt:lpstr>数据抽取</vt:lpstr>
      <vt:lpstr>数据可视化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高性能计算</dc:title>
  <dc:creator>Microsoft Office 用户</dc:creator>
  <cp:lastModifiedBy>Holmes</cp:lastModifiedBy>
  <cp:revision>9</cp:revision>
  <dcterms:created xsi:type="dcterms:W3CDTF">2018-06-07T14:40:00Z</dcterms:created>
  <dcterms:modified xsi:type="dcterms:W3CDTF">2018-06-12T00:03:36Z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