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862286022" r:id="rId3"/>
    <p:sldId id="1862286023" r:id="rId4"/>
    <p:sldId id="1862286024" r:id="rId5"/>
    <p:sldId id="1862286025" r:id="rId6"/>
    <p:sldId id="1862286026" r:id="rId7"/>
    <p:sldId id="1862286027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CA82B-EFAD-4960-A78E-CF09846EF98A}" v="26" dt="2024-09-13T15:31:34.844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48" autoAdjust="0"/>
  </p:normalViewPr>
  <p:slideViewPr>
    <p:cSldViewPr snapToGrid="0" showGuides="1">
      <p:cViewPr varScale="1">
        <p:scale>
          <a:sx n="76" d="100"/>
          <a:sy n="76" d="100"/>
        </p:scale>
        <p:origin x="26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154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5813A1-1735-4B6B-8271-F2EA408F1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AF06-89FF-42A1-81CA-8D7BCCF70F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63006-57EB-479D-85E3-096FAB7DC52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A7A6-D2CD-4159-B17B-383E068885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79461-66E8-4C8A-92D0-5C7A512D9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D2FE4-233F-45CE-A8CF-7A71BEE91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4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EF6E9-781D-48D3-A292-370A2040D312}" type="datetimeFigureOut">
              <a:rPr lang="fi-FI" smtClean="0"/>
              <a:t>28.2.2025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3F875-BEB3-41D5-9ABD-37DF2A383C8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8355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15.svg"/><Relationship Id="rId3" Type="http://schemas.openxmlformats.org/officeDocument/2006/relationships/hyperlink" Target="https://www.facebook.com/SulzerLtd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www.instagram.com/SulzerLtd/" TargetMode="External"/><Relationship Id="rId17" Type="http://schemas.openxmlformats.org/officeDocument/2006/relationships/image" Target="../media/image14.png"/><Relationship Id="rId2" Type="http://schemas.openxmlformats.org/officeDocument/2006/relationships/image" Target="../media/image5.jpg"/><Relationship Id="rId16" Type="http://schemas.openxmlformats.org/officeDocument/2006/relationships/hyperlink" Target="https://twitter.com/SulzerLtd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sulzer" TargetMode="External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www.youtube.com/user/sulzerltd" TargetMode="External"/><Relationship Id="rId1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5168146-7FE2-4F0D-B70B-8EA840608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7E13B-3322-4BF9-AD55-F5072A2DDC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720000"/>
            <a:ext cx="1938910" cy="346020"/>
          </a:xfrm>
          <a:prstGeom prst="rect">
            <a:avLst/>
          </a:prstGeom>
        </p:spPr>
      </p:pic>
      <p:sp>
        <p:nvSpPr>
          <p:cNvPr id="75" name="Title 1">
            <a:extLst>
              <a:ext uri="{FF2B5EF4-FFF2-40B4-BE49-F238E27FC236}">
                <a16:creationId xmlns:a16="http://schemas.microsoft.com/office/drawing/2014/main" id="{EE97E250-E585-49EC-9AF4-0737F41C84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3113" y="1457377"/>
            <a:ext cx="7075487" cy="443198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title</a:t>
            </a: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072FD1B1-25C2-4ECE-B381-D00846AC0C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1919" y="2448526"/>
            <a:ext cx="7075487" cy="276999"/>
          </a:xfrm>
        </p:spPr>
        <p:txBody>
          <a:bodyPr wrap="square" t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78108331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28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97580-6509-4FF6-8D69-8C526ED3FC5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03281D-DB7A-41D1-875C-D154677F6C98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32F7D-324F-4DAF-A4C1-6524F0E94B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CC99-1C43-4A2A-933B-4F738FF931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E612AE-1F15-4C4F-BF0E-A831B5B8B4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16" name="Content Placeholder 22">
            <a:extLst>
              <a:ext uri="{FF2B5EF4-FFF2-40B4-BE49-F238E27FC236}">
                <a16:creationId xmlns:a16="http://schemas.microsoft.com/office/drawing/2014/main" id="{A622E783-811C-4B06-AD71-19A4E662ADC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33400" y="1808163"/>
            <a:ext cx="11125200" cy="432593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</a:t>
            </a:r>
            <a:r>
              <a:rPr lang="en-US" noProof="0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9CFE54-0D10-4E73-A770-8705BC196B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748800"/>
            <a:ext cx="111252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fi-FI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68408C6-1D1D-40CF-B06B-B16607A986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213113"/>
            <a:ext cx="11125200" cy="276999"/>
          </a:xfrm>
        </p:spPr>
        <p:txBody>
          <a:bodyPr wrap="square" tIns="0">
            <a:sp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5843103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788D-3735-4856-9BA2-05D02AF7077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69444CB-CCF4-44BC-AD7F-9245EBDF1621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4165-2BA0-4E5A-BD58-03DA1364B9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36DE-C213-49E9-9D2A-53CE127AEE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BEA8AF3-34F4-4CB9-8DA0-EBF0AA39285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75387" y="1808171"/>
            <a:ext cx="5383213" cy="43259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</a:t>
            </a:r>
            <a:r>
              <a:rPr lang="en-US" noProof="0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9A98547-448E-4BD5-AF74-AC47F12A9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E44D2-51E0-446B-AC6E-DFB17E92AB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748800"/>
            <a:ext cx="11125200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22">
            <a:extLst>
              <a:ext uri="{FF2B5EF4-FFF2-40B4-BE49-F238E27FC236}">
                <a16:creationId xmlns:a16="http://schemas.microsoft.com/office/drawing/2014/main" id="{649A8C3D-FC94-45B5-9874-98D0BBACADE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33400" y="1808170"/>
            <a:ext cx="5383213" cy="432592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</a:t>
            </a:r>
            <a:r>
              <a:rPr lang="en-US" noProof="0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39847F8-2850-4F37-92EC-DB531B22B7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213113"/>
            <a:ext cx="11125200" cy="276999"/>
          </a:xfrm>
        </p:spPr>
        <p:txBody>
          <a:bodyPr wrap="square" tIns="0">
            <a:sp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3834607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5A300-CF32-4D57-93B6-34C26A351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5D3FC0-C099-4DE3-B6B5-1C1549C8503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D1667A3C-B350-4F74-BC80-66779C1C755D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10D321-D770-45EC-BBD9-4F124CE4A4F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3CA242-6B7A-4C60-942D-BB9102BAEA79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5F1C86-BBB7-484A-9ACB-9438E04BF2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ED17A2E-9B36-4FC5-A4F8-9596915C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748800"/>
            <a:ext cx="4028981" cy="77559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Agenda title</a:t>
            </a:r>
            <a:endParaRPr lang="fi-FI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52F10C-34E6-4079-AB94-01998DE603E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22382" y="860399"/>
            <a:ext cx="6736218" cy="5273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</a:t>
            </a:r>
            <a:r>
              <a:rPr lang="en-US" noProof="0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448309595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56" userDrawn="1">
          <p15:clr>
            <a:srgbClr val="FBAE40"/>
          </p15:clr>
        </p15:guide>
        <p15:guide id="2" pos="30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E62052-5D64-447A-9891-CB365DC91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Text Placeholder 10">
            <a:extLst>
              <a:ext uri="{FF2B5EF4-FFF2-40B4-BE49-F238E27FC236}">
                <a16:creationId xmlns:a16="http://schemas.microsoft.com/office/drawing/2014/main" id="{1015D556-D988-46FB-8AE6-CD6DF5FB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0795" y="1808163"/>
            <a:ext cx="10346614" cy="276999"/>
          </a:xfrm>
        </p:spPr>
        <p:txBody>
          <a:bodyPr wrap="square" t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None/>
              <a:tabLst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FF1386-B8F6-49FA-A644-F3EDBB185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11986" y="1052513"/>
            <a:ext cx="10346614" cy="443198"/>
          </a:xfr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Click to add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A54534-A0AB-4733-BE44-D9A38535F8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41857-AA70-4AE5-B823-D9C7392139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B58F978-226E-4BB0-830F-B26144109D02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CBE24-1AA3-46E5-93C0-DEED99269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1558-48EB-4819-9C39-DBC818843C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826721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82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ndscap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2AB5FC-3308-4AF4-A99E-090DD7A2C3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8163"/>
            <a:ext cx="12192000" cy="4325937"/>
          </a:xfrm>
          <a:solidFill>
            <a:srgbClr val="CCCCC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i-FI" dirty="0"/>
              <a:t>Click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9C22A3-9D4C-4EEB-A021-1AFBA8BB0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1C47D-DE33-4BA1-8A3E-D6F1803CB6B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E3958E7-EEBE-4F80-919A-32BC229AE56B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A63CE-AD2B-46A6-91B6-1E32A1640A0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CF94A-71B8-4E0B-A029-B9A2A2047DF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9937E4D-DB42-4778-BC3C-277A3FE9BB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F56BB55-BF04-4BBA-AEEE-9D293CF838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213113"/>
            <a:ext cx="11125200" cy="276999"/>
          </a:xfrm>
        </p:spPr>
        <p:txBody>
          <a:bodyPr wrap="square" tIns="0">
            <a:sp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02311494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ortrai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2AB5FC-3308-4AF4-A99E-090DD7A2C3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808163"/>
            <a:ext cx="5916613" cy="4325937"/>
          </a:xfrm>
          <a:solidFill>
            <a:srgbClr val="CCCCC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i-FI" dirty="0"/>
              <a:t>Click to add picture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042B-8997-4D13-AE15-E5A62CAF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08F26-14AD-41D7-B9D4-B625211266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2919E8-D3C9-426F-A308-360EA1274BEE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84F1D-96B8-451A-B66E-CC722721DF9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BE2DB-268F-46A8-A50F-7EFF5AEA89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6633E89-6AB0-46E5-BB19-597B618A554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75388" y="1808162"/>
            <a:ext cx="5394319" cy="4325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</a:t>
            </a:r>
            <a:r>
              <a:rPr lang="en-US" noProof="0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CB0D062-E7C4-458E-845D-CDCE2D475D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1213113"/>
            <a:ext cx="11125200" cy="276999"/>
          </a:xfrm>
        </p:spPr>
        <p:txBody>
          <a:bodyPr wrap="square" tIns="0">
            <a:sp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BFCD3-AE72-4DEF-BDBF-A00F66F1C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45745139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ortrait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2AB5FC-3308-4AF4-A99E-090DD7A2C3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5388" y="1808163"/>
            <a:ext cx="5916612" cy="4325937"/>
          </a:xfrm>
          <a:solidFill>
            <a:srgbClr val="CCCCCC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i-FI" dirty="0"/>
              <a:t>Click to add picture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6042B-8997-4D13-AE15-E5A62CAFC5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08F26-14AD-41D7-B9D4-B625211266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2919E8-D3C9-426F-A308-360EA1274BEE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84F1D-96B8-451A-B66E-CC722721DF9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BE2DB-268F-46A8-A50F-7EFF5AEA89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6633E89-6AB0-46E5-BB19-597B618A554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33400" y="1808162"/>
            <a:ext cx="5383213" cy="43259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</a:t>
            </a:r>
            <a:r>
              <a:rPr lang="en-US" noProof="0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CB0D062-E7C4-458E-845D-CDCE2D475D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1213113"/>
            <a:ext cx="11125200" cy="276999"/>
          </a:xfrm>
        </p:spPr>
        <p:txBody>
          <a:bodyPr wrap="square" tIns="0">
            <a:sp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 Nova Light" panose="020B0304020202020204" pitchFamily="34" charset="0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BFCD3-AE72-4DEF-BDBF-A00F66F1C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277688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FDF03D-E88B-400B-94FD-FB8AE71A05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5C0EB1-6F9B-41CB-94FE-7C73A69F2B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16614" y="881952"/>
            <a:ext cx="2717800" cy="221599"/>
          </a:xfrm>
        </p:spPr>
        <p:txBody>
          <a:bodyPr wrap="square" tIns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contact info</a:t>
            </a:r>
          </a:p>
        </p:txBody>
      </p:sp>
      <p:sp>
        <p:nvSpPr>
          <p:cNvPr id="86" name="Text Placeholder 10">
            <a:extLst>
              <a:ext uri="{FF2B5EF4-FFF2-40B4-BE49-F238E27FC236}">
                <a16:creationId xmlns:a16="http://schemas.microsoft.com/office/drawing/2014/main" id="{EF06A6C4-535D-4256-A085-995CF811A1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0800" y="881952"/>
            <a:ext cx="2717800" cy="221598"/>
          </a:xfrm>
        </p:spPr>
        <p:txBody>
          <a:bodyPr wrap="square" tIns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800">
                <a:latin typeface="+mj-lt"/>
              </a:defRPr>
            </a:lvl3pPr>
            <a:lvl4pPr>
              <a:defRPr sz="2800">
                <a:latin typeface="+mj-lt"/>
              </a:defRPr>
            </a:lvl4pPr>
            <a:lvl5pPr>
              <a:defRPr sz="2800">
                <a:latin typeface="+mj-lt"/>
              </a:defRPr>
            </a:lvl5pPr>
          </a:lstStyle>
          <a:p>
            <a:pPr lvl="0"/>
            <a:r>
              <a:rPr lang="en-US" noProof="0" dirty="0"/>
              <a:t>Click to add contact info</a:t>
            </a:r>
          </a:p>
        </p:txBody>
      </p:sp>
      <p:pic>
        <p:nvPicPr>
          <p:cNvPr id="5" name="Graphic 4">
            <a:hlinkClick r:id="rId3"/>
            <a:extLst>
              <a:ext uri="{FF2B5EF4-FFF2-40B4-BE49-F238E27FC236}">
                <a16:creationId xmlns:a16="http://schemas.microsoft.com/office/drawing/2014/main" id="{3C647E1A-0E32-43A4-8078-B8B37A8D9D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9568" y="5913022"/>
            <a:ext cx="221078" cy="221078"/>
          </a:xfrm>
          <a:prstGeom prst="rect">
            <a:avLst/>
          </a:prstGeom>
        </p:spPr>
      </p:pic>
      <p:pic>
        <p:nvPicPr>
          <p:cNvPr id="13" name="Graphic 12">
            <a:hlinkClick r:id="rId6"/>
            <a:extLst>
              <a:ext uri="{FF2B5EF4-FFF2-40B4-BE49-F238E27FC236}">
                <a16:creationId xmlns:a16="http://schemas.microsoft.com/office/drawing/2014/main" id="{8FE8FD46-F5CE-46FB-9153-4BAD6D4D50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1614" y="5913022"/>
            <a:ext cx="221078" cy="221078"/>
          </a:xfrm>
          <a:prstGeom prst="rect">
            <a:avLst/>
          </a:prstGeom>
        </p:spPr>
      </p:pic>
      <p:pic>
        <p:nvPicPr>
          <p:cNvPr id="18" name="Graphic 17">
            <a:hlinkClick r:id="rId9"/>
            <a:extLst>
              <a:ext uri="{FF2B5EF4-FFF2-40B4-BE49-F238E27FC236}">
                <a16:creationId xmlns:a16="http://schemas.microsoft.com/office/drawing/2014/main" id="{90FDFEB6-98FA-4E8D-A843-ABA8D1DE57F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78545" y="5913022"/>
            <a:ext cx="221078" cy="221078"/>
          </a:xfrm>
          <a:prstGeom prst="rect">
            <a:avLst/>
          </a:prstGeom>
        </p:spPr>
      </p:pic>
      <p:pic>
        <p:nvPicPr>
          <p:cNvPr id="25" name="Graphic 24">
            <a:hlinkClick r:id="rId12"/>
            <a:extLst>
              <a:ext uri="{FF2B5EF4-FFF2-40B4-BE49-F238E27FC236}">
                <a16:creationId xmlns:a16="http://schemas.microsoft.com/office/drawing/2014/main" id="{1BB46C51-8A51-4BAC-97DB-C081DCD8A8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7522" y="5913022"/>
            <a:ext cx="221078" cy="2210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AA6F75-F0ED-4221-823C-010C44E9DF0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2700"/>
            <a:ext cx="666092" cy="1188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76A910-4975-4E01-B0AC-FB46CC0247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748800"/>
            <a:ext cx="5042936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E919-635D-480F-BBB2-D2BD444B2C4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BB58F978-226E-4BB0-830F-B26144109D02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50A8F-87F1-443E-A433-3749CA3DA53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First name Last name - Title of the presentation</a:t>
            </a:r>
            <a:endParaRPr lang="fi-FI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00B60-522C-4FBD-820C-EB8FA112313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2" name="Graphic 1">
            <a:hlinkClick r:id="rId16"/>
            <a:extLst>
              <a:ext uri="{FF2B5EF4-FFF2-40B4-BE49-F238E27FC236}">
                <a16:creationId xmlns:a16="http://schemas.microsoft.com/office/drawing/2014/main" id="{F0122DD4-9B7D-2AF6-0E70-01E3AD88DFF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60071" y="5912501"/>
            <a:ext cx="221598" cy="2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68577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4" pos="5632" userDrawn="1">
          <p15:clr>
            <a:srgbClr val="FBAE40"/>
          </p15:clr>
        </p15:guide>
        <p15:guide id="5" pos="35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352B-E955-45F2-8DA0-4B6744E3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48800"/>
            <a:ext cx="11125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EB2D7-8CA7-455D-9626-0413DAB7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808163"/>
            <a:ext cx="11125199" cy="4325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7F1C-05DF-4802-9DE7-E1A1EA502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92732" y="6362700"/>
            <a:ext cx="2023882" cy="495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58F978-226E-4BB0-830F-B26144109D02}" type="datetime4">
              <a:rPr lang="en-US" smtClean="0"/>
              <a:t>February 28, 2025</a:t>
            </a:fld>
            <a:endParaRPr lang="fi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2EAA-5F82-4F76-B59B-BAE49E82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3987" y="6362700"/>
            <a:ext cx="574612" cy="4952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511D90-9E67-4622-8C06-7997E9321551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7" name="MSIPCM89c14e679e5a14cafd49b0ec" descr="{&quot;HashCode&quot;:733237894,&quot;Placement&quot;:&quot;Footer&quot;,&quot;Top&quot;:520.3781,&quot;Left&quot;:410.216766,&quot;SlideWidth&quot;:960,&quot;SlideHeight&quot;:540}">
            <a:extLst>
              <a:ext uri="{FF2B5EF4-FFF2-40B4-BE49-F238E27FC236}">
                <a16:creationId xmlns:a16="http://schemas.microsoft.com/office/drawing/2014/main" id="{D0E587BA-15E3-4AE9-AC5D-479839EE27F9}"/>
              </a:ext>
            </a:extLst>
          </p:cNvPr>
          <p:cNvSpPr txBox="1"/>
          <p:nvPr userDrawn="1"/>
        </p:nvSpPr>
        <p:spPr>
          <a:xfrm>
            <a:off x="5209753" y="6608802"/>
            <a:ext cx="1772495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i-FI" sz="1000">
                <a:solidFill>
                  <a:srgbClr val="000000"/>
                </a:solidFill>
                <a:latin typeface="Arial" panose="020B0604020202020204" pitchFamily="34" charset="0"/>
              </a:rPr>
              <a:t>SULZER CONFIDENTIAL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90A13-3453-4338-8F5D-C7197DA55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5388" y="6362700"/>
            <a:ext cx="4684160" cy="4952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First name Last name - Title of the presentation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795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8" r:id="rId3"/>
    <p:sldLayoutId id="2147483680" r:id="rId4"/>
    <p:sldLayoutId id="2147483688" r:id="rId5"/>
    <p:sldLayoutId id="2147483656" r:id="rId6"/>
    <p:sldLayoutId id="2147483669" r:id="rId7"/>
    <p:sldLayoutId id="2147483689" r:id="rId8"/>
    <p:sldLayoutId id="2147483666" r:id="rId9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90000"/>
        <a:buFont typeface="Wingdings" panose="05000000000000000000" pitchFamily="2" charset="2"/>
        <a:buChar char="§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456">
          <p15:clr>
            <a:srgbClr val="F26B43"/>
          </p15:clr>
        </p15:guide>
        <p15:guide id="8" orient="horz" pos="4008">
          <p15:clr>
            <a:srgbClr val="F26B43"/>
          </p15:clr>
        </p15:guide>
        <p15:guide id="10" orient="horz" pos="1139" userDrawn="1">
          <p15:clr>
            <a:srgbClr val="F26B43"/>
          </p15:clr>
        </p15:guide>
        <p15:guide id="11" pos="3727" userDrawn="1">
          <p15:clr>
            <a:srgbClr val="F26B43"/>
          </p15:clr>
        </p15:guide>
        <p15:guide id="12" pos="3953" userDrawn="1">
          <p15:clr>
            <a:srgbClr val="F26B43"/>
          </p15:clr>
        </p15:guide>
        <p15:guide id="13" orient="horz" pos="3864">
          <p15:clr>
            <a:srgbClr val="F26B43"/>
          </p15:clr>
        </p15:guide>
        <p15:guide id="15" orient="horz" pos="6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9BC2-6E27-9F1F-5C9A-1515F88DF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Sulzer </a:t>
            </a:r>
            <a:r>
              <a:rPr lang="en-SE" dirty="0"/>
              <a:t>Senior Software Developer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369F5-89B4-B4F1-6398-AE80508AB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371690743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07718-625A-6511-8087-697A9AF8B6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2</a:t>
            </a:fld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36474-44A4-1986-71D4-31F31E147B8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The case study will test you in the following areas:</a:t>
            </a:r>
          </a:p>
          <a:p>
            <a:pPr lvl="1"/>
            <a:r>
              <a:rPr lang="en-SE" dirty="0"/>
              <a:t>Architecture &amp; Security</a:t>
            </a:r>
          </a:p>
          <a:p>
            <a:pPr lvl="1"/>
            <a:r>
              <a:rPr lang="en-SE" dirty="0"/>
              <a:t>Problem solving &amp; Coding skills</a:t>
            </a:r>
          </a:p>
          <a:p>
            <a:pPr lvl="1"/>
            <a:endParaRPr lang="en-SE" dirty="0"/>
          </a:p>
          <a:p>
            <a:pPr marL="0" indent="0" algn="ctr">
              <a:buNone/>
            </a:pPr>
            <a:r>
              <a:rPr lang="en-SE" b="1" dirty="0"/>
              <a:t>Communication and Logical Thinking is evaluated in addition to the results.</a:t>
            </a:r>
          </a:p>
          <a:p>
            <a:pPr marL="457200" lvl="1" indent="0">
              <a:buNone/>
            </a:pPr>
            <a:endParaRPr lang="en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ABB32D-59B1-F4FD-70D7-1E7B4628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The case study</a:t>
            </a:r>
            <a:endParaRPr lang="en-1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DCD79-B95D-0628-752E-18E8C7542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3366535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73256-C4B1-F1DC-AD47-167CD79AE8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3</a:t>
            </a:fld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5A3C-B3B2-44BD-8F5F-F12356B8135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You are the technical responsible to come up with a solution architecture for an data and adv. analytics web application using Azure Cloud services and Containers. This is a very early stage solution architecture with limited requirements so assumptions are expected with motivation. </a:t>
            </a:r>
          </a:p>
          <a:p>
            <a:pPr marL="0" indent="0">
              <a:buNone/>
            </a:pPr>
            <a:r>
              <a:rPr lang="en-SE" b="1" dirty="0"/>
              <a:t>High level requirements:</a:t>
            </a:r>
          </a:p>
          <a:p>
            <a:pPr marL="0" indent="0">
              <a:buNone/>
            </a:pPr>
            <a:r>
              <a:rPr lang="en-SE" dirty="0"/>
              <a:t>- The solution must be capable of ingesting and transforming data quickly within 2 minute and a size of data up to 100 MB.</a:t>
            </a:r>
          </a:p>
          <a:p>
            <a:pPr marL="0" indent="0">
              <a:buNone/>
            </a:pPr>
            <a:r>
              <a:rPr lang="en-SE" dirty="0"/>
              <a:t>- The solution must be scalable and multitenant</a:t>
            </a:r>
          </a:p>
          <a:p>
            <a:pPr marL="0" indent="0">
              <a:buNone/>
            </a:pPr>
            <a:r>
              <a:rPr lang="en-SE" dirty="0"/>
              <a:t>- The user expects a Web based interface and API interface for both uploading and downloading data</a:t>
            </a:r>
          </a:p>
          <a:p>
            <a:pPr marL="0" indent="0">
              <a:buNone/>
            </a:pPr>
            <a:r>
              <a:rPr lang="en-SE" dirty="0"/>
              <a:t>- The solution should use the Azure B2C for authentication</a:t>
            </a:r>
          </a:p>
          <a:p>
            <a:pPr marL="0" indent="0">
              <a:buNone/>
            </a:pPr>
            <a:r>
              <a:rPr lang="en-SE" dirty="0"/>
              <a:t>- The solution should at idle state not cost more than 30k USD per year</a:t>
            </a:r>
          </a:p>
          <a:p>
            <a:pPr marL="0" indent="0">
              <a:buNone/>
            </a:pPr>
            <a:r>
              <a:rPr lang="en-SE" dirty="0"/>
              <a:t>- The solution should be possible to build with no more than </a:t>
            </a:r>
            <a:r>
              <a:rPr lang="en-SE"/>
              <a:t>3 people</a:t>
            </a: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951C7-824C-633B-6429-09FED8B8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Case Study 1 - Architecture</a:t>
            </a:r>
            <a:endParaRPr lang="en-1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6659E-EE80-6481-B82F-A609581B0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77150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73256-C4B1-F1DC-AD47-167CD79AE8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4</a:t>
            </a:fld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75A3C-B3B2-44BD-8F5F-F12356B813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3399" y="1636146"/>
            <a:ext cx="11125200" cy="951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are tasked with building a system that processes customer orders. Each order contains multiple items, and each item has a price. Some items may have discounts applied to them based on certain rules. Your task is to implement a function that calculates the total price of an order after applying the appropriate discounts.</a:t>
            </a: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3951C7-824C-633B-6429-09FED8B83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Case Study 2 – Coding Skills</a:t>
            </a:r>
            <a:endParaRPr lang="en-1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6659E-EE80-6481-B82F-A609581B0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91B7D-B791-A342-FF53-8BE81472E61E}"/>
              </a:ext>
            </a:extLst>
          </p:cNvPr>
          <p:cNvSpPr txBox="1"/>
          <p:nvPr/>
        </p:nvSpPr>
        <p:spPr>
          <a:xfrm>
            <a:off x="533399" y="3981851"/>
            <a:ext cx="5473118" cy="1399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400" b="1" dirty="0"/>
              <a:t>Discounts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customer buys </a:t>
            </a:r>
            <a:r>
              <a:rPr lang="en-US" sz="1400" b="1" dirty="0"/>
              <a:t>3 or more units</a:t>
            </a:r>
            <a:r>
              <a:rPr lang="en-US" sz="1400" dirty="0"/>
              <a:t> of the same item, they get </a:t>
            </a:r>
            <a:r>
              <a:rPr lang="en-US" sz="1400" b="1" dirty="0"/>
              <a:t>10% off</a:t>
            </a:r>
            <a:r>
              <a:rPr lang="en-US" sz="1400" dirty="0"/>
              <a:t> on that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If the total price of the order before applying any discount exceeds </a:t>
            </a:r>
            <a:r>
              <a:rPr lang="en-US" sz="1400" b="1" dirty="0"/>
              <a:t>$100</a:t>
            </a:r>
            <a:r>
              <a:rPr lang="en-US" sz="1400" dirty="0"/>
              <a:t>, apply a </a:t>
            </a:r>
            <a:r>
              <a:rPr lang="en-US" sz="1400" b="1" dirty="0"/>
              <a:t>5% discount</a:t>
            </a:r>
            <a:r>
              <a:rPr lang="en-US" sz="1400" dirty="0"/>
              <a:t> on the entire order.</a:t>
            </a: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None/>
            </a:pPr>
            <a:endParaRPr lang="en-150" sz="1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D5E56-049A-EA77-CE81-18242BB43E62}"/>
              </a:ext>
            </a:extLst>
          </p:cNvPr>
          <p:cNvSpPr txBox="1"/>
          <p:nvPr/>
        </p:nvSpPr>
        <p:spPr>
          <a:xfrm>
            <a:off x="533399" y="2596856"/>
            <a:ext cx="51291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/>
              <a:t>Basic Item Structure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order consists of multiple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Each item has: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Unit price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D8EE8-1AF6-5695-64EF-05B0D3CB7C65}"/>
              </a:ext>
            </a:extLst>
          </p:cNvPr>
          <p:cNvSpPr txBox="1"/>
          <p:nvPr/>
        </p:nvSpPr>
        <p:spPr>
          <a:xfrm>
            <a:off x="533399" y="5221853"/>
            <a:ext cx="51291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E" sz="1400" b="1" dirty="0"/>
              <a:t>Output: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E" sz="1400" dirty="0"/>
              <a:t>The function should return a value representing the total price of the order after applying discounts.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EBC35-BF8C-715C-F2EF-1905E086EC5C}"/>
              </a:ext>
            </a:extLst>
          </p:cNvPr>
          <p:cNvSpPr txBox="1"/>
          <p:nvPr/>
        </p:nvSpPr>
        <p:spPr>
          <a:xfrm>
            <a:off x="6006517" y="4006573"/>
            <a:ext cx="54731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Explanation: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b="1" dirty="0"/>
              <a:t>Laptop</a:t>
            </a:r>
            <a:r>
              <a:rPr lang="en-US" sz="1400" dirty="0"/>
              <a:t> has no discount because it’s only 1 unit, total price = $1000.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b="1" dirty="0"/>
              <a:t>Mouse</a:t>
            </a:r>
            <a:r>
              <a:rPr lang="en-US" sz="1400" dirty="0"/>
              <a:t> qualifies for the 10% discount (since there are 3 units), so the total for 3 mice = $25 * 3 = $75 - 10% = $67.50.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b="1" dirty="0"/>
              <a:t>Keyboard</a:t>
            </a:r>
            <a:r>
              <a:rPr lang="en-US" sz="1400" dirty="0"/>
              <a:t> has no discount because it’s only 2 units, total price = $50 * 2 = $100.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total price before the bulk order discount is $1000 + $67.50 + $100 = $1167.50.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Since the total is above $100, a 5% discount is applied to the entire order: $1167.50 - 5% = $1109.12.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3112D-4AA9-2BDD-68BA-1506688FEF11}"/>
              </a:ext>
            </a:extLst>
          </p:cNvPr>
          <p:cNvSpPr txBox="1"/>
          <p:nvPr/>
        </p:nvSpPr>
        <p:spPr>
          <a:xfrm>
            <a:off x="6006517" y="2604769"/>
            <a:ext cx="60946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sz="1400" b="1" dirty="0"/>
              <a:t>Input example:</a:t>
            </a:r>
          </a:p>
          <a:p>
            <a:pPr lvl="1"/>
            <a:r>
              <a:rPr lang="en-150" sz="1400" dirty="0"/>
              <a:t>var order = new List&lt;Item&gt; {</a:t>
            </a:r>
          </a:p>
          <a:p>
            <a:pPr lvl="1"/>
            <a:r>
              <a:rPr lang="en-150" sz="1400" dirty="0"/>
              <a:t>    new Item("Laptop", 1, 1000.00m),</a:t>
            </a:r>
          </a:p>
          <a:p>
            <a:pPr lvl="1"/>
            <a:r>
              <a:rPr lang="en-150" sz="1400" dirty="0"/>
              <a:t>    new Item("Mouse", 3, 25.00m),</a:t>
            </a:r>
          </a:p>
          <a:p>
            <a:pPr lvl="1"/>
            <a:r>
              <a:rPr lang="en-150" sz="1400" dirty="0"/>
              <a:t>    new Item("Keyboard", 2, 50.00m)</a:t>
            </a:r>
          </a:p>
          <a:p>
            <a:pPr lvl="1"/>
            <a:r>
              <a:rPr lang="en-150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377062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2A19A-C848-6D4E-2570-84305177CE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5</a:t>
            </a:fld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BDEF-CE95-9332-BB25-38FDFD1B805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b="1" dirty="0"/>
              <a:t>Constraints:</a:t>
            </a:r>
          </a:p>
          <a:p>
            <a:pPr lvl="1"/>
            <a:r>
              <a:rPr lang="en-US" dirty="0"/>
              <a:t>You cannot use any external libraries for handling discounts.</a:t>
            </a:r>
          </a:p>
          <a:p>
            <a:pPr lvl="1"/>
            <a:r>
              <a:rPr lang="en-US" dirty="0"/>
              <a:t>Focus on code readability, performance, and correctness.</a:t>
            </a:r>
          </a:p>
          <a:p>
            <a:r>
              <a:rPr lang="en-US" b="1" dirty="0"/>
              <a:t>Evaluation Criteria: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Correctness</a:t>
            </a:r>
            <a:r>
              <a:rPr lang="en-US" dirty="0"/>
              <a:t>: The function should accurately calculate the total order price.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Code Efficiency</a:t>
            </a:r>
            <a:r>
              <a:rPr lang="en-US" dirty="0"/>
              <a:t>: The solution should handle larger orders efficiently.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Readability</a:t>
            </a:r>
            <a:r>
              <a:rPr lang="en-US" dirty="0"/>
              <a:t>: The code should be clean, modular, and easy to follow.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Edge Cases</a:t>
            </a:r>
            <a:r>
              <a:rPr lang="en-US" dirty="0"/>
              <a:t>: Consider cases where: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No items are in the order.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All items have discounts.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The total price is exactly $100.</a:t>
            </a:r>
          </a:p>
          <a:p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C6DFCC-2D98-1C64-1349-7233915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Case Study 2 – Coding Skills</a:t>
            </a:r>
            <a:endParaRPr lang="en-1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A289B-6109-F75C-8540-B5C58F9C0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803BE9-45C6-976E-E40A-12A619588DF7}"/>
              </a:ext>
            </a:extLst>
          </p:cNvPr>
          <p:cNvSpPr/>
          <p:nvPr/>
        </p:nvSpPr>
        <p:spPr>
          <a:xfrm>
            <a:off x="7690607" y="5186494"/>
            <a:ext cx="3967992" cy="1176206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The deliverable must be a running piece of code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292913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404A6-2969-C1ED-6A84-EF869EF2D6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6</a:t>
            </a:fld>
            <a:endParaRPr lang="fi-FI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CF9C22-A7AA-2B0C-6012-45CD105C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Case Study 3 – Problem Solving</a:t>
            </a:r>
            <a:endParaRPr lang="en-15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0BF62F-AD84-7FFF-43C5-E71289428B83}"/>
              </a:ext>
            </a:extLst>
          </p:cNvPr>
          <p:cNvSpPr>
            <a:spLocks noGrp="1" noChangeArrowheads="1"/>
          </p:cNvSpPr>
          <p:nvPr>
            <p:ph sz="quarter" idx="17"/>
          </p:nvPr>
        </p:nvSpPr>
        <p:spPr bwMode="auto">
          <a:xfrm>
            <a:off x="533400" y="1470447"/>
            <a:ext cx="11125199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are tasked with building a </a:t>
            </a:r>
            <a:r>
              <a:rPr kumimoji="0" lang="en-150" altLang="en-150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route planner</a:t>
            </a:r>
            <a:r>
              <a:rPr kumimoji="0" lang="en-150" altLang="en-150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fictional airline company. This planner will help customers find the </a:t>
            </a:r>
            <a:r>
              <a:rPr kumimoji="0" lang="en-150" altLang="en-150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cheapest route</a:t>
            </a:r>
            <a:r>
              <a:rPr kumimoji="0" lang="en-150" altLang="en-150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two cities based on a complex dynamic pricing </a:t>
            </a:r>
            <a:r>
              <a:rPr kumimoji="0" lang="en-150" altLang="en-150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system.The</a:t>
            </a:r>
            <a:r>
              <a:rPr kumimoji="0" lang="en-150" altLang="en-150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airline operates between several cities, but flight prices are </a:t>
            </a:r>
            <a:r>
              <a:rPr kumimoji="0" lang="en-150" altLang="en-150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150" altLang="en-150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depend on various factors, such as the time of booking, distance, availability, and special offers.</a:t>
            </a:r>
            <a:endParaRPr kumimoji="0" lang="en-150" altLang="en-150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150" altLang="en-150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Representation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city is a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flight is an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weight representing the current price.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weight (price) between any two cities is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it can change with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Pricing System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 fluctuate based on: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of day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(peak/off-peak hours).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(more expensive when fewer seats are left).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cities.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discounts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promotions applied periodically.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Planner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can request the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cheapest route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two cities. Your algorithm should handle: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flight trips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Multi-leg trips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(trips with multiple connecting flights).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respond quickly, even when prices dynamically change during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Features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support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round-trip planning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dynamic pricing on both legs of the trip.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 with constraints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number of connections.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duration limits (some flights take longer, e.g., layovers).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handle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datasets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up to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1,000 cities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10,000 possible flight routes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using advanced data </a:t>
            </a:r>
            <a:r>
              <a:rPr kumimoji="0" lang="en-150" altLang="en-150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structures for 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lookups and updates.</a:t>
            </a:r>
          </a:p>
        </p:txBody>
      </p:sp>
    </p:spTree>
    <p:extLst>
      <p:ext uri="{BB962C8B-B14F-4D97-AF65-F5344CB8AC3E}">
        <p14:creationId xmlns:p14="http://schemas.microsoft.com/office/powerpoint/2010/main" val="38949506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40E825-AF9E-3B67-5597-DC0A2447A1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B511D90-9E67-4622-8C06-7997E9321551}" type="slidenum">
              <a:rPr lang="fi-FI" smtClean="0"/>
              <a:pPr/>
              <a:t>7</a:t>
            </a:fld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98FF-00F4-00C2-D55E-0A50269439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3400" y="1808163"/>
            <a:ext cx="5562600" cy="4325937"/>
          </a:xfrm>
        </p:spPr>
        <p:txBody>
          <a:bodyPr/>
          <a:lstStyle/>
          <a:p>
            <a:pPr marL="0" indent="0">
              <a:buNone/>
            </a:pPr>
            <a:r>
              <a:rPr lang="en-SE" b="1" dirty="0"/>
              <a:t>Example list of cities and possible flights:</a:t>
            </a:r>
          </a:p>
          <a:p>
            <a:pPr marL="0" indent="0">
              <a:buNone/>
            </a:pPr>
            <a:r>
              <a:rPr lang="en-US" dirty="0" err="1"/>
              <a:t>City_A</a:t>
            </a:r>
            <a:r>
              <a:rPr lang="en-US" dirty="0"/>
              <a:t>, </a:t>
            </a:r>
            <a:r>
              <a:rPr lang="en-US" dirty="0" err="1"/>
              <a:t>City_B</a:t>
            </a:r>
            <a:r>
              <a:rPr lang="en-US" dirty="0"/>
              <a:t>, Distance = 500 km</a:t>
            </a:r>
          </a:p>
          <a:p>
            <a:pPr marL="0" indent="0">
              <a:buNone/>
            </a:pPr>
            <a:r>
              <a:rPr lang="en-US" dirty="0" err="1"/>
              <a:t>City_B</a:t>
            </a:r>
            <a:r>
              <a:rPr lang="en-US" dirty="0"/>
              <a:t>, </a:t>
            </a:r>
            <a:r>
              <a:rPr lang="en-US" dirty="0" err="1"/>
              <a:t>City_C</a:t>
            </a:r>
            <a:r>
              <a:rPr lang="en-US" dirty="0"/>
              <a:t>, Distance = 300 km</a:t>
            </a:r>
          </a:p>
          <a:p>
            <a:pPr marL="0" indent="0">
              <a:buNone/>
            </a:pPr>
            <a:r>
              <a:rPr lang="en-US" dirty="0" err="1"/>
              <a:t>City_A</a:t>
            </a:r>
            <a:r>
              <a:rPr lang="en-US" dirty="0"/>
              <a:t>, </a:t>
            </a:r>
            <a:r>
              <a:rPr lang="en-US" dirty="0" err="1"/>
              <a:t>City_C</a:t>
            </a:r>
            <a:r>
              <a:rPr lang="en-US" dirty="0"/>
              <a:t>, Distance = 800 km</a:t>
            </a:r>
          </a:p>
          <a:p>
            <a:pPr marL="0" indent="0">
              <a:buNone/>
            </a:pPr>
            <a:endParaRPr lang="en-150" dirty="0"/>
          </a:p>
          <a:p>
            <a:pPr marL="0" indent="0">
              <a:buNone/>
            </a:pPr>
            <a:r>
              <a:rPr lang="en-150" b="1" dirty="0"/>
              <a:t>Pricing function logic:</a:t>
            </a:r>
          </a:p>
          <a:p>
            <a:pPr marL="0" indent="0">
              <a:buNone/>
            </a:pPr>
            <a:r>
              <a:rPr lang="en-US" dirty="0"/>
              <a:t>price = </a:t>
            </a:r>
            <a:r>
              <a:rPr lang="en-US" dirty="0" err="1"/>
              <a:t>base_price</a:t>
            </a:r>
            <a:r>
              <a:rPr lang="en-US" dirty="0"/>
              <a:t> + </a:t>
            </a:r>
            <a:r>
              <a:rPr lang="en-US" dirty="0" err="1"/>
              <a:t>dynamic_factor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base_price</a:t>
            </a:r>
            <a:r>
              <a:rPr lang="en-US" dirty="0"/>
              <a:t> = Distance * 0.1 (e.g., $0.10 per km)</a:t>
            </a:r>
          </a:p>
          <a:p>
            <a:pPr marL="0" indent="0">
              <a:buNone/>
            </a:pPr>
            <a:r>
              <a:rPr lang="en-US" dirty="0" err="1"/>
              <a:t>dynamic_factor</a:t>
            </a:r>
            <a:r>
              <a:rPr lang="en-US" dirty="0"/>
              <a:t> = f(time, availability, promotions)</a:t>
            </a:r>
          </a:p>
          <a:p>
            <a:pPr marL="0" indent="0">
              <a:buNone/>
            </a:pPr>
            <a:endParaRPr lang="en-1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DE54BC-27E3-EEF9-6C80-F6692F4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Case Study 3 – Problem Solving</a:t>
            </a:r>
            <a:endParaRPr lang="en-1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322CB-32F5-7A67-984E-34ED94D36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498613-E09E-221B-97FF-50FB8C011255}"/>
              </a:ext>
            </a:extLst>
          </p:cNvPr>
          <p:cNvSpPr txBox="1">
            <a:spLocks/>
          </p:cNvSpPr>
          <p:nvPr/>
        </p:nvSpPr>
        <p:spPr>
          <a:xfrm>
            <a:off x="6095999" y="1808163"/>
            <a:ext cx="5562600" cy="43259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SE" b="1" dirty="0"/>
              <a:t>User queries:</a:t>
            </a:r>
          </a:p>
          <a:p>
            <a:r>
              <a:rPr lang="en-SE" dirty="0"/>
              <a:t>Find the cheapest route from </a:t>
            </a:r>
            <a:r>
              <a:rPr lang="en-SE" dirty="0" err="1"/>
              <a:t>City_A</a:t>
            </a:r>
            <a:r>
              <a:rPr lang="en-SE" dirty="0"/>
              <a:t> to </a:t>
            </a:r>
            <a:r>
              <a:rPr lang="en-SE" dirty="0" err="1"/>
              <a:t>City_C</a:t>
            </a:r>
            <a:endParaRPr lang="en-SE" dirty="0"/>
          </a:p>
          <a:p>
            <a:r>
              <a:rPr lang="en-US" dirty="0"/>
              <a:t>Find a round-trip from </a:t>
            </a:r>
            <a:r>
              <a:rPr lang="en-US" dirty="0" err="1"/>
              <a:t>City_A</a:t>
            </a:r>
            <a:r>
              <a:rPr lang="en-US" dirty="0"/>
              <a:t> to </a:t>
            </a:r>
            <a:r>
              <a:rPr lang="en-US" dirty="0" err="1"/>
              <a:t>City_B</a:t>
            </a:r>
            <a:r>
              <a:rPr lang="en-US" dirty="0"/>
              <a:t> with at most one connection.</a:t>
            </a:r>
            <a:endParaRPr lang="en-1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B967DD-CA80-583F-F33D-97AEF7A1E2D7}"/>
              </a:ext>
            </a:extLst>
          </p:cNvPr>
          <p:cNvSpPr/>
          <p:nvPr/>
        </p:nvSpPr>
        <p:spPr>
          <a:xfrm>
            <a:off x="7690607" y="5186494"/>
            <a:ext cx="3967992" cy="1176206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/>
              <a:t>The deliverable must be a running piece of code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9391074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ulzer Theme">
  <a:themeElements>
    <a:clrScheme name="SulzerOfficial_Colors">
      <a:dk1>
        <a:srgbClr val="000000"/>
      </a:dk1>
      <a:lt1>
        <a:sysClr val="window" lastClr="FFFFFF"/>
      </a:lt1>
      <a:dk2>
        <a:srgbClr val="00C8FF"/>
      </a:dk2>
      <a:lt2>
        <a:srgbClr val="002EFF"/>
      </a:lt2>
      <a:accent1>
        <a:srgbClr val="001478"/>
      </a:accent1>
      <a:accent2>
        <a:srgbClr val="8CEB41"/>
      </a:accent2>
      <a:accent3>
        <a:srgbClr val="FAEF00"/>
      </a:accent3>
      <a:accent4>
        <a:srgbClr val="FFAD17"/>
      </a:accent4>
      <a:accent5>
        <a:srgbClr val="FF00DC"/>
      </a:accent5>
      <a:accent6>
        <a:srgbClr val="FF0000"/>
      </a:accent6>
      <a:hlink>
        <a:srgbClr val="002EFF"/>
      </a:hlink>
      <a:folHlink>
        <a:srgbClr val="00C8FF"/>
      </a:folHlink>
    </a:clrScheme>
    <a:fontScheme name="SulzerOfficial_Fonts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lnSpc>
            <a:spcPct val="90000"/>
          </a:lnSpc>
          <a:spcBef>
            <a:spcPts val="1000"/>
          </a:spcBef>
          <a:buClr>
            <a:schemeClr val="tx1"/>
          </a:buClr>
          <a:buSzPct val="90000"/>
          <a:buFont typeface="Wingdings" panose="05000000000000000000" pitchFamily="2" charset="2"/>
          <a:buNone/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_template_240305.potx" id="{B54E736B-00E3-49EF-901F-08F5DA2F4D69}" vid="{94E70041-6C89-409F-9174-49DE28A454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c3eb348-6bb5-454e-8246-2b03a499fa4a}" enabled="1" method="Privileged" siteId="{d9c7995d-4c06-40b7-829c-3921bdc751e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corporate_template_240313</Template>
  <TotalTime>60</TotalTime>
  <Words>1028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</vt:lpstr>
      <vt:lpstr>Arial Nova Light</vt:lpstr>
      <vt:lpstr>Calibri</vt:lpstr>
      <vt:lpstr>Wingdings</vt:lpstr>
      <vt:lpstr>Sulzer Theme</vt:lpstr>
      <vt:lpstr>Sulzer Senior Software Developer</vt:lpstr>
      <vt:lpstr>The case study</vt:lpstr>
      <vt:lpstr>Case Study 1 - Architecture</vt:lpstr>
      <vt:lpstr>Case Study 2 – Coding Skills</vt:lpstr>
      <vt:lpstr>Case Study 2 – Coding Skills</vt:lpstr>
      <vt:lpstr>Case Study 3 – Problem Solving</vt:lpstr>
      <vt:lpstr>Case Study 3 – Problem Solving</vt:lpstr>
    </vt:vector>
  </TitlesOfParts>
  <Company>Sulzer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Sulzer IIoT Solution Architect</dc:title>
  <dc:creator>Dutina, Johan</dc:creator>
  <cp:lastModifiedBy>Dutta, Anand</cp:lastModifiedBy>
  <cp:revision>2</cp:revision>
  <dcterms:created xsi:type="dcterms:W3CDTF">2024-06-03T15:09:15Z</dcterms:created>
  <dcterms:modified xsi:type="dcterms:W3CDTF">2025-02-28T11:43:40Z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a03bf64-6567-46b1-b0e7-63f827d8d55c_Enabled">
    <vt:lpwstr>True</vt:lpwstr>
  </property>
  <property fmtid="{D5CDD505-2E9C-101B-9397-08002B2CF9AE}" pid="3" name="MSIP_Label_0a03bf64-6567-46b1-b0e7-63f827d8d55c_SiteId">
    <vt:lpwstr>d9c7995d-4c06-40b7-829c-3921bdc751ed</vt:lpwstr>
  </property>
  <property fmtid="{D5CDD505-2E9C-101B-9397-08002B2CF9AE}" pid="4" name="MSIP_Label_0a03bf64-6567-46b1-b0e7-63f827d8d55c_Ref">
    <vt:lpwstr>https://api.informationprotection.azure.com/api/d9c7995d-4c06-40b7-829c-3921bdc751ed</vt:lpwstr>
  </property>
  <property fmtid="{D5CDD505-2E9C-101B-9397-08002B2CF9AE}" pid="5" name="MSIP_Label_0a03bf64-6567-46b1-b0e7-63f827d8d55c_Owner">
    <vt:lpwstr>tanja.koskinen@sulzer.com</vt:lpwstr>
  </property>
  <property fmtid="{D5CDD505-2E9C-101B-9397-08002B2CF9AE}" pid="6" name="MSIP_Label_0a03bf64-6567-46b1-b0e7-63f827d8d55c_SetDate">
    <vt:lpwstr>2019-08-19T15:52:16.0496357+03:00</vt:lpwstr>
  </property>
  <property fmtid="{D5CDD505-2E9C-101B-9397-08002B2CF9AE}" pid="7" name="MSIP_Label_0a03bf64-6567-46b1-b0e7-63f827d8d55c_Name">
    <vt:lpwstr>SULZER CONFIDENTIAL</vt:lpwstr>
  </property>
  <property fmtid="{D5CDD505-2E9C-101B-9397-08002B2CF9AE}" pid="8" name="MSIP_Label_0a03bf64-6567-46b1-b0e7-63f827d8d55c_Application">
    <vt:lpwstr>Microsoft Azure Information Protection</vt:lpwstr>
  </property>
  <property fmtid="{D5CDD505-2E9C-101B-9397-08002B2CF9AE}" pid="9" name="MSIP_Label_0a03bf64-6567-46b1-b0e7-63f827d8d55c_Extended_MSFT_Method">
    <vt:lpwstr>Manual</vt:lpwstr>
  </property>
  <property fmtid="{D5CDD505-2E9C-101B-9397-08002B2CF9AE}" pid="10" name="MSIP_Label_dc3eb348-6bb5-454e-8246-2b03a499fa4a_Enabled">
    <vt:lpwstr>True</vt:lpwstr>
  </property>
  <property fmtid="{D5CDD505-2E9C-101B-9397-08002B2CF9AE}" pid="11" name="MSIP_Label_dc3eb348-6bb5-454e-8246-2b03a499fa4a_SiteId">
    <vt:lpwstr>d9c7995d-4c06-40b7-829c-3921bdc751ed</vt:lpwstr>
  </property>
  <property fmtid="{D5CDD505-2E9C-101B-9397-08002B2CF9AE}" pid="12" name="MSIP_Label_dc3eb348-6bb5-454e-8246-2b03a499fa4a_Ref">
    <vt:lpwstr>https://api.informationprotection.azure.com/api/d9c7995d-4c06-40b7-829c-3921bdc751ed</vt:lpwstr>
  </property>
  <property fmtid="{D5CDD505-2E9C-101B-9397-08002B2CF9AE}" pid="13" name="MSIP_Label_dc3eb348-6bb5-454e-8246-2b03a499fa4a_Owner">
    <vt:lpwstr>tanja.koskinen@sulzer.com</vt:lpwstr>
  </property>
  <property fmtid="{D5CDD505-2E9C-101B-9397-08002B2CF9AE}" pid="14" name="MSIP_Label_dc3eb348-6bb5-454e-8246-2b03a499fa4a_SetDate">
    <vt:lpwstr>2019-08-19T15:52:16.0496357+03:00</vt:lpwstr>
  </property>
  <property fmtid="{D5CDD505-2E9C-101B-9397-08002B2CF9AE}" pid="15" name="MSIP_Label_dc3eb348-6bb5-454e-8246-2b03a499fa4a_Name">
    <vt:lpwstr>SULZER CONFIDENTIAL - WITH MARKING</vt:lpwstr>
  </property>
  <property fmtid="{D5CDD505-2E9C-101B-9397-08002B2CF9AE}" pid="16" name="MSIP_Label_dc3eb348-6bb5-454e-8246-2b03a499fa4a_Application">
    <vt:lpwstr>Microsoft Azure Information Protection</vt:lpwstr>
  </property>
  <property fmtid="{D5CDD505-2E9C-101B-9397-08002B2CF9AE}" pid="17" name="MSIP_Label_dc3eb348-6bb5-454e-8246-2b03a499fa4a_Extended_MSFT_Method">
    <vt:lpwstr>Manual</vt:lpwstr>
  </property>
  <property fmtid="{D5CDD505-2E9C-101B-9397-08002B2CF9AE}" pid="18" name="MSIP_Label_dc3eb348-6bb5-454e-8246-2b03a499fa4a_Parent">
    <vt:lpwstr>0a03bf64-6567-46b1-b0e7-63f827d8d55c</vt:lpwstr>
  </property>
  <property fmtid="{D5CDD505-2E9C-101B-9397-08002B2CF9AE}" pid="19" name="Sensitivity">
    <vt:lpwstr>SULZER CONFIDENTIAL SULZER CONFIDENTIAL - WITH MARKING</vt:lpwstr>
  </property>
</Properties>
</file>