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1" r:id="rId12"/>
    <p:sldId id="270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ux2_1" id="{8B698872-237D-47DF-BF31-A0411A8B936D}">
          <p14:sldIdLst>
            <p14:sldId id="258"/>
          </p14:sldIdLst>
        </p14:section>
        <p14:section name="2-bit Full Adder" id="{F679A11A-6533-4F57-A28B-4165F4F3E9AC}">
          <p14:sldIdLst>
            <p14:sldId id="260"/>
          </p14:sldIdLst>
        </p14:section>
        <p14:section name="RISC-V ALU" id="{492A77B7-968E-426F-AB3B-873B783B058F}">
          <p14:sldIdLst>
            <p14:sldId id="261"/>
            <p14:sldId id="262"/>
          </p14:sldIdLst>
        </p14:section>
        <p14:section name="CB4CLED" id="{DC220415-F3CE-45F2-913D-60F345F80285}">
          <p14:sldIdLst>
            <p14:sldId id="263"/>
            <p14:sldId id="264"/>
          </p14:sldIdLst>
        </p14:section>
        <p14:section name="Single Shot" id="{C9A91DEE-C1C1-4E68-97CA-B3F51F1E8871}">
          <p14:sldIdLst>
            <p14:sldId id="265"/>
          </p14:sldIdLst>
        </p14:section>
        <p14:section name="RISC-V Register Bank" id="{212E1982-1E5B-4D6E-A388-1FCD2044B70A}">
          <p14:sldIdLst>
            <p14:sldId id="266"/>
            <p14:sldId id="267"/>
            <p14:sldId id="269"/>
            <p14:sldId id="271"/>
            <p14:sldId id="270"/>
            <p14:sldId id="27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41" autoAdjust="0"/>
    <p:restoredTop sz="93220" autoAdjust="0"/>
  </p:normalViewPr>
  <p:slideViewPr>
    <p:cSldViewPr snapToGrid="0">
      <p:cViewPr varScale="1">
        <p:scale>
          <a:sx n="103" d="100"/>
          <a:sy n="103" d="100"/>
        </p:scale>
        <p:origin x="16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5FEFE-ABF1-487A-9341-20249636FC0C}" type="datetimeFigureOut">
              <a:rPr lang="en-IE" smtClean="0"/>
              <a:t>09/05/2024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10C78-43C6-487D-84BD-18E34AB8E6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226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0C78-43C6-487D-84BD-18E34AB8E67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063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0EFB-D763-BFA4-0BBC-D6CA8906E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1922F-3C7D-68A0-F02E-C9BF88EF0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1563-7321-5681-A927-1714BEEE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76A6-405F-F660-E0B4-C32EF0D7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84DA-8E86-6C32-0D14-5704C591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934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EF68-0925-D987-3B2C-CF2FA346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1A6F5-3CB9-BC20-DA2F-6549D7FA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2B28-ED81-9EAC-AA06-56D8DC96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5539-B07B-9903-0BB8-63EC276A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5BDC7-F652-0D54-A60F-79B2E47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37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D90A2-095E-BE02-DE7F-B9595442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6CD39-9501-1442-B730-62DA2F5F3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D79A-4C6E-0D7F-D5FB-62FEFF65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E2A8-9360-42E3-2A5A-463E4B62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E0AB-7708-DA8E-D7DE-32B9D7D3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380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AC2B-B413-0A6B-FACB-ABD2872F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C485-8270-B774-DF29-6A23336B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0752F-B983-DAB6-A9BE-6FA3384B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4B04-6D45-E6A9-EEC8-1761EF23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D0A29-92D8-E496-B7C9-6D53BC88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72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681F-F769-F301-FE12-9D7EABAA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F7FB8-625D-FE20-DF0E-BB47848E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E6C06-A2CB-2961-4B7F-ACCD0168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6590-66CE-547B-BDB0-7EEBDED3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D85E-8E8D-E659-62E2-36CCB132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471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7544-52C4-25C4-5CFD-D5DB9EF6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A59D-CF77-5281-F6EC-F87D557D6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24D36-E02F-38F2-E569-DD885F610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B204-4FF4-92EA-67D1-3333EC39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09/05/2024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7F6F8-209D-84E9-25BF-C4A14795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19F6-0293-2D16-F68C-D2E5A2D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157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89D7-96B7-10D2-66D8-05B45E58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7F8E-DDD2-D681-0D3B-3FF8B657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C1FBE-6B81-75C9-0F51-75DB02690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D666E-4287-0B86-C04E-E23EE70AB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87B8E-1741-E6F4-EE26-6FCE13FEC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FD20A-08F7-C95D-5AE0-E74DCF34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09/05/2024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320D6-57F1-9A64-EE67-761296A3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E2F3F-A3A0-5D95-087A-BA6E36DC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613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022A-B59A-8F4B-D699-1304480C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7084C-9675-0718-412C-2E6554A7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09/05/2024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5C376-4AD4-CB9E-D181-9F44B32E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2BF80-834A-8E59-082B-1FCA3E0E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726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945A5-993F-B7B8-6E8F-96D80B7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09/05/2024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F5014-C886-CC22-8C3F-12C4607B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D64C0-07D0-3F4D-F950-3C4539FB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2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26CE-666E-735A-05C8-875022D0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DF5F-7E16-1692-D8AA-54C2A88B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35A51-B01E-EC86-10DA-93DC948B4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BDC8-9451-8697-BDF4-CF3E131B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09/05/2024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3F25-9A20-FFAA-1644-4EE18436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2AC24-5356-9BA8-3A4F-499C2680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868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E4FD-474A-8C32-B249-24058F3C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D9B26-6749-B647-B5D0-036BC8492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9F404-01F0-548E-0BF1-F82C0A0EF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DC4B-7E33-E950-43A5-BD42637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09/05/2024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AF943-179D-4BE5-4D5D-3DF0E10C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C777-61E5-5E4A-82E0-0F97A53C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768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EFBA1-A89C-FE82-4270-48A300B6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74C3-8D76-611A-EE2A-04EA479F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D77C-B82A-1433-1686-206CB52C6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6B19E-785D-496F-9875-753CF7F81483}" type="datetimeFigureOut">
              <a:rPr lang="en-IE" smtClean="0"/>
              <a:t>09/05/2024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69DB-730A-A305-8D05-E6D75F835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1B58-6764-CA48-17B5-0D81AD5D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61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E730F3-042F-E445-E60E-3E9E5E880D6D}"/>
              </a:ext>
            </a:extLst>
          </p:cNvPr>
          <p:cNvCxnSpPr>
            <a:cxnSpLocks/>
          </p:cNvCxnSpPr>
          <p:nvPr/>
        </p:nvCxnSpPr>
        <p:spPr>
          <a:xfrm rot="2700000">
            <a:off x="3247551" y="2420622"/>
            <a:ext cx="12170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920647-3B12-8042-6667-880DF2C39997}"/>
              </a:ext>
            </a:extLst>
          </p:cNvPr>
          <p:cNvCxnSpPr>
            <a:cxnSpLocks/>
          </p:cNvCxnSpPr>
          <p:nvPr/>
        </p:nvCxnSpPr>
        <p:spPr>
          <a:xfrm rot="-2700000">
            <a:off x="3247550" y="4888003"/>
            <a:ext cx="12170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086DDC-A4BA-D88D-7123-3EE2B9689820}"/>
              </a:ext>
            </a:extLst>
          </p:cNvPr>
          <p:cNvCxnSpPr>
            <a:cxnSpLocks/>
          </p:cNvCxnSpPr>
          <p:nvPr/>
        </p:nvCxnSpPr>
        <p:spPr>
          <a:xfrm>
            <a:off x="4286390" y="2850924"/>
            <a:ext cx="0" cy="16067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B32E53-B7C0-3677-2039-5A1A0A538D7A}"/>
              </a:ext>
            </a:extLst>
          </p:cNvPr>
          <p:cNvCxnSpPr>
            <a:cxnSpLocks/>
          </p:cNvCxnSpPr>
          <p:nvPr/>
        </p:nvCxnSpPr>
        <p:spPr>
          <a:xfrm>
            <a:off x="3425786" y="1990320"/>
            <a:ext cx="0" cy="33279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2649956" y="2850924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AD3748-FEAA-9479-F70E-6747EC985D14}"/>
              </a:ext>
            </a:extLst>
          </p:cNvPr>
          <p:cNvCxnSpPr>
            <a:cxnSpLocks/>
          </p:cNvCxnSpPr>
          <p:nvPr/>
        </p:nvCxnSpPr>
        <p:spPr>
          <a:xfrm flipH="1">
            <a:off x="2649956" y="4338321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4286390" y="3639071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1407378" y="2620091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dIn1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8776C-8FA3-F513-8F48-4B714CE47BB5}"/>
              </a:ext>
            </a:extLst>
          </p:cNvPr>
          <p:cNvSpPr txBox="1"/>
          <p:nvPr/>
        </p:nvSpPr>
        <p:spPr>
          <a:xfrm>
            <a:off x="1407378" y="4120188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dIn0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4633178" y="3408238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dOut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Mux2_1 Walkthrough – PYNQ &amp; SoC Builder Basics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A5E23A-E25A-4D5D-CA2B-DD30AE98C189}"/>
              </a:ext>
            </a:extLst>
          </p:cNvPr>
          <p:cNvCxnSpPr>
            <a:cxnSpLocks/>
          </p:cNvCxnSpPr>
          <p:nvPr/>
        </p:nvCxnSpPr>
        <p:spPr>
          <a:xfrm flipV="1">
            <a:off x="3877144" y="4862603"/>
            <a:ext cx="0" cy="108099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123684-F748-33B4-BD97-22BB8D0D520A}"/>
              </a:ext>
            </a:extLst>
          </p:cNvPr>
          <p:cNvSpPr txBox="1"/>
          <p:nvPr/>
        </p:nvSpPr>
        <p:spPr>
          <a:xfrm>
            <a:off x="2994603" y="5957796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sel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8F73845-9549-CCBB-A333-0694494C7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23268"/>
              </p:ext>
            </p:extLst>
          </p:nvPr>
        </p:nvGraphicFramePr>
        <p:xfrm>
          <a:off x="7657961" y="1919210"/>
          <a:ext cx="3009900" cy="1325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145152774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52474378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46501709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367297576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dIn0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dIn1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sel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dOut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28055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Y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X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76735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Y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Y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52383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56D4574-0417-93A3-2036-968320DAA458}"/>
              </a:ext>
            </a:extLst>
          </p:cNvPr>
          <p:cNvSpPr txBox="1"/>
          <p:nvPr/>
        </p:nvSpPr>
        <p:spPr>
          <a:xfrm>
            <a:off x="7657961" y="1549877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Truth Table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2FD5C7F-4786-244A-1CFD-15AF5042A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02181"/>
              </p:ext>
            </p:extLst>
          </p:nvPr>
        </p:nvGraphicFramePr>
        <p:xfrm>
          <a:off x="7657961" y="3998859"/>
          <a:ext cx="3009900" cy="2209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145152774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52474378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46501709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367297576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dIn0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dIn1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sel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dOut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28055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76735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52383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406168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20903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194BAA0-D215-2CC8-3A09-5EC577FB7699}"/>
              </a:ext>
            </a:extLst>
          </p:cNvPr>
          <p:cNvSpPr txBox="1"/>
          <p:nvPr/>
        </p:nvSpPr>
        <p:spPr>
          <a:xfrm>
            <a:off x="7657961" y="3629526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Test Plan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1440085" y="1240799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6725852" y="1240799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Verilog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12848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DF34A-78F4-3F6A-C09E-AEA74CF67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9" t="19556" r="1276" b="17747"/>
          <a:stretch/>
        </p:blipFill>
        <p:spPr>
          <a:xfrm>
            <a:off x="0" y="553741"/>
            <a:ext cx="12192000" cy="54605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E62BD9-1419-A5E2-C832-B4BFDF27BD07}"/>
              </a:ext>
            </a:extLst>
          </p:cNvPr>
          <p:cNvSpPr/>
          <p:nvPr/>
        </p:nvSpPr>
        <p:spPr>
          <a:xfrm>
            <a:off x="10932276" y="794592"/>
            <a:ext cx="1213071" cy="419878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C64A0-2744-0F00-20F4-A063602C3708}"/>
              </a:ext>
            </a:extLst>
          </p:cNvPr>
          <p:cNvSpPr txBox="1"/>
          <p:nvPr/>
        </p:nvSpPr>
        <p:spPr>
          <a:xfrm>
            <a:off x="10932276" y="553740"/>
            <a:ext cx="1213071" cy="276999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External Ports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713CF-7ED5-6883-FDDA-580CACA1877F}"/>
              </a:ext>
            </a:extLst>
          </p:cNvPr>
          <p:cNvSpPr/>
          <p:nvPr/>
        </p:nvSpPr>
        <p:spPr>
          <a:xfrm>
            <a:off x="480524" y="4925711"/>
            <a:ext cx="1726163" cy="84351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84C04-4FDF-CB61-55F8-72DACE7AF4D5}"/>
              </a:ext>
            </a:extLst>
          </p:cNvPr>
          <p:cNvSpPr/>
          <p:nvPr/>
        </p:nvSpPr>
        <p:spPr>
          <a:xfrm>
            <a:off x="438538" y="3873756"/>
            <a:ext cx="1810139" cy="97400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C8F57-89A7-4829-C49A-11032E2F9EDB}"/>
              </a:ext>
            </a:extLst>
          </p:cNvPr>
          <p:cNvSpPr txBox="1"/>
          <p:nvPr/>
        </p:nvSpPr>
        <p:spPr>
          <a:xfrm>
            <a:off x="737071" y="3730496"/>
            <a:ext cx="1213071" cy="27699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RISC-V ALU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8909E0-0921-9179-B32D-8235BB61786F}"/>
              </a:ext>
            </a:extLst>
          </p:cNvPr>
          <p:cNvSpPr/>
          <p:nvPr/>
        </p:nvSpPr>
        <p:spPr>
          <a:xfrm>
            <a:off x="2582894" y="3079102"/>
            <a:ext cx="1899185" cy="243218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04E82-6E38-C812-8D3C-BEA642ED0B8E}"/>
              </a:ext>
            </a:extLst>
          </p:cNvPr>
          <p:cNvSpPr txBox="1"/>
          <p:nvPr/>
        </p:nvSpPr>
        <p:spPr>
          <a:xfrm>
            <a:off x="2925950" y="2576092"/>
            <a:ext cx="1213071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AXI GPIO </a:t>
            </a:r>
          </a:p>
          <a:p>
            <a:pPr algn="ctr"/>
            <a:r>
              <a:rPr lang="en-IE" sz="1200" b="1" dirty="0"/>
              <a:t>IP Blocks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6FB18-69AB-9A59-F522-607E688A6213}"/>
              </a:ext>
            </a:extLst>
          </p:cNvPr>
          <p:cNvSpPr txBox="1"/>
          <p:nvPr/>
        </p:nvSpPr>
        <p:spPr>
          <a:xfrm>
            <a:off x="6178548" y="5795111"/>
            <a:ext cx="1119902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AXI Interconnect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F15FA-87A8-0B4B-E14A-E6A13D8BDD0F}"/>
              </a:ext>
            </a:extLst>
          </p:cNvPr>
          <p:cNvSpPr txBox="1"/>
          <p:nvPr/>
        </p:nvSpPr>
        <p:spPr>
          <a:xfrm>
            <a:off x="6178548" y="1774976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ZYNQ Processing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593426-C4DA-CDD9-BA5C-8A93BC509ED5}"/>
              </a:ext>
            </a:extLst>
          </p:cNvPr>
          <p:cNvSpPr txBox="1"/>
          <p:nvPr/>
        </p:nvSpPr>
        <p:spPr>
          <a:xfrm>
            <a:off x="9054890" y="3356091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Processor System Reset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690357-8391-9ADB-91CE-588B1FE2A86A}"/>
              </a:ext>
            </a:extLst>
          </p:cNvPr>
          <p:cNvSpPr/>
          <p:nvPr/>
        </p:nvSpPr>
        <p:spPr>
          <a:xfrm>
            <a:off x="5915883" y="2802293"/>
            <a:ext cx="1651518" cy="29826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4DA96F-10C6-F94A-E21B-37198E1964BA}"/>
              </a:ext>
            </a:extLst>
          </p:cNvPr>
          <p:cNvSpPr/>
          <p:nvPr/>
        </p:nvSpPr>
        <p:spPr>
          <a:xfrm>
            <a:off x="8471486" y="2098142"/>
            <a:ext cx="2286710" cy="12579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81B00-840C-D4E6-1B6D-957EBDA61208}"/>
              </a:ext>
            </a:extLst>
          </p:cNvPr>
          <p:cNvSpPr/>
          <p:nvPr/>
        </p:nvSpPr>
        <p:spPr>
          <a:xfrm>
            <a:off x="5437484" y="1456365"/>
            <a:ext cx="2764123" cy="13342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E0F994-15EB-BDA2-89EF-AC09423FF241}"/>
              </a:ext>
            </a:extLst>
          </p:cNvPr>
          <p:cNvSpPr/>
          <p:nvPr/>
        </p:nvSpPr>
        <p:spPr>
          <a:xfrm>
            <a:off x="438538" y="2730324"/>
            <a:ext cx="1726163" cy="74429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7247A4-E64A-7E2F-D5B9-5CA887236EDF}"/>
              </a:ext>
            </a:extLst>
          </p:cNvPr>
          <p:cNvSpPr/>
          <p:nvPr/>
        </p:nvSpPr>
        <p:spPr>
          <a:xfrm>
            <a:off x="5741436" y="478920"/>
            <a:ext cx="1946988" cy="92672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845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9CCB1-F888-6FC7-DBE6-A1C35D386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62" t="18954" r="20499" b="17605"/>
          <a:stretch/>
        </p:blipFill>
        <p:spPr>
          <a:xfrm>
            <a:off x="1970431" y="92076"/>
            <a:ext cx="7406833" cy="67687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E62BD9-1419-A5E2-C832-B4BFDF27BD07}"/>
              </a:ext>
            </a:extLst>
          </p:cNvPr>
          <p:cNvSpPr/>
          <p:nvPr/>
        </p:nvSpPr>
        <p:spPr>
          <a:xfrm>
            <a:off x="8593400" y="5201577"/>
            <a:ext cx="985935" cy="64633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C64A0-2744-0F00-20F4-A063602C3708}"/>
              </a:ext>
            </a:extLst>
          </p:cNvPr>
          <p:cNvSpPr txBox="1"/>
          <p:nvPr/>
        </p:nvSpPr>
        <p:spPr>
          <a:xfrm>
            <a:off x="9574879" y="5386242"/>
            <a:ext cx="1213071" cy="276999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External Ports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84C04-4FDF-CB61-55F8-72DACE7AF4D5}"/>
              </a:ext>
            </a:extLst>
          </p:cNvPr>
          <p:cNvSpPr/>
          <p:nvPr/>
        </p:nvSpPr>
        <p:spPr>
          <a:xfrm>
            <a:off x="7552215" y="2510010"/>
            <a:ext cx="1059847" cy="120659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C8F57-89A7-4829-C49A-11032E2F9EDB}"/>
              </a:ext>
            </a:extLst>
          </p:cNvPr>
          <p:cNvSpPr txBox="1"/>
          <p:nvPr/>
        </p:nvSpPr>
        <p:spPr>
          <a:xfrm>
            <a:off x="8770882" y="2797607"/>
            <a:ext cx="78306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RISC-V</a:t>
            </a:r>
          </a:p>
          <a:p>
            <a:pPr algn="ctr"/>
            <a:r>
              <a:rPr lang="en-IE" sz="1200" b="1" dirty="0"/>
              <a:t>Register Bank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8909E0-0921-9179-B32D-8235BB61786F}"/>
              </a:ext>
            </a:extLst>
          </p:cNvPr>
          <p:cNvSpPr/>
          <p:nvPr/>
        </p:nvSpPr>
        <p:spPr>
          <a:xfrm>
            <a:off x="5730805" y="54750"/>
            <a:ext cx="1726163" cy="676592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04E82-6E38-C812-8D3C-BEA642ED0B8E}"/>
              </a:ext>
            </a:extLst>
          </p:cNvPr>
          <p:cNvSpPr txBox="1"/>
          <p:nvPr/>
        </p:nvSpPr>
        <p:spPr>
          <a:xfrm>
            <a:off x="4517734" y="322908"/>
            <a:ext cx="1213071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AXI GPIO </a:t>
            </a:r>
          </a:p>
          <a:p>
            <a:pPr algn="ctr"/>
            <a:r>
              <a:rPr lang="en-IE" sz="1200" b="1" dirty="0"/>
              <a:t>IP Blocks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6FB18-69AB-9A59-F522-607E688A6213}"/>
              </a:ext>
            </a:extLst>
          </p:cNvPr>
          <p:cNvSpPr txBox="1"/>
          <p:nvPr/>
        </p:nvSpPr>
        <p:spPr>
          <a:xfrm>
            <a:off x="4270637" y="1459600"/>
            <a:ext cx="1119902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AXI Interconnect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F15FA-87A8-0B4B-E14A-E6A13D8BDD0F}"/>
              </a:ext>
            </a:extLst>
          </p:cNvPr>
          <p:cNvSpPr txBox="1"/>
          <p:nvPr/>
        </p:nvSpPr>
        <p:spPr>
          <a:xfrm>
            <a:off x="2538843" y="6145433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ZYNQ Processing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593426-C4DA-CDD9-BA5C-8A93BC509ED5}"/>
              </a:ext>
            </a:extLst>
          </p:cNvPr>
          <p:cNvSpPr txBox="1"/>
          <p:nvPr/>
        </p:nvSpPr>
        <p:spPr>
          <a:xfrm>
            <a:off x="2547740" y="3557879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Processor System Reset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690357-8391-9ADB-91CE-588B1FE2A86A}"/>
              </a:ext>
            </a:extLst>
          </p:cNvPr>
          <p:cNvSpPr/>
          <p:nvPr/>
        </p:nvSpPr>
        <p:spPr>
          <a:xfrm>
            <a:off x="4140529" y="1939928"/>
            <a:ext cx="1380119" cy="29679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4DA96F-10C6-F94A-E21B-37198E1964BA}"/>
              </a:ext>
            </a:extLst>
          </p:cNvPr>
          <p:cNvSpPr/>
          <p:nvPr/>
        </p:nvSpPr>
        <p:spPr>
          <a:xfrm>
            <a:off x="2273036" y="4222873"/>
            <a:ext cx="1651517" cy="8309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81B00-840C-D4E6-1B6D-957EBDA61208}"/>
              </a:ext>
            </a:extLst>
          </p:cNvPr>
          <p:cNvSpPr/>
          <p:nvPr/>
        </p:nvSpPr>
        <p:spPr>
          <a:xfrm>
            <a:off x="2186315" y="5207995"/>
            <a:ext cx="1824958" cy="9374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765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238898-B507-7BD8-38E7-A3DDBD6F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064"/>
            <a:ext cx="12192000" cy="60678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F713CF-7ED5-6883-FDDA-580CACA1877F}"/>
              </a:ext>
            </a:extLst>
          </p:cNvPr>
          <p:cNvSpPr/>
          <p:nvPr/>
        </p:nvSpPr>
        <p:spPr>
          <a:xfrm>
            <a:off x="911483" y="1227226"/>
            <a:ext cx="1878175" cy="229583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0D662-8E21-FA1F-91D7-56E932874CCF}"/>
              </a:ext>
            </a:extLst>
          </p:cNvPr>
          <p:cNvSpPr txBox="1"/>
          <p:nvPr/>
        </p:nvSpPr>
        <p:spPr>
          <a:xfrm>
            <a:off x="1244034" y="765561"/>
            <a:ext cx="1213071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Input AXI GPIO IP Blocks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84C04-4FDF-CB61-55F8-72DACE7AF4D5}"/>
              </a:ext>
            </a:extLst>
          </p:cNvPr>
          <p:cNvSpPr/>
          <p:nvPr/>
        </p:nvSpPr>
        <p:spPr>
          <a:xfrm>
            <a:off x="1265328" y="3747854"/>
            <a:ext cx="1213072" cy="87597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C8F57-89A7-4829-C49A-11032E2F9EDB}"/>
              </a:ext>
            </a:extLst>
          </p:cNvPr>
          <p:cNvSpPr txBox="1"/>
          <p:nvPr/>
        </p:nvSpPr>
        <p:spPr>
          <a:xfrm>
            <a:off x="2505636" y="3747853"/>
            <a:ext cx="1213071" cy="27699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Mux2_1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8909E0-0921-9179-B32D-8235BB61786F}"/>
              </a:ext>
            </a:extLst>
          </p:cNvPr>
          <p:cNvSpPr/>
          <p:nvPr/>
        </p:nvSpPr>
        <p:spPr>
          <a:xfrm>
            <a:off x="3112172" y="4650340"/>
            <a:ext cx="1726163" cy="1048608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04E82-6E38-C812-8D3C-BEA642ED0B8E}"/>
              </a:ext>
            </a:extLst>
          </p:cNvPr>
          <p:cNvSpPr txBox="1"/>
          <p:nvPr/>
        </p:nvSpPr>
        <p:spPr>
          <a:xfrm>
            <a:off x="3368717" y="4188641"/>
            <a:ext cx="1213071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Output AXI GPIO IP Blocks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6FB18-69AB-9A59-F522-607E688A6213}"/>
              </a:ext>
            </a:extLst>
          </p:cNvPr>
          <p:cNvSpPr txBox="1"/>
          <p:nvPr/>
        </p:nvSpPr>
        <p:spPr>
          <a:xfrm>
            <a:off x="6157861" y="5979525"/>
            <a:ext cx="1119902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AXI Interconnect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F15FA-87A8-0B4B-E14A-E6A13D8BDD0F}"/>
              </a:ext>
            </a:extLst>
          </p:cNvPr>
          <p:cNvSpPr txBox="1"/>
          <p:nvPr/>
        </p:nvSpPr>
        <p:spPr>
          <a:xfrm>
            <a:off x="6228093" y="1398266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ZYNQ Processing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593426-C4DA-CDD9-BA5C-8A93BC509ED5}"/>
              </a:ext>
            </a:extLst>
          </p:cNvPr>
          <p:cNvSpPr txBox="1"/>
          <p:nvPr/>
        </p:nvSpPr>
        <p:spPr>
          <a:xfrm>
            <a:off x="9143652" y="2488701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Processor System Reset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690357-8391-9ADB-91CE-588B1FE2A86A}"/>
              </a:ext>
            </a:extLst>
          </p:cNvPr>
          <p:cNvSpPr/>
          <p:nvPr/>
        </p:nvSpPr>
        <p:spPr>
          <a:xfrm>
            <a:off x="5738327" y="3428999"/>
            <a:ext cx="2099387" cy="255630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4DA96F-10C6-F94A-E21B-37198E1964BA}"/>
              </a:ext>
            </a:extLst>
          </p:cNvPr>
          <p:cNvSpPr/>
          <p:nvPr/>
        </p:nvSpPr>
        <p:spPr>
          <a:xfrm>
            <a:off x="8546131" y="1095377"/>
            <a:ext cx="2314944" cy="13933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81B00-840C-D4E6-1B6D-957EBDA61208}"/>
              </a:ext>
            </a:extLst>
          </p:cNvPr>
          <p:cNvSpPr/>
          <p:nvPr/>
        </p:nvSpPr>
        <p:spPr>
          <a:xfrm>
            <a:off x="5368989" y="2035675"/>
            <a:ext cx="2841950" cy="13933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019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B0506330-B115-79F9-3F43-C11525C5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" y="1011119"/>
            <a:ext cx="12160485" cy="50158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F713CF-7ED5-6883-FDDA-580CACA1877F}"/>
              </a:ext>
            </a:extLst>
          </p:cNvPr>
          <p:cNvSpPr/>
          <p:nvPr/>
        </p:nvSpPr>
        <p:spPr>
          <a:xfrm>
            <a:off x="522515" y="1175655"/>
            <a:ext cx="1856792" cy="2062569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0D662-8E21-FA1F-91D7-56E932874CCF}"/>
              </a:ext>
            </a:extLst>
          </p:cNvPr>
          <p:cNvSpPr txBox="1"/>
          <p:nvPr/>
        </p:nvSpPr>
        <p:spPr>
          <a:xfrm>
            <a:off x="2394447" y="1917820"/>
            <a:ext cx="892676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AXI GPIO IP Blocks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84C04-4FDF-CB61-55F8-72DACE7AF4D5}"/>
              </a:ext>
            </a:extLst>
          </p:cNvPr>
          <p:cNvSpPr/>
          <p:nvPr/>
        </p:nvSpPr>
        <p:spPr>
          <a:xfrm>
            <a:off x="805746" y="3275547"/>
            <a:ext cx="1213072" cy="106318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C8F57-89A7-4829-C49A-11032E2F9EDB}"/>
              </a:ext>
            </a:extLst>
          </p:cNvPr>
          <p:cNvSpPr txBox="1"/>
          <p:nvPr/>
        </p:nvSpPr>
        <p:spPr>
          <a:xfrm>
            <a:off x="2018818" y="3402760"/>
            <a:ext cx="1213071" cy="27699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Mux2_1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8909E0-0921-9179-B32D-8235BB61786F}"/>
              </a:ext>
            </a:extLst>
          </p:cNvPr>
          <p:cNvSpPr/>
          <p:nvPr/>
        </p:nvSpPr>
        <p:spPr>
          <a:xfrm>
            <a:off x="3012961" y="3928188"/>
            <a:ext cx="1726990" cy="93485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6FB18-69AB-9A59-F522-607E688A6213}"/>
              </a:ext>
            </a:extLst>
          </p:cNvPr>
          <p:cNvSpPr txBox="1"/>
          <p:nvPr/>
        </p:nvSpPr>
        <p:spPr>
          <a:xfrm>
            <a:off x="6231506" y="5018472"/>
            <a:ext cx="1119902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AXI Interconnect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F15FA-87A8-0B4B-E14A-E6A13D8BDD0F}"/>
              </a:ext>
            </a:extLst>
          </p:cNvPr>
          <p:cNvSpPr txBox="1"/>
          <p:nvPr/>
        </p:nvSpPr>
        <p:spPr>
          <a:xfrm>
            <a:off x="6330730" y="332975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ZYNQ Processing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593426-C4DA-CDD9-BA5C-8A93BC509ED5}"/>
              </a:ext>
            </a:extLst>
          </p:cNvPr>
          <p:cNvSpPr txBox="1"/>
          <p:nvPr/>
        </p:nvSpPr>
        <p:spPr>
          <a:xfrm>
            <a:off x="9297383" y="4003975"/>
            <a:ext cx="1119902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Processor System Reset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690357-8391-9ADB-91CE-588B1FE2A86A}"/>
              </a:ext>
            </a:extLst>
          </p:cNvPr>
          <p:cNvSpPr/>
          <p:nvPr/>
        </p:nvSpPr>
        <p:spPr>
          <a:xfrm>
            <a:off x="5811972" y="2467946"/>
            <a:ext cx="2099387" cy="255630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4DA96F-10C6-F94A-E21B-37198E1964BA}"/>
              </a:ext>
            </a:extLst>
          </p:cNvPr>
          <p:cNvSpPr/>
          <p:nvPr/>
        </p:nvSpPr>
        <p:spPr>
          <a:xfrm>
            <a:off x="8699862" y="2610651"/>
            <a:ext cx="2314944" cy="13933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81B00-840C-D4E6-1B6D-957EBDA61208}"/>
              </a:ext>
            </a:extLst>
          </p:cNvPr>
          <p:cNvSpPr/>
          <p:nvPr/>
        </p:nvSpPr>
        <p:spPr>
          <a:xfrm>
            <a:off x="5471626" y="970384"/>
            <a:ext cx="2841950" cy="13933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20549-0F15-6B90-D656-4E4E605B98B6}"/>
              </a:ext>
            </a:extLst>
          </p:cNvPr>
          <p:cNvSpPr/>
          <p:nvPr/>
        </p:nvSpPr>
        <p:spPr>
          <a:xfrm>
            <a:off x="522515" y="4456616"/>
            <a:ext cx="1856792" cy="1063187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190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1668C9-A016-41C8-7702-6BB7AEE27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1" r="16591"/>
          <a:stretch/>
        </p:blipFill>
        <p:spPr>
          <a:xfrm>
            <a:off x="2697018" y="907640"/>
            <a:ext cx="7472217" cy="376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A7EA77-C9F8-F485-EEE9-FFF38BA9F283}"/>
              </a:ext>
            </a:extLst>
          </p:cNvPr>
          <p:cNvSpPr txBox="1"/>
          <p:nvPr/>
        </p:nvSpPr>
        <p:spPr>
          <a:xfrm>
            <a:off x="2539998" y="1487084"/>
            <a:ext cx="154362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Path to Vivado Bat File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EBF456-E7F8-AEB2-0A8C-D2B91D90FED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3311812" y="1231533"/>
            <a:ext cx="144899" cy="2555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78B688-BAEA-BFF1-427B-1FA6569F6543}"/>
              </a:ext>
            </a:extLst>
          </p:cNvPr>
          <p:cNvSpPr txBox="1"/>
          <p:nvPr/>
        </p:nvSpPr>
        <p:spPr>
          <a:xfrm>
            <a:off x="4105561" y="1487084"/>
            <a:ext cx="21336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Instructs Vivado to operate in Tcl Console Mode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BBD29-1318-3A7C-1814-8D9470A88D77}"/>
              </a:ext>
            </a:extLst>
          </p:cNvPr>
          <p:cNvSpPr txBox="1"/>
          <p:nvPr/>
        </p:nvSpPr>
        <p:spPr>
          <a:xfrm>
            <a:off x="2697019" y="954534"/>
            <a:ext cx="1519383" cy="27699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IE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AE2F7B-619B-88BB-3828-316AC5958637}"/>
              </a:ext>
            </a:extLst>
          </p:cNvPr>
          <p:cNvSpPr txBox="1"/>
          <p:nvPr/>
        </p:nvSpPr>
        <p:spPr>
          <a:xfrm>
            <a:off x="4216402" y="954198"/>
            <a:ext cx="1159161" cy="27699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IE" sz="12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440573-F1CA-8926-50E6-95BF9AE31276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H="1" flipV="1">
            <a:off x="4795983" y="1231197"/>
            <a:ext cx="376378" cy="2558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35CC86-2F43-969E-5AE8-8BD5A17BFFC8}"/>
              </a:ext>
            </a:extLst>
          </p:cNvPr>
          <p:cNvSpPr txBox="1"/>
          <p:nvPr/>
        </p:nvSpPr>
        <p:spPr>
          <a:xfrm>
            <a:off x="6239161" y="1487084"/>
            <a:ext cx="21336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Source command in Tcl is used to execute Tcl scripts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2AB7CF-77B9-442E-144F-D9C9E9F9E370}"/>
              </a:ext>
            </a:extLst>
          </p:cNvPr>
          <p:cNvSpPr txBox="1"/>
          <p:nvPr/>
        </p:nvSpPr>
        <p:spPr>
          <a:xfrm>
            <a:off x="5375563" y="954305"/>
            <a:ext cx="863598" cy="27699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IE" sz="12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B1EDCC-6351-4432-772C-7A5D2AFE743B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5807362" y="1231304"/>
            <a:ext cx="1498599" cy="2557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719562-3B95-DB09-14A9-6D8940E14C80}"/>
              </a:ext>
            </a:extLst>
          </p:cNvPr>
          <p:cNvSpPr txBox="1"/>
          <p:nvPr/>
        </p:nvSpPr>
        <p:spPr>
          <a:xfrm>
            <a:off x="8372761" y="1487084"/>
            <a:ext cx="21336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Path to Tcl script with build instructions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4244FC-23BE-C2C9-3EC4-E1B29392D37E}"/>
              </a:ext>
            </a:extLst>
          </p:cNvPr>
          <p:cNvSpPr txBox="1"/>
          <p:nvPr/>
        </p:nvSpPr>
        <p:spPr>
          <a:xfrm>
            <a:off x="6242628" y="954198"/>
            <a:ext cx="3926608" cy="27699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IE" sz="12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1D5CD0-BC1A-4FB3-93CB-8CA513F4220A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H="1" flipV="1">
            <a:off x="8205932" y="1231197"/>
            <a:ext cx="1233629" cy="2558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0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2319756" y="308788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AD3748-FEAA-9479-F70E-6747EC985D14}"/>
              </a:ext>
            </a:extLst>
          </p:cNvPr>
          <p:cNvCxnSpPr>
            <a:cxnSpLocks/>
          </p:cNvCxnSpPr>
          <p:nvPr/>
        </p:nvCxnSpPr>
        <p:spPr>
          <a:xfrm flipH="1">
            <a:off x="2319756" y="3804921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4654310" y="342900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587811" y="285704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addIn1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5001098" y="319816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dOut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2-bit Full Adder Walkthrough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D4574-0417-93A3-2036-968320DAA458}"/>
              </a:ext>
            </a:extLst>
          </p:cNvPr>
          <p:cNvSpPr txBox="1"/>
          <p:nvPr/>
        </p:nvSpPr>
        <p:spPr>
          <a:xfrm>
            <a:off x="7657960" y="162168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Truth Table &amp; Test plan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1440084" y="1668326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6725851" y="601067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11A79-434B-FC36-E3CE-EC0B20A56D20}"/>
              </a:ext>
            </a:extLst>
          </p:cNvPr>
          <p:cNvSpPr/>
          <p:nvPr/>
        </p:nvSpPr>
        <p:spPr>
          <a:xfrm>
            <a:off x="3099976" y="2665838"/>
            <a:ext cx="1554334" cy="152632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51C77-7C03-D01A-DED9-24B9E06D1F4D}"/>
              </a:ext>
            </a:extLst>
          </p:cNvPr>
          <p:cNvSpPr txBox="1"/>
          <p:nvPr/>
        </p:nvSpPr>
        <p:spPr>
          <a:xfrm>
            <a:off x="588067" y="3574088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addIn0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711418-B808-BA2E-6451-152D65952D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00058" y="2327275"/>
            <a:ext cx="0" cy="35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F571EA-DEB9-F559-E8BA-648F68B098AF}"/>
              </a:ext>
            </a:extLst>
          </p:cNvPr>
          <p:cNvCxnSpPr>
            <a:cxnSpLocks/>
          </p:cNvCxnSpPr>
          <p:nvPr/>
        </p:nvCxnSpPr>
        <p:spPr>
          <a:xfrm rot="10800000" flipH="1">
            <a:off x="4400058" y="2336800"/>
            <a:ext cx="775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4E8627-D788-5052-D1E7-3D1E5B4B2E76}"/>
              </a:ext>
            </a:extLst>
          </p:cNvPr>
          <p:cNvSpPr txBox="1"/>
          <p:nvPr/>
        </p:nvSpPr>
        <p:spPr>
          <a:xfrm>
            <a:off x="4661899" y="2068284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cOut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E80CB1D-D870-664A-2067-D4DD40B4C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74713"/>
              </p:ext>
            </p:extLst>
          </p:nvPr>
        </p:nvGraphicFramePr>
        <p:xfrm>
          <a:off x="6735421" y="2067868"/>
          <a:ext cx="4854978" cy="283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0888">
                  <a:extLst>
                    <a:ext uri="{9D8B030D-6E8A-4147-A177-3AD203B41FA5}">
                      <a16:colId xmlns:a16="http://schemas.microsoft.com/office/drawing/2014/main" val="632269450"/>
                    </a:ext>
                  </a:extLst>
                </a:gridCol>
                <a:gridCol w="970888">
                  <a:extLst>
                    <a:ext uri="{9D8B030D-6E8A-4147-A177-3AD203B41FA5}">
                      <a16:colId xmlns:a16="http://schemas.microsoft.com/office/drawing/2014/main" val="3591683957"/>
                    </a:ext>
                  </a:extLst>
                </a:gridCol>
                <a:gridCol w="970888">
                  <a:extLst>
                    <a:ext uri="{9D8B030D-6E8A-4147-A177-3AD203B41FA5}">
                      <a16:colId xmlns:a16="http://schemas.microsoft.com/office/drawing/2014/main" val="2978511069"/>
                    </a:ext>
                  </a:extLst>
                </a:gridCol>
                <a:gridCol w="970888">
                  <a:extLst>
                    <a:ext uri="{9D8B030D-6E8A-4147-A177-3AD203B41FA5}">
                      <a16:colId xmlns:a16="http://schemas.microsoft.com/office/drawing/2014/main" val="3710863235"/>
                    </a:ext>
                  </a:extLst>
                </a:gridCol>
                <a:gridCol w="971426">
                  <a:extLst>
                    <a:ext uri="{9D8B030D-6E8A-4147-A177-3AD203B41FA5}">
                      <a16:colId xmlns:a16="http://schemas.microsoft.com/office/drawing/2014/main" val="1295610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addIn1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addIn0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cIn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dOut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cOut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448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0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247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16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996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0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81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56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92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03927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4090375-F4CC-6337-DE4F-37E8A7C6560C}"/>
              </a:ext>
            </a:extLst>
          </p:cNvPr>
          <p:cNvSpPr txBox="1"/>
          <p:nvPr/>
        </p:nvSpPr>
        <p:spPr>
          <a:xfrm>
            <a:off x="1352468" y="4299891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cIn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6C4504-6BF6-E94B-303E-0C77240730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1573" y="4203368"/>
            <a:ext cx="0" cy="35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BDDEDA-11C9-D8CC-D26D-6ABC796E91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5743" y="4557807"/>
            <a:ext cx="775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RISC-V ALU Walkthrough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3458956" y="1499422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3458956" y="1047789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A481F-09B2-46EB-ED75-4312BB939ABF}"/>
              </a:ext>
            </a:extLst>
          </p:cNvPr>
          <p:cNvCxnSpPr>
            <a:cxnSpLocks/>
          </p:cNvCxnSpPr>
          <p:nvPr/>
        </p:nvCxnSpPr>
        <p:spPr>
          <a:xfrm rot="2700000">
            <a:off x="5355751" y="2693093"/>
            <a:ext cx="12170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219A8C-13BD-0E9B-A6C4-95ECEBD1CBA8}"/>
              </a:ext>
            </a:extLst>
          </p:cNvPr>
          <p:cNvCxnSpPr>
            <a:cxnSpLocks/>
          </p:cNvCxnSpPr>
          <p:nvPr/>
        </p:nvCxnSpPr>
        <p:spPr>
          <a:xfrm rot="-2700000">
            <a:off x="5355750" y="5160474"/>
            <a:ext cx="12170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0FB2DD-FA94-5CCF-8701-4116892559E9}"/>
              </a:ext>
            </a:extLst>
          </p:cNvPr>
          <p:cNvCxnSpPr>
            <a:cxnSpLocks/>
          </p:cNvCxnSpPr>
          <p:nvPr/>
        </p:nvCxnSpPr>
        <p:spPr>
          <a:xfrm>
            <a:off x="6394590" y="3123395"/>
            <a:ext cx="0" cy="16067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AD6E0F-5A7D-5A03-C004-07C6196F99F6}"/>
              </a:ext>
            </a:extLst>
          </p:cNvPr>
          <p:cNvCxnSpPr>
            <a:cxnSpLocks/>
          </p:cNvCxnSpPr>
          <p:nvPr/>
        </p:nvCxnSpPr>
        <p:spPr>
          <a:xfrm>
            <a:off x="5533986" y="2262791"/>
            <a:ext cx="0" cy="1235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BDDD59-2808-2F5B-1527-3C519160721A}"/>
              </a:ext>
            </a:extLst>
          </p:cNvPr>
          <p:cNvCxnSpPr>
            <a:cxnSpLocks/>
          </p:cNvCxnSpPr>
          <p:nvPr/>
        </p:nvCxnSpPr>
        <p:spPr>
          <a:xfrm flipH="1">
            <a:off x="4758156" y="2920195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8A69AF-3257-8146-18A1-E79E42212EDF}"/>
              </a:ext>
            </a:extLst>
          </p:cNvPr>
          <p:cNvCxnSpPr>
            <a:cxnSpLocks/>
          </p:cNvCxnSpPr>
          <p:nvPr/>
        </p:nvCxnSpPr>
        <p:spPr>
          <a:xfrm flipH="1">
            <a:off x="4758156" y="4864792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B8CD92-4EC8-7907-E817-7202B8FF8B04}"/>
              </a:ext>
            </a:extLst>
          </p:cNvPr>
          <p:cNvCxnSpPr>
            <a:cxnSpLocks/>
          </p:cNvCxnSpPr>
          <p:nvPr/>
        </p:nvCxnSpPr>
        <p:spPr>
          <a:xfrm flipH="1">
            <a:off x="6394590" y="3568642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D71BE4-CB84-3FAF-F801-F94F6AC868FB}"/>
              </a:ext>
            </a:extLst>
          </p:cNvPr>
          <p:cNvSpPr txBox="1"/>
          <p:nvPr/>
        </p:nvSpPr>
        <p:spPr>
          <a:xfrm>
            <a:off x="3616505" y="268727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88EFF6-3DE7-3A10-AD6D-01018803B01B}"/>
              </a:ext>
            </a:extLst>
          </p:cNvPr>
          <p:cNvSpPr txBox="1"/>
          <p:nvPr/>
        </p:nvSpPr>
        <p:spPr>
          <a:xfrm>
            <a:off x="3670768" y="4651122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166F6-D78A-73EE-CFCC-B3A6CF5A5707}"/>
              </a:ext>
            </a:extLst>
          </p:cNvPr>
          <p:cNvSpPr txBox="1"/>
          <p:nvPr/>
        </p:nvSpPr>
        <p:spPr>
          <a:xfrm>
            <a:off x="6636792" y="3337281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ALUOut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53C702-E436-FA57-497B-E8B2F9966011}"/>
              </a:ext>
            </a:extLst>
          </p:cNvPr>
          <p:cNvCxnSpPr>
            <a:cxnSpLocks/>
          </p:cNvCxnSpPr>
          <p:nvPr/>
        </p:nvCxnSpPr>
        <p:spPr>
          <a:xfrm flipV="1">
            <a:off x="5985343" y="5135074"/>
            <a:ext cx="1" cy="7477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608C21-9BC9-988E-9784-5982B7CE0581}"/>
              </a:ext>
            </a:extLst>
          </p:cNvPr>
          <p:cNvSpPr txBox="1"/>
          <p:nvPr/>
        </p:nvSpPr>
        <p:spPr>
          <a:xfrm>
            <a:off x="3875615" y="5654030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selALUOp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2C2805-C718-99CA-3BC8-A3261E64BEC0}"/>
              </a:ext>
            </a:extLst>
          </p:cNvPr>
          <p:cNvCxnSpPr>
            <a:cxnSpLocks/>
          </p:cNvCxnSpPr>
          <p:nvPr/>
        </p:nvCxnSpPr>
        <p:spPr>
          <a:xfrm>
            <a:off x="5533986" y="4272971"/>
            <a:ext cx="0" cy="129240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408026-A403-C97E-34E9-FCAA18A27F6F}"/>
              </a:ext>
            </a:extLst>
          </p:cNvPr>
          <p:cNvCxnSpPr>
            <a:cxnSpLocks/>
          </p:cNvCxnSpPr>
          <p:nvPr/>
        </p:nvCxnSpPr>
        <p:spPr>
          <a:xfrm>
            <a:off x="5533986" y="3498271"/>
            <a:ext cx="362029" cy="40640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9B6447-8C64-AAA1-BCB7-3EB0E2190C7A}"/>
              </a:ext>
            </a:extLst>
          </p:cNvPr>
          <p:cNvCxnSpPr>
            <a:cxnSpLocks/>
          </p:cNvCxnSpPr>
          <p:nvPr/>
        </p:nvCxnSpPr>
        <p:spPr>
          <a:xfrm flipH="1">
            <a:off x="5533985" y="3885621"/>
            <a:ext cx="362030" cy="37465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A084E0-5194-A996-B2C7-7535556B98BD}"/>
              </a:ext>
            </a:extLst>
          </p:cNvPr>
          <p:cNvCxnSpPr>
            <a:cxnSpLocks/>
          </p:cNvCxnSpPr>
          <p:nvPr/>
        </p:nvCxnSpPr>
        <p:spPr>
          <a:xfrm flipH="1">
            <a:off x="6394590" y="4164169"/>
            <a:ext cx="775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7A5188-6B0E-98FA-D800-E0E89D6F4816}"/>
              </a:ext>
            </a:extLst>
          </p:cNvPr>
          <p:cNvSpPr txBox="1"/>
          <p:nvPr/>
        </p:nvSpPr>
        <p:spPr>
          <a:xfrm>
            <a:off x="6867885" y="3933336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branch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5B7EAA-91E5-694C-A443-DCBE5F3FFA1B}"/>
              </a:ext>
            </a:extLst>
          </p:cNvPr>
          <p:cNvCxnSpPr>
            <a:cxnSpLocks/>
          </p:cNvCxnSpPr>
          <p:nvPr/>
        </p:nvCxnSpPr>
        <p:spPr>
          <a:xfrm rot="2700000" flipH="1">
            <a:off x="4931826" y="4859683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C8642D-9836-6939-1C4F-2EFF924A3CD1}"/>
              </a:ext>
            </a:extLst>
          </p:cNvPr>
          <p:cNvCxnSpPr>
            <a:cxnSpLocks/>
          </p:cNvCxnSpPr>
          <p:nvPr/>
        </p:nvCxnSpPr>
        <p:spPr>
          <a:xfrm rot="2700000" flipH="1">
            <a:off x="4936315" y="2916181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A56B1-4EC1-E99C-CDF1-1706D3C409A3}"/>
              </a:ext>
            </a:extLst>
          </p:cNvPr>
          <p:cNvCxnSpPr>
            <a:cxnSpLocks/>
          </p:cNvCxnSpPr>
          <p:nvPr/>
        </p:nvCxnSpPr>
        <p:spPr>
          <a:xfrm rot="2700000" flipH="1">
            <a:off x="6570291" y="3561437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DBFC6C4-FF27-840A-5F7F-534EFAD07B53}"/>
              </a:ext>
            </a:extLst>
          </p:cNvPr>
          <p:cNvSpPr txBox="1"/>
          <p:nvPr/>
        </p:nvSpPr>
        <p:spPr>
          <a:xfrm>
            <a:off x="4263530" y="4478430"/>
            <a:ext cx="176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32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86485B-F9CD-C8D2-0006-3E2835733AB1}"/>
              </a:ext>
            </a:extLst>
          </p:cNvPr>
          <p:cNvSpPr txBox="1"/>
          <p:nvPr/>
        </p:nvSpPr>
        <p:spPr>
          <a:xfrm>
            <a:off x="4263530" y="2534803"/>
            <a:ext cx="176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451C77-1B5F-BA0E-1979-B163BB527136}"/>
              </a:ext>
            </a:extLst>
          </p:cNvPr>
          <p:cNvSpPr txBox="1"/>
          <p:nvPr/>
        </p:nvSpPr>
        <p:spPr>
          <a:xfrm>
            <a:off x="5899964" y="3196093"/>
            <a:ext cx="176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32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0283A4-6111-CD2B-CB7D-D8557521C528}"/>
              </a:ext>
            </a:extLst>
          </p:cNvPr>
          <p:cNvCxnSpPr>
            <a:cxnSpLocks/>
          </p:cNvCxnSpPr>
          <p:nvPr/>
        </p:nvCxnSpPr>
        <p:spPr>
          <a:xfrm>
            <a:off x="5435850" y="5882776"/>
            <a:ext cx="54949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DE06F0-6AB5-362C-5CFA-6B8AD3058662}"/>
              </a:ext>
            </a:extLst>
          </p:cNvPr>
          <p:cNvCxnSpPr>
            <a:cxnSpLocks/>
          </p:cNvCxnSpPr>
          <p:nvPr/>
        </p:nvCxnSpPr>
        <p:spPr>
          <a:xfrm rot="2700000" flipH="1">
            <a:off x="5527280" y="5904776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4C5211-5E8E-5545-B6FC-433E4B9B4A02}"/>
              </a:ext>
            </a:extLst>
          </p:cNvPr>
          <p:cNvSpPr txBox="1"/>
          <p:nvPr/>
        </p:nvSpPr>
        <p:spPr>
          <a:xfrm>
            <a:off x="4858984" y="5523523"/>
            <a:ext cx="176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1246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RISC-V ALU Walkthrough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D4574-0417-93A3-2036-968320DAA458}"/>
              </a:ext>
            </a:extLst>
          </p:cNvPr>
          <p:cNvSpPr txBox="1"/>
          <p:nvPr/>
        </p:nvSpPr>
        <p:spPr>
          <a:xfrm>
            <a:off x="4591049" y="653405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Test plan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3BA0402-05E6-2F01-1B67-BD9EEE413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37858"/>
              </p:ext>
            </p:extLst>
          </p:nvPr>
        </p:nvGraphicFramePr>
        <p:xfrm>
          <a:off x="0" y="946537"/>
          <a:ext cx="12192000" cy="6098540"/>
        </p:xfrm>
        <a:graphic>
          <a:graphicData uri="http://schemas.openxmlformats.org/drawingml/2006/table">
            <a:tbl>
              <a:tblPr/>
              <a:tblGrid>
                <a:gridCol w="902779">
                  <a:extLst>
                    <a:ext uri="{9D8B030D-6E8A-4147-A177-3AD203B41FA5}">
                      <a16:colId xmlns:a16="http://schemas.microsoft.com/office/drawing/2014/main" val="1046402720"/>
                    </a:ext>
                  </a:extLst>
                </a:gridCol>
                <a:gridCol w="1190308">
                  <a:extLst>
                    <a:ext uri="{9D8B030D-6E8A-4147-A177-3AD203B41FA5}">
                      <a16:colId xmlns:a16="http://schemas.microsoft.com/office/drawing/2014/main" val="1242258840"/>
                    </a:ext>
                  </a:extLst>
                </a:gridCol>
                <a:gridCol w="1186845">
                  <a:extLst>
                    <a:ext uri="{9D8B030D-6E8A-4147-A177-3AD203B41FA5}">
                      <a16:colId xmlns:a16="http://schemas.microsoft.com/office/drawing/2014/main" val="2127346005"/>
                    </a:ext>
                  </a:extLst>
                </a:gridCol>
                <a:gridCol w="1207628">
                  <a:extLst>
                    <a:ext uri="{9D8B030D-6E8A-4147-A177-3AD203B41FA5}">
                      <a16:colId xmlns:a16="http://schemas.microsoft.com/office/drawing/2014/main" val="1576510872"/>
                    </a:ext>
                  </a:extLst>
                </a:gridCol>
                <a:gridCol w="1266521">
                  <a:extLst>
                    <a:ext uri="{9D8B030D-6E8A-4147-A177-3AD203B41FA5}">
                      <a16:colId xmlns:a16="http://schemas.microsoft.com/office/drawing/2014/main" val="2633064405"/>
                    </a:ext>
                  </a:extLst>
                </a:gridCol>
                <a:gridCol w="875065">
                  <a:extLst>
                    <a:ext uri="{9D8B030D-6E8A-4147-A177-3AD203B41FA5}">
                      <a16:colId xmlns:a16="http://schemas.microsoft.com/office/drawing/2014/main" val="476273578"/>
                    </a:ext>
                  </a:extLst>
                </a:gridCol>
                <a:gridCol w="753816">
                  <a:extLst>
                    <a:ext uri="{9D8B030D-6E8A-4147-A177-3AD203B41FA5}">
                      <a16:colId xmlns:a16="http://schemas.microsoft.com/office/drawing/2014/main" val="2841488633"/>
                    </a:ext>
                  </a:extLst>
                </a:gridCol>
                <a:gridCol w="913170">
                  <a:extLst>
                    <a:ext uri="{9D8B030D-6E8A-4147-A177-3AD203B41FA5}">
                      <a16:colId xmlns:a16="http://schemas.microsoft.com/office/drawing/2014/main" val="3625272971"/>
                    </a:ext>
                  </a:extLst>
                </a:gridCol>
                <a:gridCol w="3895868">
                  <a:extLst>
                    <a:ext uri="{9D8B030D-6E8A-4147-A177-3AD203B41FA5}">
                      <a16:colId xmlns:a16="http://schemas.microsoft.com/office/drawing/2014/main" val="3013033148"/>
                    </a:ext>
                  </a:extLst>
                </a:gridCol>
              </a:tblGrid>
              <a:tr h="15438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Signals</a:t>
                      </a: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selALUOp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A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ALUOut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branch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Delay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TestNo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Note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31681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Mode</a:t>
                      </a: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in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in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in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out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out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13291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Radix</a:t>
                      </a: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4'b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32'h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32'h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32'h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1'b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680057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622750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5a5a5a5a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15a5a5a6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70000000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sgnA + sgnB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960984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15a5a5a6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5a5a5a5a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70000000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sgnA + sgnB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13666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ffffffff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40000000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3fffffff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554783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ffffffff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fffffffe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sgnA - sgnB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3924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10428094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 and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628087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ffffafb6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 or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11701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efbd2f22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 xor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5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0101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c3a59600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 &lt;&lt; B(4:0) shift left logical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32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00f0c3a5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 &gt;&gt; B(4:0) shift right logical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62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0111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fff0c3a5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 &gt;&gt;&gt; B(4:0) shift right arithmetic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097662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 if sgn A &lt; sgn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51366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 if uns A &lt; uns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1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A =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44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branch = 1 if A =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6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A !=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924270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70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 &lt;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sgnB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458190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1100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67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00000007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 &gt;=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sgnB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438589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1101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538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00000009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uns A &lt; uns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273326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1110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22290"/>
                  </a:ext>
                </a:extLst>
              </a:tr>
              <a:tr h="164255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uns A &gt;= uns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71562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1111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00000012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60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1560463" y="3301886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AD3748-FEAA-9479-F70E-6747EC985D14}"/>
              </a:ext>
            </a:extLst>
          </p:cNvPr>
          <p:cNvCxnSpPr>
            <a:cxnSpLocks/>
          </p:cNvCxnSpPr>
          <p:nvPr/>
        </p:nvCxnSpPr>
        <p:spPr>
          <a:xfrm flipH="1">
            <a:off x="1560463" y="3775847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3895017" y="3955426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-171482" y="3071053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dataIn(3:0)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4417404" y="3713058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count(3:0)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CB4CLED Walkthrough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680791" y="2183894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680790" y="1685519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11A79-434B-FC36-E3CE-EC0B20A56D20}"/>
              </a:ext>
            </a:extLst>
          </p:cNvPr>
          <p:cNvSpPr/>
          <p:nvPr/>
        </p:nvSpPr>
        <p:spPr>
          <a:xfrm>
            <a:off x="2340683" y="3044944"/>
            <a:ext cx="1554334" cy="28346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51C77-7C03-D01A-DED9-24B9E06D1F4D}"/>
              </a:ext>
            </a:extLst>
          </p:cNvPr>
          <p:cNvSpPr txBox="1"/>
          <p:nvPr/>
        </p:nvSpPr>
        <p:spPr>
          <a:xfrm>
            <a:off x="-171226" y="3545014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load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D06736-86E0-D377-F01C-1402C7F468A9}"/>
              </a:ext>
            </a:extLst>
          </p:cNvPr>
          <p:cNvSpPr txBox="1">
            <a:spLocks/>
          </p:cNvSpPr>
          <p:nvPr/>
        </p:nvSpPr>
        <p:spPr>
          <a:xfrm>
            <a:off x="416778" y="858034"/>
            <a:ext cx="10515600" cy="54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2000" dirty="0">
                <a:solidFill>
                  <a:srgbClr val="0070C0"/>
                </a:solidFill>
              </a:rPr>
              <a:t>4-bit Cascadable, Chip-Enabled, Up/Down Synchronous Counter </a:t>
            </a:r>
          </a:p>
          <a:p>
            <a:pPr algn="l"/>
            <a:r>
              <a:rPr lang="en-IE" sz="2000" dirty="0">
                <a:solidFill>
                  <a:srgbClr val="0070C0"/>
                </a:solidFill>
              </a:rPr>
              <a:t>with Asynchronous reset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27893C-A608-5BDA-1461-A9A569996D0E}"/>
              </a:ext>
            </a:extLst>
          </p:cNvPr>
          <p:cNvCxnSpPr>
            <a:cxnSpLocks/>
          </p:cNvCxnSpPr>
          <p:nvPr/>
        </p:nvCxnSpPr>
        <p:spPr>
          <a:xfrm flipH="1">
            <a:off x="1560463" y="4258447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34BA52-2B96-5726-6FFC-C1021B8ADD2A}"/>
              </a:ext>
            </a:extLst>
          </p:cNvPr>
          <p:cNvSpPr txBox="1"/>
          <p:nvPr/>
        </p:nvSpPr>
        <p:spPr>
          <a:xfrm>
            <a:off x="-171226" y="4027614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up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547848-2462-9173-4123-892BCC665B5A}"/>
              </a:ext>
            </a:extLst>
          </p:cNvPr>
          <p:cNvCxnSpPr>
            <a:cxnSpLocks/>
          </p:cNvCxnSpPr>
          <p:nvPr/>
        </p:nvCxnSpPr>
        <p:spPr>
          <a:xfrm flipH="1">
            <a:off x="1560463" y="4680328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5C62DA-CC2E-BCFF-1D6C-FB3351386387}"/>
              </a:ext>
            </a:extLst>
          </p:cNvPr>
          <p:cNvSpPr txBox="1"/>
          <p:nvPr/>
        </p:nvSpPr>
        <p:spPr>
          <a:xfrm>
            <a:off x="-171226" y="4449495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99EC9C-B654-0C1F-B6D9-12D3CB7B0D3A}"/>
              </a:ext>
            </a:extLst>
          </p:cNvPr>
          <p:cNvCxnSpPr>
            <a:cxnSpLocks/>
          </p:cNvCxnSpPr>
          <p:nvPr/>
        </p:nvCxnSpPr>
        <p:spPr>
          <a:xfrm flipH="1">
            <a:off x="1560463" y="5197403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59FF9C-B43A-A94F-5E99-DE8444871E2A}"/>
              </a:ext>
            </a:extLst>
          </p:cNvPr>
          <p:cNvSpPr txBox="1"/>
          <p:nvPr/>
        </p:nvSpPr>
        <p:spPr>
          <a:xfrm>
            <a:off x="-171226" y="4953870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clk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403A07-E428-7260-6123-003A04B5C6C4}"/>
              </a:ext>
            </a:extLst>
          </p:cNvPr>
          <p:cNvCxnSpPr>
            <a:cxnSpLocks/>
          </p:cNvCxnSpPr>
          <p:nvPr/>
        </p:nvCxnSpPr>
        <p:spPr>
          <a:xfrm flipH="1">
            <a:off x="1560463" y="5659068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A0950F-6F43-4B08-651A-CFB09E3F81BB}"/>
              </a:ext>
            </a:extLst>
          </p:cNvPr>
          <p:cNvSpPr txBox="1"/>
          <p:nvPr/>
        </p:nvSpPr>
        <p:spPr>
          <a:xfrm>
            <a:off x="-171226" y="5428235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rst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7A3D28-4706-6975-96B6-35C7A9F3A04E}"/>
              </a:ext>
            </a:extLst>
          </p:cNvPr>
          <p:cNvCxnSpPr>
            <a:cxnSpLocks/>
          </p:cNvCxnSpPr>
          <p:nvPr/>
        </p:nvCxnSpPr>
        <p:spPr>
          <a:xfrm flipH="1">
            <a:off x="3895017" y="445254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398A04-A6CD-13DA-EBC0-5F082EC2FF04}"/>
              </a:ext>
            </a:extLst>
          </p:cNvPr>
          <p:cNvSpPr txBox="1"/>
          <p:nvPr/>
        </p:nvSpPr>
        <p:spPr>
          <a:xfrm>
            <a:off x="4093382" y="4188586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ceo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9E3989-33DE-0D2E-6C7A-65C29E54F2E9}"/>
              </a:ext>
            </a:extLst>
          </p:cNvPr>
          <p:cNvCxnSpPr>
            <a:cxnSpLocks/>
          </p:cNvCxnSpPr>
          <p:nvPr/>
        </p:nvCxnSpPr>
        <p:spPr>
          <a:xfrm flipH="1">
            <a:off x="3895017" y="4906166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E30E8D-13CD-AAD4-0246-28B14D566E85}"/>
              </a:ext>
            </a:extLst>
          </p:cNvPr>
          <p:cNvSpPr txBox="1"/>
          <p:nvPr/>
        </p:nvSpPr>
        <p:spPr>
          <a:xfrm>
            <a:off x="4017182" y="466760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TC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549A85-2CD1-8C11-3F89-C34DBC55B2A6}"/>
              </a:ext>
            </a:extLst>
          </p:cNvPr>
          <p:cNvCxnSpPr>
            <a:cxnSpLocks/>
          </p:cNvCxnSpPr>
          <p:nvPr/>
        </p:nvCxnSpPr>
        <p:spPr>
          <a:xfrm>
            <a:off x="2345817" y="5071261"/>
            <a:ext cx="121501" cy="12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B8745D-1303-7B46-3BA9-9978AEA0E0A2}"/>
              </a:ext>
            </a:extLst>
          </p:cNvPr>
          <p:cNvCxnSpPr>
            <a:cxnSpLocks/>
          </p:cNvCxnSpPr>
          <p:nvPr/>
        </p:nvCxnSpPr>
        <p:spPr>
          <a:xfrm flipH="1">
            <a:off x="2345817" y="5189668"/>
            <a:ext cx="127094" cy="13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0CBA40-E9F7-6FD9-433C-C199E36E0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74597"/>
              </p:ext>
            </p:extLst>
          </p:nvPr>
        </p:nvGraphicFramePr>
        <p:xfrm>
          <a:off x="6409738" y="2552929"/>
          <a:ext cx="5522060" cy="283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1154">
                  <a:extLst>
                    <a:ext uri="{9D8B030D-6E8A-4147-A177-3AD203B41FA5}">
                      <a16:colId xmlns:a16="http://schemas.microsoft.com/office/drawing/2014/main" val="632269450"/>
                    </a:ext>
                  </a:extLst>
                </a:gridCol>
                <a:gridCol w="1061960">
                  <a:extLst>
                    <a:ext uri="{9D8B030D-6E8A-4147-A177-3AD203B41FA5}">
                      <a16:colId xmlns:a16="http://schemas.microsoft.com/office/drawing/2014/main" val="3591683957"/>
                    </a:ext>
                  </a:extLst>
                </a:gridCol>
                <a:gridCol w="451703">
                  <a:extLst>
                    <a:ext uri="{9D8B030D-6E8A-4147-A177-3AD203B41FA5}">
                      <a16:colId xmlns:a16="http://schemas.microsoft.com/office/drawing/2014/main" val="2978511069"/>
                    </a:ext>
                  </a:extLst>
                </a:gridCol>
                <a:gridCol w="466943">
                  <a:extLst>
                    <a:ext uri="{9D8B030D-6E8A-4147-A177-3AD203B41FA5}">
                      <a16:colId xmlns:a16="http://schemas.microsoft.com/office/drawing/2014/main" val="3710863235"/>
                    </a:ext>
                  </a:extLst>
                </a:gridCol>
                <a:gridCol w="826598">
                  <a:extLst>
                    <a:ext uri="{9D8B030D-6E8A-4147-A177-3AD203B41FA5}">
                      <a16:colId xmlns:a16="http://schemas.microsoft.com/office/drawing/2014/main" val="1295610678"/>
                    </a:ext>
                  </a:extLst>
                </a:gridCol>
                <a:gridCol w="472002">
                  <a:extLst>
                    <a:ext uri="{9D8B030D-6E8A-4147-A177-3AD203B41FA5}">
                      <a16:colId xmlns:a16="http://schemas.microsoft.com/office/drawing/2014/main" val="2327951184"/>
                    </a:ext>
                  </a:extLst>
                </a:gridCol>
                <a:gridCol w="591908">
                  <a:extLst>
                    <a:ext uri="{9D8B030D-6E8A-4147-A177-3AD203B41FA5}">
                      <a16:colId xmlns:a16="http://schemas.microsoft.com/office/drawing/2014/main" val="682056852"/>
                    </a:ext>
                  </a:extLst>
                </a:gridCol>
                <a:gridCol w="979792">
                  <a:extLst>
                    <a:ext uri="{9D8B030D-6E8A-4147-A177-3AD203B41FA5}">
                      <a16:colId xmlns:a16="http://schemas.microsoft.com/office/drawing/2014/main" val="3922249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load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loadDat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ce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up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count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ceo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Delay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448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0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D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0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247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16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996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81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0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0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56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0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92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0392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CEE8C8-3361-58CA-2B5B-B59EC1F02CAE}"/>
              </a:ext>
            </a:extLst>
          </p:cNvPr>
          <p:cNvSpPr txBox="1"/>
          <p:nvPr/>
        </p:nvSpPr>
        <p:spPr>
          <a:xfrm>
            <a:off x="7665818" y="2183597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149475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CB4CLED Walkthrough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D06736-86E0-D377-F01C-1402C7F468A9}"/>
              </a:ext>
            </a:extLst>
          </p:cNvPr>
          <p:cNvSpPr txBox="1">
            <a:spLocks/>
          </p:cNvSpPr>
          <p:nvPr/>
        </p:nvSpPr>
        <p:spPr>
          <a:xfrm>
            <a:off x="416778" y="858034"/>
            <a:ext cx="10515600" cy="54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2000" dirty="0">
                <a:solidFill>
                  <a:srgbClr val="0070C0"/>
                </a:solidFill>
              </a:rPr>
              <a:t>4-bit Cascadable, Chip-Enabled, Up/Down Synchronous Counter </a:t>
            </a:r>
          </a:p>
          <a:p>
            <a:pPr algn="l"/>
            <a:r>
              <a:rPr lang="en-IE" sz="2000" dirty="0">
                <a:solidFill>
                  <a:srgbClr val="0070C0"/>
                </a:solidFill>
              </a:rPr>
              <a:t>with Asynchronous reset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11B4E-8D69-9144-F969-CB03402B236D}"/>
              </a:ext>
            </a:extLst>
          </p:cNvPr>
          <p:cNvSpPr txBox="1"/>
          <p:nvPr/>
        </p:nvSpPr>
        <p:spPr>
          <a:xfrm>
            <a:off x="10280002" y="1601890"/>
            <a:ext cx="60975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Signals load </a:t>
            </a:r>
            <a:r>
              <a:rPr lang="en-GB" dirty="0" err="1">
                <a:effectLst/>
              </a:rPr>
              <a:t>loadDat</a:t>
            </a:r>
            <a:r>
              <a:rPr lang="en-GB" dirty="0">
                <a:effectLst/>
              </a:rPr>
              <a:t> ce up count TC ceo Delay </a:t>
            </a:r>
            <a:r>
              <a:rPr lang="en-GB" dirty="0" err="1">
                <a:effectLst/>
              </a:rPr>
              <a:t>TestNo</a:t>
            </a:r>
            <a:r>
              <a:rPr lang="en-GB" dirty="0">
                <a:effectLst/>
              </a:rPr>
              <a:t> Note</a:t>
            </a:r>
          </a:p>
          <a:p>
            <a:r>
              <a:rPr lang="en-GB" dirty="0">
                <a:effectLst/>
              </a:rPr>
              <a:t>Mode in in in in out </a:t>
            </a:r>
            <a:r>
              <a:rPr lang="en-GB" dirty="0" err="1">
                <a:effectLst/>
              </a:rPr>
              <a:t>out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out</a:t>
            </a:r>
            <a:r>
              <a:rPr lang="en-GB" dirty="0">
                <a:effectLst/>
              </a:rPr>
              <a:t> None </a:t>
            </a:r>
            <a:r>
              <a:rPr lang="en-GB" dirty="0" err="1">
                <a:effectLst/>
              </a:rPr>
              <a:t>None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None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Radix 1'b 4'h 1'b </a:t>
            </a:r>
            <a:r>
              <a:rPr lang="en-GB" dirty="0" err="1">
                <a:effectLst/>
              </a:rPr>
              <a:t>1'b</a:t>
            </a:r>
            <a:r>
              <a:rPr lang="en-GB" dirty="0">
                <a:effectLst/>
              </a:rPr>
              <a:t> 4'h 1'b </a:t>
            </a:r>
            <a:r>
              <a:rPr lang="en-GB" dirty="0" err="1">
                <a:effectLst/>
              </a:rPr>
              <a:t>1'b</a:t>
            </a:r>
            <a:r>
              <a:rPr lang="en-GB" dirty="0">
                <a:effectLst/>
              </a:rPr>
              <a:t> None </a:t>
            </a:r>
            <a:r>
              <a:rPr lang="en-GB" dirty="0" err="1">
                <a:effectLst/>
              </a:rPr>
              <a:t>None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None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= = = = = = = = = = =</a:t>
            </a:r>
          </a:p>
          <a:p>
            <a:r>
              <a:rPr lang="en-GB" dirty="0">
                <a:effectLst/>
              </a:rPr>
              <a:t>1 d 0 0 d 0 0 1 1 load 0xd</a:t>
            </a:r>
          </a:p>
          <a:p>
            <a:r>
              <a:rPr lang="en-GB" dirty="0">
                <a:effectLst/>
              </a:rPr>
              <a:t>0 d 1 1 f 1 1 2 2 0xf, TC and ceo asserted</a:t>
            </a:r>
          </a:p>
          <a:p>
            <a:r>
              <a:rPr lang="en-GB" dirty="0">
                <a:effectLst/>
              </a:rPr>
              <a:t>0 d 0 1 f 1 0 1 3 0xf, TC asserted, ceo </a:t>
            </a:r>
            <a:r>
              <a:rPr lang="en-GB" dirty="0" err="1">
                <a:effectLst/>
              </a:rPr>
              <a:t>deasserted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0 d 1 1 1 0 0 2 4 count increments to 0, ,then to 1</a:t>
            </a:r>
          </a:p>
          <a:p>
            <a:r>
              <a:rPr lang="en-GB" dirty="0">
                <a:effectLst/>
              </a:rPr>
              <a:t>0 d 1 0 0 1 1 1 5 count down to 0, TC and ceo asserted</a:t>
            </a:r>
          </a:p>
          <a:p>
            <a:r>
              <a:rPr lang="en-GB" dirty="0">
                <a:effectLst/>
              </a:rPr>
              <a:t>0 d 0 0 0 1 0 1 6 0, TC asserted, ceo </a:t>
            </a:r>
            <a:r>
              <a:rPr lang="en-GB" dirty="0" err="1">
                <a:effectLst/>
              </a:rPr>
              <a:t>deasserted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0 d 1 0 f 0 0 1 7 count own to 0xf</a:t>
            </a:r>
          </a:p>
          <a:p>
            <a:r>
              <a:rPr lang="en-GB" dirty="0">
                <a:effectLst/>
              </a:rPr>
              <a:t>0 d 1 0 0 1 1 15 8 0, TC and ceo asserted</a:t>
            </a:r>
          </a:p>
          <a:p>
            <a:r>
              <a:rPr lang="en-GB" dirty="0">
                <a:effectLst/>
              </a:rPr>
              <a:t># Example of a comment - comments are ignored by the </a:t>
            </a:r>
            <a:r>
              <a:rPr lang="en-GB" dirty="0" err="1">
                <a:effectLst/>
              </a:rPr>
              <a:t>testplan</a:t>
            </a:r>
            <a:r>
              <a:rPr lang="en-GB" dirty="0">
                <a:effectLst/>
              </a:rPr>
              <a:t> generator </a:t>
            </a:r>
          </a:p>
          <a:p>
            <a:r>
              <a:rPr lang="en-GB" dirty="0">
                <a:effectLst/>
              </a:rPr>
              <a:t># HDLGen-ChatGPT Test Specification </a:t>
            </a:r>
          </a:p>
          <a:p>
            <a:r>
              <a:rPr lang="en-GB" dirty="0">
                <a:effectLst/>
              </a:rPr>
              <a:t># Title: 4-bit </a:t>
            </a:r>
            <a:r>
              <a:rPr lang="en-GB" dirty="0" err="1">
                <a:effectLst/>
              </a:rPr>
              <a:t>cascadable</a:t>
            </a:r>
            <a:r>
              <a:rPr lang="en-GB" dirty="0">
                <a:effectLst/>
              </a:rPr>
              <a:t>, loadable, up/down counter, with </a:t>
            </a:r>
            <a:r>
              <a:rPr lang="en-GB" dirty="0" err="1">
                <a:effectLst/>
              </a:rPr>
              <a:t>asynchronpous</a:t>
            </a:r>
            <a:r>
              <a:rPr lang="en-GB" dirty="0">
                <a:effectLst/>
              </a:rPr>
              <a:t> rst </a:t>
            </a:r>
          </a:p>
          <a:p>
            <a:r>
              <a:rPr lang="en-GB" dirty="0">
                <a:effectLst/>
              </a:rPr>
              <a:t># Created by: </a:t>
            </a:r>
            <a:r>
              <a:rPr lang="en-GB" dirty="0" err="1">
                <a:effectLst/>
              </a:rPr>
              <a:t>Fearghal</a:t>
            </a:r>
            <a:r>
              <a:rPr lang="en-GB" dirty="0">
                <a:effectLst/>
              </a:rPr>
              <a:t> Morgan </a:t>
            </a:r>
          </a:p>
          <a:p>
            <a:r>
              <a:rPr lang="en-GB" dirty="0">
                <a:effectLst/>
              </a:rPr>
              <a:t># Date: 20/02/2024 </a:t>
            </a:r>
          </a:p>
          <a:p>
            <a:r>
              <a:rPr lang="en-GB" dirty="0">
                <a:effectLst/>
              </a:rPr>
              <a:t># Component type: Register-Transfer Logic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641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51E144-1DF4-296C-974D-FC13765DB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98" b="16080"/>
          <a:stretch/>
        </p:blipFill>
        <p:spPr>
          <a:xfrm>
            <a:off x="6541323" y="1786433"/>
            <a:ext cx="4651131" cy="313032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1710156" y="308788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4044710" y="342900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-21789" y="285704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sw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4391498" y="319816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aShot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Single Shot Walkthrough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D4574-0417-93A3-2036-968320DAA458}"/>
              </a:ext>
            </a:extLst>
          </p:cNvPr>
          <p:cNvSpPr txBox="1"/>
          <p:nvPr/>
        </p:nvSpPr>
        <p:spPr>
          <a:xfrm>
            <a:off x="7657960" y="16101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Timing Diagram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1041992" y="1591328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6725852" y="742305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11A79-434B-FC36-E3CE-EC0B20A56D20}"/>
              </a:ext>
            </a:extLst>
          </p:cNvPr>
          <p:cNvSpPr/>
          <p:nvPr/>
        </p:nvSpPr>
        <p:spPr>
          <a:xfrm>
            <a:off x="2490376" y="2665838"/>
            <a:ext cx="1554334" cy="152632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90375-F4CC-6337-DE4F-37E8A7C6560C}"/>
              </a:ext>
            </a:extLst>
          </p:cNvPr>
          <p:cNvSpPr txBox="1"/>
          <p:nvPr/>
        </p:nvSpPr>
        <p:spPr>
          <a:xfrm>
            <a:off x="946463" y="3642129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clk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6C4504-6BF6-E94B-303E-0C77240730FA}"/>
              </a:ext>
            </a:extLst>
          </p:cNvPr>
          <p:cNvCxnSpPr>
            <a:cxnSpLocks/>
          </p:cNvCxnSpPr>
          <p:nvPr/>
        </p:nvCxnSpPr>
        <p:spPr>
          <a:xfrm flipH="1">
            <a:off x="2711545" y="4192161"/>
            <a:ext cx="3968" cy="33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BDDEDA-11C9-D8CC-D26D-6ABC796E911E}"/>
              </a:ext>
            </a:extLst>
          </p:cNvPr>
          <p:cNvCxnSpPr>
            <a:cxnSpLocks/>
          </p:cNvCxnSpPr>
          <p:nvPr/>
        </p:nvCxnSpPr>
        <p:spPr>
          <a:xfrm>
            <a:off x="2047875" y="3879848"/>
            <a:ext cx="438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108D7D-FE9E-6AE9-AAB4-835D00086A64}"/>
              </a:ext>
            </a:extLst>
          </p:cNvPr>
          <p:cNvCxnSpPr>
            <a:cxnSpLocks/>
          </p:cNvCxnSpPr>
          <p:nvPr/>
        </p:nvCxnSpPr>
        <p:spPr>
          <a:xfrm>
            <a:off x="2485986" y="3732911"/>
            <a:ext cx="133351" cy="146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B271A-802D-FBF7-E2EC-A446B62CAE6E}"/>
              </a:ext>
            </a:extLst>
          </p:cNvPr>
          <p:cNvCxnSpPr>
            <a:cxnSpLocks/>
          </p:cNvCxnSpPr>
          <p:nvPr/>
        </p:nvCxnSpPr>
        <p:spPr>
          <a:xfrm flipH="1">
            <a:off x="2494624" y="3872962"/>
            <a:ext cx="127094" cy="13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96EA57-B3E3-1347-6CA5-E56B5B24D6FC}"/>
              </a:ext>
            </a:extLst>
          </p:cNvPr>
          <p:cNvCxnSpPr>
            <a:cxnSpLocks/>
          </p:cNvCxnSpPr>
          <p:nvPr/>
        </p:nvCxnSpPr>
        <p:spPr>
          <a:xfrm>
            <a:off x="2281918" y="4530720"/>
            <a:ext cx="438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35AF81-718D-28C7-1496-7D9FDC606B38}"/>
              </a:ext>
            </a:extLst>
          </p:cNvPr>
          <p:cNvSpPr txBox="1"/>
          <p:nvPr/>
        </p:nvSpPr>
        <p:spPr>
          <a:xfrm>
            <a:off x="1165334" y="4284744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rst</a:t>
            </a:r>
          </a:p>
        </p:txBody>
      </p:sp>
    </p:spTree>
    <p:extLst>
      <p:ext uri="{BB962C8B-B14F-4D97-AF65-F5344CB8AC3E}">
        <p14:creationId xmlns:p14="http://schemas.microsoft.com/office/powerpoint/2010/main" val="32175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51E144-1DF4-296C-974D-FC13765DB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98" b="16080"/>
          <a:stretch/>
        </p:blipFill>
        <p:spPr>
          <a:xfrm>
            <a:off x="6541323" y="1786433"/>
            <a:ext cx="4651131" cy="313032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1710156" y="308788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4044710" y="342900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-21789" y="285704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sw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4391498" y="319816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aShot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Single Shot Walkthrough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D4574-0417-93A3-2036-968320DAA458}"/>
              </a:ext>
            </a:extLst>
          </p:cNvPr>
          <p:cNvSpPr txBox="1"/>
          <p:nvPr/>
        </p:nvSpPr>
        <p:spPr>
          <a:xfrm>
            <a:off x="7657960" y="16101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Timing Diagram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1041992" y="1591328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6725852" y="742305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11A79-434B-FC36-E3CE-EC0B20A56D20}"/>
              </a:ext>
            </a:extLst>
          </p:cNvPr>
          <p:cNvSpPr/>
          <p:nvPr/>
        </p:nvSpPr>
        <p:spPr>
          <a:xfrm>
            <a:off x="2490376" y="2665838"/>
            <a:ext cx="1554334" cy="152632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90375-F4CC-6337-DE4F-37E8A7C6560C}"/>
              </a:ext>
            </a:extLst>
          </p:cNvPr>
          <p:cNvSpPr txBox="1"/>
          <p:nvPr/>
        </p:nvSpPr>
        <p:spPr>
          <a:xfrm>
            <a:off x="946463" y="3642129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clk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6C4504-6BF6-E94B-303E-0C77240730FA}"/>
              </a:ext>
            </a:extLst>
          </p:cNvPr>
          <p:cNvCxnSpPr>
            <a:cxnSpLocks/>
          </p:cNvCxnSpPr>
          <p:nvPr/>
        </p:nvCxnSpPr>
        <p:spPr>
          <a:xfrm flipH="1">
            <a:off x="2711545" y="4192161"/>
            <a:ext cx="3968" cy="33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BDDEDA-11C9-D8CC-D26D-6ABC796E911E}"/>
              </a:ext>
            </a:extLst>
          </p:cNvPr>
          <p:cNvCxnSpPr>
            <a:cxnSpLocks/>
          </p:cNvCxnSpPr>
          <p:nvPr/>
        </p:nvCxnSpPr>
        <p:spPr>
          <a:xfrm>
            <a:off x="2047875" y="3879848"/>
            <a:ext cx="438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108D7D-FE9E-6AE9-AAB4-835D00086A64}"/>
              </a:ext>
            </a:extLst>
          </p:cNvPr>
          <p:cNvCxnSpPr>
            <a:cxnSpLocks/>
          </p:cNvCxnSpPr>
          <p:nvPr/>
        </p:nvCxnSpPr>
        <p:spPr>
          <a:xfrm>
            <a:off x="2485986" y="3732911"/>
            <a:ext cx="133351" cy="146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B271A-802D-FBF7-E2EC-A446B62CAE6E}"/>
              </a:ext>
            </a:extLst>
          </p:cNvPr>
          <p:cNvCxnSpPr>
            <a:cxnSpLocks/>
          </p:cNvCxnSpPr>
          <p:nvPr/>
        </p:nvCxnSpPr>
        <p:spPr>
          <a:xfrm flipH="1">
            <a:off x="2494624" y="3872962"/>
            <a:ext cx="127094" cy="13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96EA57-B3E3-1347-6CA5-E56B5B24D6FC}"/>
              </a:ext>
            </a:extLst>
          </p:cNvPr>
          <p:cNvCxnSpPr>
            <a:cxnSpLocks/>
          </p:cNvCxnSpPr>
          <p:nvPr/>
        </p:nvCxnSpPr>
        <p:spPr>
          <a:xfrm>
            <a:off x="2281918" y="4530720"/>
            <a:ext cx="438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35AF81-718D-28C7-1496-7D9FDC606B38}"/>
              </a:ext>
            </a:extLst>
          </p:cNvPr>
          <p:cNvSpPr txBox="1"/>
          <p:nvPr/>
        </p:nvSpPr>
        <p:spPr>
          <a:xfrm>
            <a:off x="1165334" y="4284744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rst</a:t>
            </a:r>
          </a:p>
        </p:txBody>
      </p:sp>
    </p:spTree>
    <p:extLst>
      <p:ext uri="{BB962C8B-B14F-4D97-AF65-F5344CB8AC3E}">
        <p14:creationId xmlns:p14="http://schemas.microsoft.com/office/powerpoint/2010/main" val="155010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4703713" y="1813183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AD3748-FEAA-9479-F70E-6747EC985D14}"/>
              </a:ext>
            </a:extLst>
          </p:cNvPr>
          <p:cNvCxnSpPr>
            <a:cxnSpLocks/>
          </p:cNvCxnSpPr>
          <p:nvPr/>
        </p:nvCxnSpPr>
        <p:spPr>
          <a:xfrm flipH="1">
            <a:off x="4703713" y="2287144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7038267" y="372286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2971768" y="1582350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RWr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7775570" y="3478689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rs1D(4:0)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RISC-V Register Bank Walkthrough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3824041" y="1214984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6205814" y="455880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11A79-434B-FC36-E3CE-EC0B20A56D20}"/>
              </a:ext>
            </a:extLst>
          </p:cNvPr>
          <p:cNvSpPr/>
          <p:nvPr/>
        </p:nvSpPr>
        <p:spPr>
          <a:xfrm>
            <a:off x="5483933" y="1685519"/>
            <a:ext cx="1554334" cy="49646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51C77-7C03-D01A-DED9-24B9E06D1F4D}"/>
              </a:ext>
            </a:extLst>
          </p:cNvPr>
          <p:cNvSpPr txBox="1"/>
          <p:nvPr/>
        </p:nvSpPr>
        <p:spPr>
          <a:xfrm>
            <a:off x="2972024" y="2056311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rd(4:0)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D06736-86E0-D377-F01C-1402C7F468A9}"/>
              </a:ext>
            </a:extLst>
          </p:cNvPr>
          <p:cNvSpPr txBox="1">
            <a:spLocks/>
          </p:cNvSpPr>
          <p:nvPr/>
        </p:nvSpPr>
        <p:spPr>
          <a:xfrm>
            <a:off x="416778" y="858034"/>
            <a:ext cx="10515600" cy="54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E" sz="2000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27893C-A608-5BDA-1461-A9A569996D0E}"/>
              </a:ext>
            </a:extLst>
          </p:cNvPr>
          <p:cNvCxnSpPr>
            <a:cxnSpLocks/>
          </p:cNvCxnSpPr>
          <p:nvPr/>
        </p:nvCxnSpPr>
        <p:spPr>
          <a:xfrm flipH="1">
            <a:off x="4703713" y="2769744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34BA52-2B96-5726-6FFC-C1021B8ADD2A}"/>
              </a:ext>
            </a:extLst>
          </p:cNvPr>
          <p:cNvSpPr txBox="1"/>
          <p:nvPr/>
        </p:nvSpPr>
        <p:spPr>
          <a:xfrm>
            <a:off x="2972024" y="2538911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rs1(4:0)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547848-2462-9173-4123-892BCC665B5A}"/>
              </a:ext>
            </a:extLst>
          </p:cNvPr>
          <p:cNvCxnSpPr>
            <a:cxnSpLocks/>
          </p:cNvCxnSpPr>
          <p:nvPr/>
        </p:nvCxnSpPr>
        <p:spPr>
          <a:xfrm flipH="1">
            <a:off x="4703713" y="319162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5C62DA-CC2E-BCFF-1D6C-FB3351386387}"/>
              </a:ext>
            </a:extLst>
          </p:cNvPr>
          <p:cNvSpPr txBox="1"/>
          <p:nvPr/>
        </p:nvSpPr>
        <p:spPr>
          <a:xfrm>
            <a:off x="2972024" y="2960792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rs2(4:0)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99EC9C-B654-0C1F-B6D9-12D3CB7B0D3A}"/>
              </a:ext>
            </a:extLst>
          </p:cNvPr>
          <p:cNvCxnSpPr>
            <a:cxnSpLocks/>
          </p:cNvCxnSpPr>
          <p:nvPr/>
        </p:nvCxnSpPr>
        <p:spPr>
          <a:xfrm flipH="1">
            <a:off x="4703713" y="370870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59FF9C-B43A-A94F-5E99-DE8444871E2A}"/>
              </a:ext>
            </a:extLst>
          </p:cNvPr>
          <p:cNvSpPr txBox="1"/>
          <p:nvPr/>
        </p:nvSpPr>
        <p:spPr>
          <a:xfrm>
            <a:off x="2392218" y="3465167"/>
            <a:ext cx="234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clk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403A07-E428-7260-6123-003A04B5C6C4}"/>
              </a:ext>
            </a:extLst>
          </p:cNvPr>
          <p:cNvCxnSpPr>
            <a:cxnSpLocks/>
          </p:cNvCxnSpPr>
          <p:nvPr/>
        </p:nvCxnSpPr>
        <p:spPr>
          <a:xfrm flipH="1">
            <a:off x="4703713" y="417036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A0950F-6F43-4B08-651A-CFB09E3F81BB}"/>
              </a:ext>
            </a:extLst>
          </p:cNvPr>
          <p:cNvSpPr txBox="1"/>
          <p:nvPr/>
        </p:nvSpPr>
        <p:spPr>
          <a:xfrm>
            <a:off x="2576945" y="3939532"/>
            <a:ext cx="216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WBDat(31:0)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7A3D28-4706-6975-96B6-35C7A9F3A04E}"/>
              </a:ext>
            </a:extLst>
          </p:cNvPr>
          <p:cNvCxnSpPr>
            <a:cxnSpLocks/>
          </p:cNvCxnSpPr>
          <p:nvPr/>
        </p:nvCxnSpPr>
        <p:spPr>
          <a:xfrm flipH="1">
            <a:off x="7038267" y="4219984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9E3989-33DE-0D2E-6C7A-65C29E54F2E9}"/>
              </a:ext>
            </a:extLst>
          </p:cNvPr>
          <p:cNvCxnSpPr>
            <a:cxnSpLocks/>
          </p:cNvCxnSpPr>
          <p:nvPr/>
        </p:nvCxnSpPr>
        <p:spPr>
          <a:xfrm flipH="1">
            <a:off x="7038267" y="467360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549A85-2CD1-8C11-3F89-C34DBC55B2A6}"/>
              </a:ext>
            </a:extLst>
          </p:cNvPr>
          <p:cNvCxnSpPr>
            <a:cxnSpLocks/>
          </p:cNvCxnSpPr>
          <p:nvPr/>
        </p:nvCxnSpPr>
        <p:spPr>
          <a:xfrm>
            <a:off x="5489067" y="3582558"/>
            <a:ext cx="121501" cy="12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B8745D-1303-7B46-3BA9-9978AEA0E0A2}"/>
              </a:ext>
            </a:extLst>
          </p:cNvPr>
          <p:cNvCxnSpPr>
            <a:cxnSpLocks/>
          </p:cNvCxnSpPr>
          <p:nvPr/>
        </p:nvCxnSpPr>
        <p:spPr>
          <a:xfrm flipH="1">
            <a:off x="5489067" y="3700965"/>
            <a:ext cx="127094" cy="13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759A4-3DDF-F705-E6C0-0F2AB0BA32F3}"/>
              </a:ext>
            </a:extLst>
          </p:cNvPr>
          <p:cNvCxnSpPr>
            <a:cxnSpLocks/>
          </p:cNvCxnSpPr>
          <p:nvPr/>
        </p:nvCxnSpPr>
        <p:spPr>
          <a:xfrm flipH="1">
            <a:off x="4713237" y="4677522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0BC242-89FB-DDE5-9A0E-CA215ABD959E}"/>
              </a:ext>
            </a:extLst>
          </p:cNvPr>
          <p:cNvCxnSpPr>
            <a:cxnSpLocks/>
          </p:cNvCxnSpPr>
          <p:nvPr/>
        </p:nvCxnSpPr>
        <p:spPr>
          <a:xfrm flipH="1">
            <a:off x="4713237" y="5151483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69C157-E25B-BC67-A620-AB25BB9EB951}"/>
              </a:ext>
            </a:extLst>
          </p:cNvPr>
          <p:cNvSpPr txBox="1"/>
          <p:nvPr/>
        </p:nvSpPr>
        <p:spPr>
          <a:xfrm>
            <a:off x="2981292" y="4446689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658E95-1A8D-9BF2-9B82-08ABD2BABD4A}"/>
              </a:ext>
            </a:extLst>
          </p:cNvPr>
          <p:cNvSpPr txBox="1"/>
          <p:nvPr/>
        </p:nvSpPr>
        <p:spPr>
          <a:xfrm>
            <a:off x="2981548" y="4920650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rst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E6AAB8-5061-FCB1-A281-FA4A023E8DFB}"/>
              </a:ext>
            </a:extLst>
          </p:cNvPr>
          <p:cNvCxnSpPr>
            <a:cxnSpLocks/>
          </p:cNvCxnSpPr>
          <p:nvPr/>
        </p:nvCxnSpPr>
        <p:spPr>
          <a:xfrm flipH="1">
            <a:off x="4713237" y="5634083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21F63EE-3F8B-E890-FAF8-DF32678FB3D5}"/>
              </a:ext>
            </a:extLst>
          </p:cNvPr>
          <p:cNvSpPr txBox="1"/>
          <p:nvPr/>
        </p:nvSpPr>
        <p:spPr>
          <a:xfrm>
            <a:off x="914400" y="5403250"/>
            <a:ext cx="383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host_datToMem(31:0)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70C370-A812-70BB-59A6-DC87E677DCCF}"/>
              </a:ext>
            </a:extLst>
          </p:cNvPr>
          <p:cNvCxnSpPr>
            <a:cxnSpLocks/>
          </p:cNvCxnSpPr>
          <p:nvPr/>
        </p:nvCxnSpPr>
        <p:spPr>
          <a:xfrm flipH="1">
            <a:off x="4713237" y="6055964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ED6CDA-7BBA-66DB-40DC-0767E1CE19B6}"/>
              </a:ext>
            </a:extLst>
          </p:cNvPr>
          <p:cNvSpPr txBox="1"/>
          <p:nvPr/>
        </p:nvSpPr>
        <p:spPr>
          <a:xfrm>
            <a:off x="517236" y="5825131"/>
            <a:ext cx="422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host_memAdd(15:0)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D4E75E-004A-43CF-56B2-C16704F3C101}"/>
              </a:ext>
            </a:extLst>
          </p:cNvPr>
          <p:cNvCxnSpPr>
            <a:cxnSpLocks/>
          </p:cNvCxnSpPr>
          <p:nvPr/>
        </p:nvCxnSpPr>
        <p:spPr>
          <a:xfrm flipH="1">
            <a:off x="4703713" y="6526857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6011F7-1AD3-C9B2-06FC-FA351FB37419}"/>
              </a:ext>
            </a:extLst>
          </p:cNvPr>
          <p:cNvSpPr txBox="1"/>
          <p:nvPr/>
        </p:nvSpPr>
        <p:spPr>
          <a:xfrm>
            <a:off x="2381283" y="6283219"/>
            <a:ext cx="234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RBWe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DD9F22-ABCF-BFA6-73AC-E2CD92848366}"/>
              </a:ext>
            </a:extLst>
          </p:cNvPr>
          <p:cNvCxnSpPr>
            <a:cxnSpLocks/>
          </p:cNvCxnSpPr>
          <p:nvPr/>
        </p:nvCxnSpPr>
        <p:spPr>
          <a:xfrm flipH="1">
            <a:off x="4713237" y="8290846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F1A798-9006-710B-8038-9CC5693C56B3}"/>
              </a:ext>
            </a:extLst>
          </p:cNvPr>
          <p:cNvSpPr txBox="1"/>
          <p:nvPr/>
        </p:nvSpPr>
        <p:spPr>
          <a:xfrm>
            <a:off x="2586469" y="8060013"/>
            <a:ext cx="216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WBDat(31:0)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A38160-EB52-11F7-1028-E3776CE17AEF}"/>
              </a:ext>
            </a:extLst>
          </p:cNvPr>
          <p:cNvSpPr txBox="1"/>
          <p:nvPr/>
        </p:nvSpPr>
        <p:spPr>
          <a:xfrm>
            <a:off x="7775570" y="395369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rs2D(4:0)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14CCE6-2B57-24A4-8C8F-79BD39D10D7F}"/>
              </a:ext>
            </a:extLst>
          </p:cNvPr>
          <p:cNvSpPr txBox="1"/>
          <p:nvPr/>
        </p:nvSpPr>
        <p:spPr>
          <a:xfrm>
            <a:off x="7775569" y="4448714"/>
            <a:ext cx="191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RBOut(31:0)</a:t>
            </a:r>
          </a:p>
        </p:txBody>
      </p:sp>
    </p:spTree>
    <p:extLst>
      <p:ext uri="{BB962C8B-B14F-4D97-AF65-F5344CB8AC3E}">
        <p14:creationId xmlns:p14="http://schemas.microsoft.com/office/powerpoint/2010/main" val="12126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981</Words>
  <Application>Microsoft Office PowerPoint</Application>
  <PresentationFormat>Widescreen</PresentationFormat>
  <Paragraphs>504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CANNY, LUKE</dc:creator>
  <cp:lastModifiedBy>LUKE</cp:lastModifiedBy>
  <cp:revision>12</cp:revision>
  <dcterms:created xsi:type="dcterms:W3CDTF">2024-04-17T11:57:29Z</dcterms:created>
  <dcterms:modified xsi:type="dcterms:W3CDTF">2024-05-09T13:12:43Z</dcterms:modified>
</cp:coreProperties>
</file>