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p:scale>
          <a:sx n="50" d="100"/>
          <a:sy n="50" d="100"/>
        </p:scale>
        <p:origin x="-786" y="-2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07887-4DD5-4BD4-B0F8-5845CAD370CF}" type="datetimeFigureOut">
              <a:rPr lang="en-IE" smtClean="0"/>
              <a:t>30/04/2024</a:t>
            </a:fld>
            <a:endParaRPr lang="en-IE"/>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9805E-7E56-4DC2-B8A9-DECDC36BE8C5}" type="slidenum">
              <a:rPr lang="en-IE" smtClean="0"/>
              <a:t>‹#›</a:t>
            </a:fld>
            <a:endParaRPr lang="en-IE"/>
          </a:p>
        </p:txBody>
      </p:sp>
    </p:spTree>
    <p:extLst>
      <p:ext uri="{BB962C8B-B14F-4D97-AF65-F5344CB8AC3E}">
        <p14:creationId xmlns:p14="http://schemas.microsoft.com/office/powerpoint/2010/main" val="1908680813"/>
      </p:ext>
    </p:extLst>
  </p:cSld>
  <p:clrMap bg1="lt1" tx1="dk1" bg2="lt2" tx2="dk2" accent1="accent1" accent2="accent2" accent3="accent3" accent4="accent4" accent5="accent5" accent6="accent6" hlink="hlink" folHlink="folHlink"/>
  <p:notesStyle>
    <a:lvl1pPr marL="0" algn="l" defTabSz="3454697" rtl="0" eaLnBrk="1" latinLnBrk="0" hangingPunct="1">
      <a:defRPr sz="4535" kern="1200">
        <a:solidFill>
          <a:schemeClr val="tx1"/>
        </a:solidFill>
        <a:latin typeface="+mn-lt"/>
        <a:ea typeface="+mn-ea"/>
        <a:cs typeface="+mn-cs"/>
      </a:defRPr>
    </a:lvl1pPr>
    <a:lvl2pPr marL="1727349" algn="l" defTabSz="3454697" rtl="0" eaLnBrk="1" latinLnBrk="0" hangingPunct="1">
      <a:defRPr sz="4535" kern="1200">
        <a:solidFill>
          <a:schemeClr val="tx1"/>
        </a:solidFill>
        <a:latin typeface="+mn-lt"/>
        <a:ea typeface="+mn-ea"/>
        <a:cs typeface="+mn-cs"/>
      </a:defRPr>
    </a:lvl2pPr>
    <a:lvl3pPr marL="3454697" algn="l" defTabSz="3454697" rtl="0" eaLnBrk="1" latinLnBrk="0" hangingPunct="1">
      <a:defRPr sz="4535" kern="1200">
        <a:solidFill>
          <a:schemeClr val="tx1"/>
        </a:solidFill>
        <a:latin typeface="+mn-lt"/>
        <a:ea typeface="+mn-ea"/>
        <a:cs typeface="+mn-cs"/>
      </a:defRPr>
    </a:lvl3pPr>
    <a:lvl4pPr marL="5182050" algn="l" defTabSz="3454697" rtl="0" eaLnBrk="1" latinLnBrk="0" hangingPunct="1">
      <a:defRPr sz="4535" kern="1200">
        <a:solidFill>
          <a:schemeClr val="tx1"/>
        </a:solidFill>
        <a:latin typeface="+mn-lt"/>
        <a:ea typeface="+mn-ea"/>
        <a:cs typeface="+mn-cs"/>
      </a:defRPr>
    </a:lvl4pPr>
    <a:lvl5pPr marL="6909398" algn="l" defTabSz="3454697" rtl="0" eaLnBrk="1" latinLnBrk="0" hangingPunct="1">
      <a:defRPr sz="4535" kern="1200">
        <a:solidFill>
          <a:schemeClr val="tx1"/>
        </a:solidFill>
        <a:latin typeface="+mn-lt"/>
        <a:ea typeface="+mn-ea"/>
        <a:cs typeface="+mn-cs"/>
      </a:defRPr>
    </a:lvl5pPr>
    <a:lvl6pPr marL="8636743" algn="l" defTabSz="3454697" rtl="0" eaLnBrk="1" latinLnBrk="0" hangingPunct="1">
      <a:defRPr sz="4535" kern="1200">
        <a:solidFill>
          <a:schemeClr val="tx1"/>
        </a:solidFill>
        <a:latin typeface="+mn-lt"/>
        <a:ea typeface="+mn-ea"/>
        <a:cs typeface="+mn-cs"/>
      </a:defRPr>
    </a:lvl6pPr>
    <a:lvl7pPr marL="10364092" algn="l" defTabSz="3454697" rtl="0" eaLnBrk="1" latinLnBrk="0" hangingPunct="1">
      <a:defRPr sz="4535" kern="1200">
        <a:solidFill>
          <a:schemeClr val="tx1"/>
        </a:solidFill>
        <a:latin typeface="+mn-lt"/>
        <a:ea typeface="+mn-ea"/>
        <a:cs typeface="+mn-cs"/>
      </a:defRPr>
    </a:lvl7pPr>
    <a:lvl8pPr marL="12091444" algn="l" defTabSz="3454697" rtl="0" eaLnBrk="1" latinLnBrk="0" hangingPunct="1">
      <a:defRPr sz="4535" kern="1200">
        <a:solidFill>
          <a:schemeClr val="tx1"/>
        </a:solidFill>
        <a:latin typeface="+mn-lt"/>
        <a:ea typeface="+mn-ea"/>
        <a:cs typeface="+mn-cs"/>
      </a:defRPr>
    </a:lvl8pPr>
    <a:lvl9pPr marL="13818793" algn="l" defTabSz="3454697"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1</a:t>
            </a:fld>
            <a:endParaRPr lang="en-IE"/>
          </a:p>
        </p:txBody>
      </p:sp>
    </p:spTree>
    <p:extLst>
      <p:ext uri="{BB962C8B-B14F-4D97-AF65-F5344CB8AC3E}">
        <p14:creationId xmlns:p14="http://schemas.microsoft.com/office/powerpoint/2010/main" val="421966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2</a:t>
            </a:fld>
            <a:endParaRPr lang="en-IE"/>
          </a:p>
        </p:txBody>
      </p:sp>
    </p:spTree>
    <p:extLst>
      <p:ext uri="{BB962C8B-B14F-4D97-AF65-F5344CB8AC3E}">
        <p14:creationId xmlns:p14="http://schemas.microsoft.com/office/powerpoint/2010/main" val="406260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03965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314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15746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30/04/2024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92499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tint val="82000"/>
                  </a:schemeClr>
                </a:solidFill>
              </a:defRPr>
            </a:lvl1pPr>
            <a:lvl2pPr marL="1799996" indent="0">
              <a:buNone/>
              <a:defRPr sz="7874">
                <a:solidFill>
                  <a:schemeClr val="tx1">
                    <a:tint val="82000"/>
                  </a:schemeClr>
                </a:solidFill>
              </a:defRPr>
            </a:lvl2pPr>
            <a:lvl3pPr marL="3599993" indent="0">
              <a:buNone/>
              <a:defRPr sz="7087">
                <a:solidFill>
                  <a:schemeClr val="tx1">
                    <a:tint val="82000"/>
                  </a:schemeClr>
                </a:solidFill>
              </a:defRPr>
            </a:lvl3pPr>
            <a:lvl4pPr marL="5399989" indent="0">
              <a:buNone/>
              <a:defRPr sz="6299">
                <a:solidFill>
                  <a:schemeClr val="tx1">
                    <a:tint val="82000"/>
                  </a:schemeClr>
                </a:solidFill>
              </a:defRPr>
            </a:lvl4pPr>
            <a:lvl5pPr marL="7199986" indent="0">
              <a:buNone/>
              <a:defRPr sz="6299">
                <a:solidFill>
                  <a:schemeClr val="tx1">
                    <a:tint val="82000"/>
                  </a:schemeClr>
                </a:solidFill>
              </a:defRPr>
            </a:lvl5pPr>
            <a:lvl6pPr marL="8999982" indent="0">
              <a:buNone/>
              <a:defRPr sz="6299">
                <a:solidFill>
                  <a:schemeClr val="tx1">
                    <a:tint val="82000"/>
                  </a:schemeClr>
                </a:solidFill>
              </a:defRPr>
            </a:lvl6pPr>
            <a:lvl7pPr marL="10799978" indent="0">
              <a:buNone/>
              <a:defRPr sz="6299">
                <a:solidFill>
                  <a:schemeClr val="tx1">
                    <a:tint val="82000"/>
                  </a:schemeClr>
                </a:solidFill>
              </a:defRPr>
            </a:lvl7pPr>
            <a:lvl8pPr marL="12599975" indent="0">
              <a:buNone/>
              <a:defRPr sz="6299">
                <a:solidFill>
                  <a:schemeClr val="tx1">
                    <a:tint val="82000"/>
                  </a:schemeClr>
                </a:solidFill>
              </a:defRPr>
            </a:lvl8pPr>
            <a:lvl9pPr marL="14399971" indent="0">
              <a:buNone/>
              <a:defRPr sz="629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B9E6E-E1CF-4126-B410-6CA9954278F2}" type="datetimeFigureOut">
              <a:rPr lang="en-IE" smtClean="0"/>
              <a:t>30/04/2024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58433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B9E6E-E1CF-4126-B410-6CA9954278F2}" type="datetimeFigureOut">
              <a:rPr lang="en-IE" smtClean="0"/>
              <a:t>30/04/2024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6928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B9E6E-E1CF-4126-B410-6CA9954278F2}" type="datetimeFigureOut">
              <a:rPr lang="en-IE" smtClean="0"/>
              <a:t>30/04/2024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2653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B9E6E-E1CF-4126-B410-6CA9954278F2}" type="datetimeFigureOut">
              <a:rPr lang="en-IE" smtClean="0"/>
              <a:t>30/04/2024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6002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B9E6E-E1CF-4126-B410-6CA9954278F2}" type="datetimeFigureOut">
              <a:rPr lang="en-IE" smtClean="0"/>
              <a:t>30/04/2024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3846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30/04/2024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5746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30/04/2024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9852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82000"/>
                  </a:schemeClr>
                </a:solidFill>
              </a:defRPr>
            </a:lvl1pPr>
          </a:lstStyle>
          <a:p>
            <a:fld id="{D62B9E6E-E1CF-4126-B410-6CA9954278F2}" type="datetimeFigureOut">
              <a:rPr lang="en-IE" smtClean="0"/>
              <a:t>30/04/2024</a:t>
            </a:fld>
            <a:endParaRPr lang="en-IE"/>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82000"/>
                  </a:schemeClr>
                </a:solidFill>
              </a:defRPr>
            </a:lvl1pPr>
          </a:lstStyle>
          <a:p>
            <a:fld id="{9DA1EAD3-D800-41F6-80C2-B1A43EB7BF75}" type="slidenum">
              <a:rPr lang="en-IE" smtClean="0"/>
              <a:t>‹#›</a:t>
            </a:fld>
            <a:endParaRPr lang="en-IE"/>
          </a:p>
        </p:txBody>
      </p:sp>
    </p:spTree>
    <p:extLst>
      <p:ext uri="{BB962C8B-B14F-4D97-AF65-F5344CB8AC3E}">
        <p14:creationId xmlns:p14="http://schemas.microsoft.com/office/powerpoint/2010/main" val="4288305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06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4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ed circuit board&#10;&#10;Description automatically generated">
            <a:extLst>
              <a:ext uri="{FF2B5EF4-FFF2-40B4-BE49-F238E27FC236}">
                <a16:creationId xmlns:a16="http://schemas.microsoft.com/office/drawing/2014/main" id="{65D011F2-0E07-CC61-06F6-BE223E69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7834" y="11860354"/>
            <a:ext cx="4251270" cy="2677254"/>
          </a:xfrm>
          <a:prstGeom prst="rect">
            <a:avLst/>
          </a:prstGeom>
        </p:spPr>
      </p:pic>
      <p:pic>
        <p:nvPicPr>
          <p:cNvPr id="10" name="Picture 9" descr="A computer monitor and keyboard&#10;&#10;Description automatically generated">
            <a:extLst>
              <a:ext uri="{FF2B5EF4-FFF2-40B4-BE49-F238E27FC236}">
                <a16:creationId xmlns:a16="http://schemas.microsoft.com/office/drawing/2014/main" id="{9CB29D17-0D92-8815-609E-19D51C2EE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869" y="11638437"/>
            <a:ext cx="5088731" cy="3121088"/>
          </a:xfrm>
          <a:prstGeom prst="rect">
            <a:avLst/>
          </a:prstGeom>
        </p:spPr>
      </p:pic>
      <p:pic>
        <p:nvPicPr>
          <p:cNvPr id="12" name="Picture 11" descr="A wifi router with two antennas&#10;&#10;Description automatically generated">
            <a:extLst>
              <a:ext uri="{FF2B5EF4-FFF2-40B4-BE49-F238E27FC236}">
                <a16:creationId xmlns:a16="http://schemas.microsoft.com/office/drawing/2014/main" id="{5B701496-542B-848E-FB28-10A2E7D7D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2358" y="10941556"/>
            <a:ext cx="1363113" cy="1363113"/>
          </a:xfrm>
          <a:prstGeom prst="rect">
            <a:avLst/>
          </a:prstGeom>
        </p:spPr>
      </p:pic>
      <p:cxnSp>
        <p:nvCxnSpPr>
          <p:cNvPr id="14" name="Straight Arrow Connector 13">
            <a:extLst>
              <a:ext uri="{FF2B5EF4-FFF2-40B4-BE49-F238E27FC236}">
                <a16:creationId xmlns:a16="http://schemas.microsoft.com/office/drawing/2014/main" id="{D960CD98-36CE-A857-CA21-5CC57FE5219C}"/>
              </a:ext>
            </a:extLst>
          </p:cNvPr>
          <p:cNvCxnSpPr>
            <a:cxnSpLocks/>
            <a:stCxn id="10" idx="3"/>
          </p:cNvCxnSpPr>
          <p:nvPr/>
        </p:nvCxnSpPr>
        <p:spPr>
          <a:xfrm flipV="1">
            <a:off x="10515600" y="12133975"/>
            <a:ext cx="2095500" cy="1065006"/>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077580-70FB-7FE8-B66D-3EC46008EC51}"/>
              </a:ext>
            </a:extLst>
          </p:cNvPr>
          <p:cNvCxnSpPr>
            <a:cxnSpLocks/>
          </p:cNvCxnSpPr>
          <p:nvPr/>
        </p:nvCxnSpPr>
        <p:spPr>
          <a:xfrm>
            <a:off x="20717335" y="12254930"/>
            <a:ext cx="1100499" cy="727659"/>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Arc 22">
            <a:extLst>
              <a:ext uri="{FF2B5EF4-FFF2-40B4-BE49-F238E27FC236}">
                <a16:creationId xmlns:a16="http://schemas.microsoft.com/office/drawing/2014/main" id="{813799FA-B454-FF02-FD8F-9BAA9415F76F}"/>
              </a:ext>
            </a:extLst>
          </p:cNvPr>
          <p:cNvSpPr/>
          <p:nvPr/>
        </p:nvSpPr>
        <p:spPr>
          <a:xfrm>
            <a:off x="10586611" y="9894680"/>
            <a:ext cx="11312848" cy="5048058"/>
          </a:xfrm>
          <a:prstGeom prst="arc">
            <a:avLst>
              <a:gd name="adj1" fmla="val 11618547"/>
              <a:gd name="adj2" fmla="val 20812380"/>
            </a:avLst>
          </a:prstGeom>
          <a:ln w="82550">
            <a:solidFill>
              <a:srgbClr val="C0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24" name="Rectangle: Rounded Corners 23">
            <a:extLst>
              <a:ext uri="{FF2B5EF4-FFF2-40B4-BE49-F238E27FC236}">
                <a16:creationId xmlns:a16="http://schemas.microsoft.com/office/drawing/2014/main" id="{E84CE0B0-38AD-65E2-9633-F8B13B52340B}"/>
              </a:ext>
            </a:extLst>
          </p:cNvPr>
          <p:cNvSpPr/>
          <p:nvPr/>
        </p:nvSpPr>
        <p:spPr>
          <a:xfrm>
            <a:off x="13982943" y="9127849"/>
            <a:ext cx="4520184" cy="71421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IE" sz="2000" dirty="0"/>
              <a:t>User uploads binaries to the PYNQ Z2 over the Jupyter Notebook Interface</a:t>
            </a:r>
            <a:endParaRPr lang="en-IE" dirty="0"/>
          </a:p>
        </p:txBody>
      </p:sp>
      <p:sp>
        <p:nvSpPr>
          <p:cNvPr id="25" name="Rectangle 24">
            <a:extLst>
              <a:ext uri="{FF2B5EF4-FFF2-40B4-BE49-F238E27FC236}">
                <a16:creationId xmlns:a16="http://schemas.microsoft.com/office/drawing/2014/main" id="{A3238B8F-6625-7502-7864-A506330FC161}"/>
              </a:ext>
            </a:extLst>
          </p:cNvPr>
          <p:cNvSpPr/>
          <p:nvPr/>
        </p:nvSpPr>
        <p:spPr>
          <a:xfrm>
            <a:off x="23943469" y="1393507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ectangle: Rounded Corners 25">
            <a:extLst>
              <a:ext uri="{FF2B5EF4-FFF2-40B4-BE49-F238E27FC236}">
                <a16:creationId xmlns:a16="http://schemas.microsoft.com/office/drawing/2014/main" id="{04547A5D-F879-C177-DDDB-A5C4E22B831C}"/>
              </a:ext>
            </a:extLst>
          </p:cNvPr>
          <p:cNvSpPr/>
          <p:nvPr/>
        </p:nvSpPr>
        <p:spPr>
          <a:xfrm>
            <a:off x="22803058" y="1468183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27" name="Rectangle 26">
            <a:extLst>
              <a:ext uri="{FF2B5EF4-FFF2-40B4-BE49-F238E27FC236}">
                <a16:creationId xmlns:a16="http://schemas.microsoft.com/office/drawing/2014/main" id="{6073C10C-2443-2DEF-8E9E-97A97C4372F7}"/>
              </a:ext>
            </a:extLst>
          </p:cNvPr>
          <p:cNvSpPr/>
          <p:nvPr/>
        </p:nvSpPr>
        <p:spPr>
          <a:xfrm>
            <a:off x="23186079" y="1276237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Rectangle: Rounded Corners 27">
            <a:extLst>
              <a:ext uri="{FF2B5EF4-FFF2-40B4-BE49-F238E27FC236}">
                <a16:creationId xmlns:a16="http://schemas.microsoft.com/office/drawing/2014/main" id="{655A134F-2AB7-07F0-9EC1-799A169E7020}"/>
              </a:ext>
            </a:extLst>
          </p:cNvPr>
          <p:cNvSpPr/>
          <p:nvPr/>
        </p:nvSpPr>
        <p:spPr>
          <a:xfrm>
            <a:off x="26290400" y="1226458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30" name="Straight Connector 29">
            <a:extLst>
              <a:ext uri="{FF2B5EF4-FFF2-40B4-BE49-F238E27FC236}">
                <a16:creationId xmlns:a16="http://schemas.microsoft.com/office/drawing/2014/main" id="{5C1C0491-D6A2-39BE-F840-40D011482170}"/>
              </a:ext>
            </a:extLst>
          </p:cNvPr>
          <p:cNvCxnSpPr>
            <a:cxnSpLocks/>
            <a:stCxn id="27" idx="3"/>
            <a:endCxn id="28" idx="1"/>
          </p:cNvCxnSpPr>
          <p:nvPr/>
        </p:nvCxnSpPr>
        <p:spPr>
          <a:xfrm>
            <a:off x="23988560" y="1311956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7" name="Arc 36">
            <a:extLst>
              <a:ext uri="{FF2B5EF4-FFF2-40B4-BE49-F238E27FC236}">
                <a16:creationId xmlns:a16="http://schemas.microsoft.com/office/drawing/2014/main" id="{9DA4706B-E139-B171-B6A2-12E7875303CD}"/>
              </a:ext>
            </a:extLst>
          </p:cNvPr>
          <p:cNvSpPr/>
          <p:nvPr/>
        </p:nvSpPr>
        <p:spPr>
          <a:xfrm rot="10800000">
            <a:off x="10668235" y="10054806"/>
            <a:ext cx="11312848" cy="4335670"/>
          </a:xfrm>
          <a:prstGeom prst="arc">
            <a:avLst>
              <a:gd name="adj1" fmla="val 11525527"/>
              <a:gd name="adj2" fmla="val 2103172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39" name="Rectangle: Rounded Corners 38">
            <a:extLst>
              <a:ext uri="{FF2B5EF4-FFF2-40B4-BE49-F238E27FC236}">
                <a16:creationId xmlns:a16="http://schemas.microsoft.com/office/drawing/2014/main" id="{2C0CD526-A045-505C-3973-61138C63278D}"/>
              </a:ext>
            </a:extLst>
          </p:cNvPr>
          <p:cNvSpPr/>
          <p:nvPr/>
        </p:nvSpPr>
        <p:spPr>
          <a:xfrm>
            <a:off x="14233841" y="13722583"/>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Jupyter Notebook session in web interface accessible in the computer’s web browser</a:t>
            </a:r>
            <a:endParaRPr lang="en-IE" dirty="0"/>
          </a:p>
        </p:txBody>
      </p:sp>
      <p:pic>
        <p:nvPicPr>
          <p:cNvPr id="40" name="Picture 39" descr="A close-up of a red circuit board&#10;&#10;Description automatically generated">
            <a:extLst>
              <a:ext uri="{FF2B5EF4-FFF2-40B4-BE49-F238E27FC236}">
                <a16:creationId xmlns:a16="http://schemas.microsoft.com/office/drawing/2014/main" id="{A8AA1C62-D7A4-3993-57BC-E0217B76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34" y="19689904"/>
            <a:ext cx="4251270" cy="2677254"/>
          </a:xfrm>
          <a:prstGeom prst="rect">
            <a:avLst/>
          </a:prstGeom>
        </p:spPr>
      </p:pic>
      <p:cxnSp>
        <p:nvCxnSpPr>
          <p:cNvPr id="41" name="Straight Connector 40">
            <a:extLst>
              <a:ext uri="{FF2B5EF4-FFF2-40B4-BE49-F238E27FC236}">
                <a16:creationId xmlns:a16="http://schemas.microsoft.com/office/drawing/2014/main" id="{2E645E48-9028-1E83-ED74-C741076ECA05}"/>
              </a:ext>
            </a:extLst>
          </p:cNvPr>
          <p:cNvCxnSpPr/>
          <p:nvPr/>
        </p:nvCxnSpPr>
        <p:spPr>
          <a:xfrm>
            <a:off x="5219700" y="2426970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42" name="Picture 41" descr="A computer monitor and keyboard&#10;&#10;Description automatically generated">
            <a:extLst>
              <a:ext uri="{FF2B5EF4-FFF2-40B4-BE49-F238E27FC236}">
                <a16:creationId xmlns:a16="http://schemas.microsoft.com/office/drawing/2014/main" id="{8A42E599-E300-CAD3-1B15-43526218D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969" y="19467987"/>
            <a:ext cx="5088731" cy="3121088"/>
          </a:xfrm>
          <a:prstGeom prst="rect">
            <a:avLst/>
          </a:prstGeom>
        </p:spPr>
      </p:pic>
      <p:cxnSp>
        <p:nvCxnSpPr>
          <p:cNvPr id="44" name="Straight Arrow Connector 43">
            <a:extLst>
              <a:ext uri="{FF2B5EF4-FFF2-40B4-BE49-F238E27FC236}">
                <a16:creationId xmlns:a16="http://schemas.microsoft.com/office/drawing/2014/main" id="{98BAC46C-E8C0-F0A6-ABD2-501EBDDADA37}"/>
              </a:ext>
            </a:extLst>
          </p:cNvPr>
          <p:cNvCxnSpPr>
            <a:cxnSpLocks/>
          </p:cNvCxnSpPr>
          <p:nvPr/>
        </p:nvCxnSpPr>
        <p:spPr>
          <a:xfrm>
            <a:off x="13658850" y="2082052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58556414-4082-5965-EF74-C900DCC9A08D}"/>
              </a:ext>
            </a:extLst>
          </p:cNvPr>
          <p:cNvSpPr/>
          <p:nvPr/>
        </p:nvSpPr>
        <p:spPr>
          <a:xfrm>
            <a:off x="21657469" y="2176462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Rounded Corners 50">
            <a:extLst>
              <a:ext uri="{FF2B5EF4-FFF2-40B4-BE49-F238E27FC236}">
                <a16:creationId xmlns:a16="http://schemas.microsoft.com/office/drawing/2014/main" id="{0B2B6508-6A47-D449-6FEB-0BB08637A7B4}"/>
              </a:ext>
            </a:extLst>
          </p:cNvPr>
          <p:cNvSpPr/>
          <p:nvPr/>
        </p:nvSpPr>
        <p:spPr>
          <a:xfrm>
            <a:off x="20517058" y="2251138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52" name="Rectangle 51">
            <a:extLst>
              <a:ext uri="{FF2B5EF4-FFF2-40B4-BE49-F238E27FC236}">
                <a16:creationId xmlns:a16="http://schemas.microsoft.com/office/drawing/2014/main" id="{FC3AB043-59C5-3F1B-512B-8EF1A9EBD0D3}"/>
              </a:ext>
            </a:extLst>
          </p:cNvPr>
          <p:cNvSpPr/>
          <p:nvPr/>
        </p:nvSpPr>
        <p:spPr>
          <a:xfrm>
            <a:off x="20900079" y="2059192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Rounded Corners 52">
            <a:extLst>
              <a:ext uri="{FF2B5EF4-FFF2-40B4-BE49-F238E27FC236}">
                <a16:creationId xmlns:a16="http://schemas.microsoft.com/office/drawing/2014/main" id="{E7EE1178-F39B-AF01-77B3-CC7933CB016B}"/>
              </a:ext>
            </a:extLst>
          </p:cNvPr>
          <p:cNvSpPr/>
          <p:nvPr/>
        </p:nvSpPr>
        <p:spPr>
          <a:xfrm>
            <a:off x="24004400" y="2009413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54" name="Straight Connector 53">
            <a:extLst>
              <a:ext uri="{FF2B5EF4-FFF2-40B4-BE49-F238E27FC236}">
                <a16:creationId xmlns:a16="http://schemas.microsoft.com/office/drawing/2014/main" id="{58CC2141-E4F2-1AB2-2567-5F87E400C083}"/>
              </a:ext>
            </a:extLst>
          </p:cNvPr>
          <p:cNvCxnSpPr>
            <a:cxnSpLocks/>
            <a:stCxn id="52" idx="3"/>
            <a:endCxn id="53" idx="1"/>
          </p:cNvCxnSpPr>
          <p:nvPr/>
        </p:nvCxnSpPr>
        <p:spPr>
          <a:xfrm>
            <a:off x="21702560" y="2094911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166EA321-22EB-3EDA-E450-B5AA378935B4}"/>
              </a:ext>
            </a:extLst>
          </p:cNvPr>
          <p:cNvSpPr/>
          <p:nvPr/>
        </p:nvSpPr>
        <p:spPr>
          <a:xfrm>
            <a:off x="14985808" y="1957368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59" name="Arc 58">
            <a:extLst>
              <a:ext uri="{FF2B5EF4-FFF2-40B4-BE49-F238E27FC236}">
                <a16:creationId xmlns:a16="http://schemas.microsoft.com/office/drawing/2014/main" id="{7BD9C21F-EB07-F055-7910-74ACA3DD1A0C}"/>
              </a:ext>
            </a:extLst>
          </p:cNvPr>
          <p:cNvSpPr/>
          <p:nvPr/>
        </p:nvSpPr>
        <p:spPr>
          <a:xfrm rot="10800000">
            <a:off x="13658850" y="1932963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60" name="Rectangle: Rounded Corners 59">
            <a:extLst>
              <a:ext uri="{FF2B5EF4-FFF2-40B4-BE49-F238E27FC236}">
                <a16:creationId xmlns:a16="http://schemas.microsoft.com/office/drawing/2014/main" id="{2044E637-8EE5-BA92-40FA-BA6FB546E5F4}"/>
              </a:ext>
            </a:extLst>
          </p:cNvPr>
          <p:cNvSpPr/>
          <p:nvPr/>
        </p:nvSpPr>
        <p:spPr>
          <a:xfrm>
            <a:off x="14697803" y="2190932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62" name="Straight Connector 61">
            <a:extLst>
              <a:ext uri="{FF2B5EF4-FFF2-40B4-BE49-F238E27FC236}">
                <a16:creationId xmlns:a16="http://schemas.microsoft.com/office/drawing/2014/main" id="{96E22795-D966-980E-0232-20E6BA737F78}"/>
              </a:ext>
            </a:extLst>
          </p:cNvPr>
          <p:cNvCxnSpPr>
            <a:cxnSpLocks/>
            <a:endCxn id="61" idx="2"/>
          </p:cNvCxnSpPr>
          <p:nvPr/>
        </p:nvCxnSpPr>
        <p:spPr>
          <a:xfrm flipV="1">
            <a:off x="23600359" y="11292568"/>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id="{BB50B6B4-247B-7346-6E14-A85FB70299A5}"/>
              </a:ext>
            </a:extLst>
          </p:cNvPr>
          <p:cNvSpPr/>
          <p:nvPr/>
        </p:nvSpPr>
        <p:spPr>
          <a:xfrm>
            <a:off x="22125284" y="9957812"/>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cxnSp>
        <p:nvCxnSpPr>
          <p:cNvPr id="70" name="Straight Connector 69">
            <a:extLst>
              <a:ext uri="{FF2B5EF4-FFF2-40B4-BE49-F238E27FC236}">
                <a16:creationId xmlns:a16="http://schemas.microsoft.com/office/drawing/2014/main" id="{070A4A0A-0F54-0C26-B112-C4369B7739F5}"/>
              </a:ext>
            </a:extLst>
          </p:cNvPr>
          <p:cNvCxnSpPr>
            <a:cxnSpLocks/>
            <a:endCxn id="71" idx="2"/>
          </p:cNvCxnSpPr>
          <p:nvPr/>
        </p:nvCxnSpPr>
        <p:spPr>
          <a:xfrm flipV="1">
            <a:off x="21268025" y="1912211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71" name="Rectangle: Rounded Corners 70">
            <a:extLst>
              <a:ext uri="{FF2B5EF4-FFF2-40B4-BE49-F238E27FC236}">
                <a16:creationId xmlns:a16="http://schemas.microsoft.com/office/drawing/2014/main" id="{59D0E4AD-0B59-4618-4835-24C1A71DE909}"/>
              </a:ext>
            </a:extLst>
          </p:cNvPr>
          <p:cNvSpPr/>
          <p:nvPr/>
        </p:nvSpPr>
        <p:spPr>
          <a:xfrm>
            <a:off x="19792950" y="1778736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pic>
        <p:nvPicPr>
          <p:cNvPr id="72" name="Picture 71" descr="A close-up of a red circuit board&#10;&#10;Description automatically generated">
            <a:extLst>
              <a:ext uri="{FF2B5EF4-FFF2-40B4-BE49-F238E27FC236}">
                <a16:creationId xmlns:a16="http://schemas.microsoft.com/office/drawing/2014/main" id="{99D96C8D-C09E-A1A9-E3C8-29F0E3D86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7034" y="26974624"/>
            <a:ext cx="4251270" cy="2677254"/>
          </a:xfrm>
          <a:prstGeom prst="rect">
            <a:avLst/>
          </a:prstGeom>
        </p:spPr>
      </p:pic>
      <p:cxnSp>
        <p:nvCxnSpPr>
          <p:cNvPr id="73" name="Straight Connector 72">
            <a:extLst>
              <a:ext uri="{FF2B5EF4-FFF2-40B4-BE49-F238E27FC236}">
                <a16:creationId xmlns:a16="http://schemas.microsoft.com/office/drawing/2014/main" id="{40958B67-C100-D14D-CD6F-D1D64D5B1F8B}"/>
              </a:ext>
            </a:extLst>
          </p:cNvPr>
          <p:cNvCxnSpPr/>
          <p:nvPr/>
        </p:nvCxnSpPr>
        <p:spPr>
          <a:xfrm>
            <a:off x="4914900" y="3155442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74" name="Picture 73" descr="A computer monitor and keyboard&#10;&#10;Description automatically generated">
            <a:extLst>
              <a:ext uri="{FF2B5EF4-FFF2-40B4-BE49-F238E27FC236}">
                <a16:creationId xmlns:a16="http://schemas.microsoft.com/office/drawing/2014/main" id="{3D9941FC-E7AC-1F68-8D67-82812003F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169" y="26752707"/>
            <a:ext cx="5088731" cy="3121088"/>
          </a:xfrm>
          <a:prstGeom prst="rect">
            <a:avLst/>
          </a:prstGeom>
        </p:spPr>
      </p:pic>
      <p:cxnSp>
        <p:nvCxnSpPr>
          <p:cNvPr id="75" name="Straight Arrow Connector 74">
            <a:extLst>
              <a:ext uri="{FF2B5EF4-FFF2-40B4-BE49-F238E27FC236}">
                <a16:creationId xmlns:a16="http://schemas.microsoft.com/office/drawing/2014/main" id="{19AFDC09-76CF-9214-484F-DB5F7AABA7DC}"/>
              </a:ext>
            </a:extLst>
          </p:cNvPr>
          <p:cNvCxnSpPr>
            <a:cxnSpLocks/>
          </p:cNvCxnSpPr>
          <p:nvPr/>
        </p:nvCxnSpPr>
        <p:spPr>
          <a:xfrm>
            <a:off x="13354050" y="2810524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444D60CA-66CA-155B-ED50-DA938142D73A}"/>
              </a:ext>
            </a:extLst>
          </p:cNvPr>
          <p:cNvSpPr/>
          <p:nvPr/>
        </p:nvSpPr>
        <p:spPr>
          <a:xfrm>
            <a:off x="21352669" y="2904934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Rounded Corners 76">
            <a:extLst>
              <a:ext uri="{FF2B5EF4-FFF2-40B4-BE49-F238E27FC236}">
                <a16:creationId xmlns:a16="http://schemas.microsoft.com/office/drawing/2014/main" id="{3C3538F1-1249-B49A-F118-88306B8D0A5C}"/>
              </a:ext>
            </a:extLst>
          </p:cNvPr>
          <p:cNvSpPr/>
          <p:nvPr/>
        </p:nvSpPr>
        <p:spPr>
          <a:xfrm>
            <a:off x="20212258" y="2979610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78" name="Rectangle 77">
            <a:extLst>
              <a:ext uri="{FF2B5EF4-FFF2-40B4-BE49-F238E27FC236}">
                <a16:creationId xmlns:a16="http://schemas.microsoft.com/office/drawing/2014/main" id="{5E112385-80BD-E296-785C-ED3A0821B472}"/>
              </a:ext>
            </a:extLst>
          </p:cNvPr>
          <p:cNvSpPr/>
          <p:nvPr/>
        </p:nvSpPr>
        <p:spPr>
          <a:xfrm>
            <a:off x="20595279" y="2787664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Rounded Corners 78">
            <a:extLst>
              <a:ext uri="{FF2B5EF4-FFF2-40B4-BE49-F238E27FC236}">
                <a16:creationId xmlns:a16="http://schemas.microsoft.com/office/drawing/2014/main" id="{48062F54-AB0B-FC0C-3F20-169ACCDD2957}"/>
              </a:ext>
            </a:extLst>
          </p:cNvPr>
          <p:cNvSpPr/>
          <p:nvPr/>
        </p:nvSpPr>
        <p:spPr>
          <a:xfrm>
            <a:off x="23699600" y="2737885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80" name="Straight Connector 79">
            <a:extLst>
              <a:ext uri="{FF2B5EF4-FFF2-40B4-BE49-F238E27FC236}">
                <a16:creationId xmlns:a16="http://schemas.microsoft.com/office/drawing/2014/main" id="{8A39C270-F7E9-0A9C-23C8-01A2A510B161}"/>
              </a:ext>
            </a:extLst>
          </p:cNvPr>
          <p:cNvCxnSpPr>
            <a:cxnSpLocks/>
            <a:stCxn id="78" idx="3"/>
            <a:endCxn id="79" idx="1"/>
          </p:cNvCxnSpPr>
          <p:nvPr/>
        </p:nvCxnSpPr>
        <p:spPr>
          <a:xfrm>
            <a:off x="21397760" y="2823383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08F484AA-9618-D2A9-2FE4-7E8DE61F324C}"/>
              </a:ext>
            </a:extLst>
          </p:cNvPr>
          <p:cNvSpPr/>
          <p:nvPr/>
        </p:nvSpPr>
        <p:spPr>
          <a:xfrm>
            <a:off x="14681008" y="2685840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82" name="Arc 81">
            <a:extLst>
              <a:ext uri="{FF2B5EF4-FFF2-40B4-BE49-F238E27FC236}">
                <a16:creationId xmlns:a16="http://schemas.microsoft.com/office/drawing/2014/main" id="{A1D7480A-F37D-54CD-76C7-505686511AE2}"/>
              </a:ext>
            </a:extLst>
          </p:cNvPr>
          <p:cNvSpPr/>
          <p:nvPr/>
        </p:nvSpPr>
        <p:spPr>
          <a:xfrm rot="10800000">
            <a:off x="13354050" y="2661435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83" name="Rectangle: Rounded Corners 82">
            <a:extLst>
              <a:ext uri="{FF2B5EF4-FFF2-40B4-BE49-F238E27FC236}">
                <a16:creationId xmlns:a16="http://schemas.microsoft.com/office/drawing/2014/main" id="{BBE6475A-CA0E-DA00-7D47-B7091D3EFA57}"/>
              </a:ext>
            </a:extLst>
          </p:cNvPr>
          <p:cNvSpPr/>
          <p:nvPr/>
        </p:nvSpPr>
        <p:spPr>
          <a:xfrm>
            <a:off x="14393003" y="2919404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84" name="Straight Connector 83">
            <a:extLst>
              <a:ext uri="{FF2B5EF4-FFF2-40B4-BE49-F238E27FC236}">
                <a16:creationId xmlns:a16="http://schemas.microsoft.com/office/drawing/2014/main" id="{23A583DB-2DC9-A26D-31A0-533692685EED}"/>
              </a:ext>
            </a:extLst>
          </p:cNvPr>
          <p:cNvCxnSpPr>
            <a:cxnSpLocks/>
            <a:endCxn id="85" idx="2"/>
          </p:cNvCxnSpPr>
          <p:nvPr/>
        </p:nvCxnSpPr>
        <p:spPr>
          <a:xfrm flipV="1">
            <a:off x="20963225" y="2640683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5" name="Rectangle: Rounded Corners 84">
            <a:extLst>
              <a:ext uri="{FF2B5EF4-FFF2-40B4-BE49-F238E27FC236}">
                <a16:creationId xmlns:a16="http://schemas.microsoft.com/office/drawing/2014/main" id="{5942A6AA-BC92-1229-5B27-6E734C48F1DA}"/>
              </a:ext>
            </a:extLst>
          </p:cNvPr>
          <p:cNvSpPr/>
          <p:nvPr/>
        </p:nvSpPr>
        <p:spPr>
          <a:xfrm>
            <a:off x="19488150" y="2507208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pic>
        <p:nvPicPr>
          <p:cNvPr id="6" name="Picture 5" descr="A wifi router with two antennas&#10;&#10;Description automatically generated">
            <a:extLst>
              <a:ext uri="{FF2B5EF4-FFF2-40B4-BE49-F238E27FC236}">
                <a16:creationId xmlns:a16="http://schemas.microsoft.com/office/drawing/2014/main" id="{E5FBB197-53F8-6293-E133-8BE0EE1AE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8714" y="11107513"/>
            <a:ext cx="1363113" cy="1363113"/>
          </a:xfrm>
          <a:prstGeom prst="rect">
            <a:avLst/>
          </a:prstGeom>
        </p:spPr>
      </p:pic>
      <p:cxnSp>
        <p:nvCxnSpPr>
          <p:cNvPr id="7" name="Straight Arrow Connector 6">
            <a:extLst>
              <a:ext uri="{FF2B5EF4-FFF2-40B4-BE49-F238E27FC236}">
                <a16:creationId xmlns:a16="http://schemas.microsoft.com/office/drawing/2014/main" id="{284EC5D0-86D7-02F0-EB2D-C2FB38FD37ED}"/>
              </a:ext>
            </a:extLst>
          </p:cNvPr>
          <p:cNvCxnSpPr>
            <a:cxnSpLocks/>
            <a:endCxn id="21" idx="1"/>
          </p:cNvCxnSpPr>
          <p:nvPr/>
        </p:nvCxnSpPr>
        <p:spPr>
          <a:xfrm flipV="1">
            <a:off x="13845471" y="11380006"/>
            <a:ext cx="1294867" cy="480348"/>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D850872-5D31-0007-E48D-8300E36D2826}"/>
              </a:ext>
            </a:extLst>
          </p:cNvPr>
          <p:cNvCxnSpPr>
            <a:cxnSpLocks/>
            <a:stCxn id="21" idx="3"/>
          </p:cNvCxnSpPr>
          <p:nvPr/>
        </p:nvCxnSpPr>
        <p:spPr>
          <a:xfrm>
            <a:off x="17888306" y="11380006"/>
            <a:ext cx="1395878" cy="587122"/>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descr="A blue text on a white background&#10;&#10;Description automatically generated">
            <a:extLst>
              <a:ext uri="{FF2B5EF4-FFF2-40B4-BE49-F238E27FC236}">
                <a16:creationId xmlns:a16="http://schemas.microsoft.com/office/drawing/2014/main" id="{F36F4478-F2E2-7795-7CAF-5AE34CB64771}"/>
              </a:ext>
            </a:extLst>
          </p:cNvPr>
          <p:cNvPicPr>
            <a:picLocks noChangeAspect="1"/>
          </p:cNvPicPr>
          <p:nvPr/>
        </p:nvPicPr>
        <p:blipFill rotWithShape="1">
          <a:blip r:embed="rId5">
            <a:extLst>
              <a:ext uri="{28A0092B-C50C-407E-A947-70E740481C1C}">
                <a14:useLocalDpi xmlns:a14="http://schemas.microsoft.com/office/drawing/2010/main" val="0"/>
              </a:ext>
            </a:extLst>
          </a:blip>
          <a:srcRect l="19713" t="19261" r="20916" b="21923"/>
          <a:stretch/>
        </p:blipFill>
        <p:spPr>
          <a:xfrm>
            <a:off x="15140338" y="10673999"/>
            <a:ext cx="2747968" cy="1412013"/>
          </a:xfrm>
          <a:prstGeom prst="rect">
            <a:avLst/>
          </a:prstGeom>
        </p:spPr>
      </p:pic>
      <p:sp>
        <p:nvSpPr>
          <p:cNvPr id="31" name="Rectangle: Rounded Corners 30">
            <a:extLst>
              <a:ext uri="{FF2B5EF4-FFF2-40B4-BE49-F238E27FC236}">
                <a16:creationId xmlns:a16="http://schemas.microsoft.com/office/drawing/2014/main" id="{8B9C53C0-F491-D670-8832-5E7BA5B801F5}"/>
              </a:ext>
            </a:extLst>
          </p:cNvPr>
          <p:cNvSpPr/>
          <p:nvPr/>
        </p:nvSpPr>
        <p:spPr>
          <a:xfrm>
            <a:off x="14916568" y="12085325"/>
            <a:ext cx="3083301" cy="832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Ngrok tunnels data from one network to the next </a:t>
            </a:r>
            <a:endParaRPr lang="en-IE" dirty="0"/>
          </a:p>
        </p:txBody>
      </p:sp>
    </p:spTree>
    <p:extLst>
      <p:ext uri="{BB962C8B-B14F-4D97-AF65-F5344CB8AC3E}">
        <p14:creationId xmlns:p14="http://schemas.microsoft.com/office/powerpoint/2010/main" val="83945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DE6B147A-B6ED-2CF7-880E-39A48567BBAB}"/>
              </a:ext>
            </a:extLst>
          </p:cNvPr>
          <p:cNvSpPr/>
          <p:nvPr/>
        </p:nvSpPr>
        <p:spPr>
          <a:xfrm>
            <a:off x="11002632" y="22832314"/>
            <a:ext cx="2151393" cy="50155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Step 1: Parse </a:t>
            </a:r>
            <a:r>
              <a:rPr lang="en-IE" sz="1200" dirty="0" err="1"/>
              <a:t>HDLGen</a:t>
            </a:r>
            <a:r>
              <a:rPr lang="en-IE" sz="1200" dirty="0"/>
              <a:t> XML</a:t>
            </a:r>
          </a:p>
        </p:txBody>
      </p:sp>
      <p:sp>
        <p:nvSpPr>
          <p:cNvPr id="49" name="Rectangle: Rounded Corners 48">
            <a:extLst>
              <a:ext uri="{FF2B5EF4-FFF2-40B4-BE49-F238E27FC236}">
                <a16:creationId xmlns:a16="http://schemas.microsoft.com/office/drawing/2014/main" id="{52F6834C-BC9C-6707-8456-1EF1BC70E1AB}"/>
              </a:ext>
            </a:extLst>
          </p:cNvPr>
          <p:cNvSpPr/>
          <p:nvPr/>
        </p:nvSpPr>
        <p:spPr>
          <a:xfrm>
            <a:off x="11002631" y="23333867"/>
            <a:ext cx="2151393" cy="2297907"/>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marL="228600" indent="-228600">
              <a:buAutoNum type="arabicParenR"/>
            </a:pPr>
            <a:r>
              <a:rPr lang="en-IE" sz="1200" dirty="0"/>
              <a:t>Store the following as variables:</a:t>
            </a:r>
          </a:p>
          <a:p>
            <a:pPr marL="685800" lvl="1" indent="-228600">
              <a:buAutoNum type="arabicParenR"/>
            </a:pPr>
            <a:r>
              <a:rPr lang="en-IE" sz="1200" dirty="0"/>
              <a:t>Component Ports</a:t>
            </a:r>
          </a:p>
          <a:p>
            <a:pPr marL="685800" lvl="1" indent="-228600">
              <a:buAutoNum type="arabicParenR"/>
            </a:pPr>
            <a:r>
              <a:rPr lang="en-IE" sz="1200" dirty="0"/>
              <a:t>Internal Signals</a:t>
            </a:r>
          </a:p>
          <a:p>
            <a:pPr marL="685800" lvl="1" indent="-228600">
              <a:buAutoNum type="arabicParenR"/>
            </a:pPr>
            <a:r>
              <a:rPr lang="en-IE" sz="1200" dirty="0"/>
              <a:t>HDL Language</a:t>
            </a:r>
          </a:p>
          <a:p>
            <a:pPr marL="685800" lvl="1" indent="-228600">
              <a:buAutoNum type="arabicParenR"/>
            </a:pPr>
            <a:r>
              <a:rPr lang="en-IE" sz="1200" dirty="0"/>
              <a:t>Project Path</a:t>
            </a:r>
          </a:p>
          <a:p>
            <a:pPr marL="685800" lvl="1" indent="-228600">
              <a:buAutoNum type="arabicParenR"/>
            </a:pPr>
            <a:r>
              <a:rPr lang="en-IE" sz="1200" dirty="0"/>
              <a:t>Vivado Path</a:t>
            </a:r>
          </a:p>
          <a:p>
            <a:pPr marL="228600" indent="-228600">
              <a:buAutoNum type="arabicParenR"/>
            </a:pPr>
            <a:endParaRPr lang="en-IE" sz="1200" dirty="0"/>
          </a:p>
        </p:txBody>
      </p:sp>
      <p:sp>
        <p:nvSpPr>
          <p:cNvPr id="55" name="Rectangle: Rounded Corners 54">
            <a:extLst>
              <a:ext uri="{FF2B5EF4-FFF2-40B4-BE49-F238E27FC236}">
                <a16:creationId xmlns:a16="http://schemas.microsoft.com/office/drawing/2014/main" id="{BA79DFF7-9B29-E007-1355-64F27FC88524}"/>
              </a:ext>
            </a:extLst>
          </p:cNvPr>
          <p:cNvSpPr/>
          <p:nvPr/>
        </p:nvSpPr>
        <p:spPr>
          <a:xfrm>
            <a:off x="14368132" y="22832314"/>
            <a:ext cx="2151393" cy="501554"/>
          </a:xfrm>
          <a:prstGeom prst="roundRect">
            <a:avLst>
              <a:gd name="adj" fmla="val 3503"/>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dirty="0"/>
              <a:t>Step 2: Read Application Configuration</a:t>
            </a:r>
          </a:p>
        </p:txBody>
      </p:sp>
      <p:sp>
        <p:nvSpPr>
          <p:cNvPr id="56" name="Rectangle: Rounded Corners 55">
            <a:extLst>
              <a:ext uri="{FF2B5EF4-FFF2-40B4-BE49-F238E27FC236}">
                <a16:creationId xmlns:a16="http://schemas.microsoft.com/office/drawing/2014/main" id="{A5CB4384-142F-3851-8FEC-54594DA1CC6F}"/>
              </a:ext>
            </a:extLst>
          </p:cNvPr>
          <p:cNvSpPr/>
          <p:nvPr/>
        </p:nvSpPr>
        <p:spPr>
          <a:xfrm>
            <a:off x="14368131" y="23333867"/>
            <a:ext cx="2151393" cy="2297907"/>
          </a:xfrm>
          <a:prstGeom prst="roundRect">
            <a:avLst>
              <a:gd name="adj" fmla="val 3503"/>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marL="228600" indent="-228600">
              <a:buAutoNum type="arabicParenR"/>
            </a:pPr>
            <a:r>
              <a:rPr lang="en-IE" sz="1200" dirty="0"/>
              <a:t>Store the following as variables:</a:t>
            </a:r>
          </a:p>
          <a:p>
            <a:pPr marL="685800" lvl="1" indent="-228600">
              <a:buAutoNum type="arabicParenR"/>
            </a:pPr>
            <a:r>
              <a:rPr lang="en-IE" sz="1200" dirty="0"/>
              <a:t>Keep Vivado Open</a:t>
            </a:r>
          </a:p>
          <a:p>
            <a:pPr marL="685800" lvl="1" indent="-228600">
              <a:buAutoNum type="arabicParenR"/>
            </a:pPr>
            <a:r>
              <a:rPr lang="en-IE" sz="1200" dirty="0"/>
              <a:t>Open Vivado GUI</a:t>
            </a:r>
          </a:p>
          <a:p>
            <a:pPr marL="685800" lvl="1" indent="-228600">
              <a:buAutoNum type="arabicParenR"/>
            </a:pPr>
            <a:r>
              <a:rPr lang="en-IE" sz="1200" dirty="0"/>
              <a:t>Generate </a:t>
            </a:r>
            <a:r>
              <a:rPr lang="en-IE" sz="1200" dirty="0" err="1"/>
              <a:t>Jupyter</a:t>
            </a:r>
            <a:r>
              <a:rPr lang="en-IE" sz="1200" dirty="0"/>
              <a:t> Notebook File</a:t>
            </a:r>
          </a:p>
          <a:p>
            <a:pPr marL="685800" lvl="1" indent="-228600">
              <a:buAutoNum type="arabicParenR"/>
            </a:pPr>
            <a:r>
              <a:rPr lang="en-IE" sz="1200" dirty="0"/>
              <a:t>Connect Signals to IO</a:t>
            </a:r>
          </a:p>
          <a:p>
            <a:pPr marL="685800" lvl="1" indent="-228600">
              <a:buAutoNum type="arabicParenR"/>
            </a:pPr>
            <a:r>
              <a:rPr lang="en-IE" sz="1200" dirty="0"/>
              <a:t>Make internal signals as ports</a:t>
            </a:r>
          </a:p>
          <a:p>
            <a:pPr lvl="1"/>
            <a:endParaRPr lang="en-IE" sz="1200" dirty="0"/>
          </a:p>
          <a:p>
            <a:pPr marL="228600" indent="-228600">
              <a:buAutoNum type="arabicParenR"/>
            </a:pPr>
            <a:endParaRPr lang="en-IE" sz="1200" dirty="0"/>
          </a:p>
        </p:txBody>
      </p:sp>
      <p:sp>
        <p:nvSpPr>
          <p:cNvPr id="57" name="Rectangle: Rounded Corners 56">
            <a:extLst>
              <a:ext uri="{FF2B5EF4-FFF2-40B4-BE49-F238E27FC236}">
                <a16:creationId xmlns:a16="http://schemas.microsoft.com/office/drawing/2014/main" id="{F8FEFA8D-501D-D6C4-FDF2-71308A792B6F}"/>
              </a:ext>
            </a:extLst>
          </p:cNvPr>
          <p:cNvSpPr/>
          <p:nvPr/>
        </p:nvSpPr>
        <p:spPr>
          <a:xfrm>
            <a:off x="17733631" y="22832314"/>
            <a:ext cx="2151393" cy="501554"/>
          </a:xfrm>
          <a:prstGeom prst="roundRect">
            <a:avLst>
              <a:gd name="adj" fmla="val 3503"/>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r>
              <a:rPr lang="en-IE" sz="1200" dirty="0"/>
              <a:t>Step 3: Vivado Preparation</a:t>
            </a:r>
          </a:p>
        </p:txBody>
      </p:sp>
      <p:sp>
        <p:nvSpPr>
          <p:cNvPr id="63" name="Rectangle: Rounded Corners 62">
            <a:extLst>
              <a:ext uri="{FF2B5EF4-FFF2-40B4-BE49-F238E27FC236}">
                <a16:creationId xmlns:a16="http://schemas.microsoft.com/office/drawing/2014/main" id="{9A69BDFE-A265-AA55-0709-3A7B340DEA1C}"/>
              </a:ext>
            </a:extLst>
          </p:cNvPr>
          <p:cNvSpPr/>
          <p:nvPr/>
        </p:nvSpPr>
        <p:spPr>
          <a:xfrm>
            <a:off x="17733630" y="23333867"/>
            <a:ext cx="2151393" cy="4834733"/>
          </a:xfrm>
          <a:prstGeom prst="roundRect">
            <a:avLst>
              <a:gd name="adj" fmla="val 3503"/>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marL="228600" indent="-228600">
              <a:buAutoNum type="arabicParenR"/>
            </a:pPr>
            <a:r>
              <a:rPr lang="en-IE" sz="1200" dirty="0"/>
              <a:t>Contains all the build instructions required by Vivado to compile the project (instructions based on data gathered in stage 1 and 2)</a:t>
            </a:r>
          </a:p>
          <a:p>
            <a:pPr marL="685800" lvl="1" indent="-228600">
              <a:buAutoNum type="arabicParenR"/>
            </a:pPr>
            <a:r>
              <a:rPr lang="en-IE" sz="1200" dirty="0"/>
              <a:t>Open Project</a:t>
            </a:r>
          </a:p>
          <a:p>
            <a:pPr marL="685800" lvl="1" indent="-228600">
              <a:buAutoNum type="arabicParenR"/>
            </a:pPr>
            <a:r>
              <a:rPr lang="en-IE" sz="1200" dirty="0"/>
              <a:t>Create Block Diagram</a:t>
            </a:r>
          </a:p>
          <a:p>
            <a:pPr marL="685800" lvl="1" indent="-228600">
              <a:buAutoNum type="arabicParenR"/>
            </a:pPr>
            <a:r>
              <a:rPr lang="en-IE" sz="1200" dirty="0"/>
              <a:t>Export</a:t>
            </a:r>
          </a:p>
          <a:p>
            <a:pPr marL="685800" lvl="1" indent="-228600">
              <a:buAutoNum type="arabicParenR"/>
            </a:pPr>
            <a:r>
              <a:rPr lang="en-IE" sz="1200" dirty="0"/>
              <a:t>Synthesis/Implementation and Bitstream Generation</a:t>
            </a:r>
          </a:p>
          <a:p>
            <a:pPr marL="685800" lvl="1" indent="-228600">
              <a:buAutoNum type="arabicParenR"/>
            </a:pPr>
            <a:r>
              <a:rPr lang="en-IE" sz="1200" dirty="0"/>
              <a:t>Etc using </a:t>
            </a:r>
            <a:r>
              <a:rPr lang="en-IE" sz="1200" dirty="0" err="1"/>
              <a:t>Tcl</a:t>
            </a:r>
            <a:r>
              <a:rPr lang="en-IE" sz="1200" dirty="0"/>
              <a:t> language</a:t>
            </a:r>
          </a:p>
          <a:p>
            <a:pPr marL="228600" indent="-228600">
              <a:buAutoNum type="arabicParenR"/>
            </a:pPr>
            <a:r>
              <a:rPr lang="en-IE" sz="1200" dirty="0"/>
              <a:t>Create an XDC file (Master Constraints File) required to connect to board I/O on FPGA (if applicable)</a:t>
            </a:r>
          </a:p>
          <a:p>
            <a:pPr marL="228600" indent="-228600">
              <a:buAutoNum type="arabicParenR"/>
            </a:pPr>
            <a:r>
              <a:rPr lang="en-IE" sz="1200" dirty="0"/>
              <a:t>Modify the source VHDL/Verilog File (to connect internal signals to ports) if specified</a:t>
            </a:r>
          </a:p>
          <a:p>
            <a:pPr marL="228600" indent="-228600">
              <a:buAutoNum type="arabicParenR"/>
            </a:pPr>
            <a:endParaRPr lang="en-IE" sz="1200" dirty="0"/>
          </a:p>
          <a:p>
            <a:pPr marL="685800" lvl="1" indent="-228600">
              <a:buAutoNum type="arabicParenR"/>
            </a:pPr>
            <a:endParaRPr lang="en-IE" sz="1200" dirty="0"/>
          </a:p>
        </p:txBody>
      </p:sp>
      <p:sp>
        <p:nvSpPr>
          <p:cNvPr id="64" name="Rectangle: Rounded Corners 63">
            <a:extLst>
              <a:ext uri="{FF2B5EF4-FFF2-40B4-BE49-F238E27FC236}">
                <a16:creationId xmlns:a16="http://schemas.microsoft.com/office/drawing/2014/main" id="{F688F692-023C-6FBD-A44D-61473FCA815E}"/>
              </a:ext>
            </a:extLst>
          </p:cNvPr>
          <p:cNvSpPr/>
          <p:nvPr/>
        </p:nvSpPr>
        <p:spPr>
          <a:xfrm>
            <a:off x="21099129" y="22832314"/>
            <a:ext cx="5126371" cy="501554"/>
          </a:xfrm>
          <a:prstGeom prst="roundRect">
            <a:avLst>
              <a:gd name="adj" fmla="val 18696"/>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Step 4: Execute </a:t>
            </a:r>
            <a:r>
              <a:rPr lang="en-IE" sz="1200" dirty="0" err="1"/>
              <a:t>Tcl</a:t>
            </a:r>
            <a:r>
              <a:rPr lang="en-IE" sz="1200" dirty="0"/>
              <a:t> in Vivado</a:t>
            </a:r>
          </a:p>
        </p:txBody>
      </p:sp>
      <p:sp>
        <p:nvSpPr>
          <p:cNvPr id="65" name="Rectangle: Rounded Corners 64">
            <a:extLst>
              <a:ext uri="{FF2B5EF4-FFF2-40B4-BE49-F238E27FC236}">
                <a16:creationId xmlns:a16="http://schemas.microsoft.com/office/drawing/2014/main" id="{F70D5A9F-A4ED-D1D2-D6E9-4EF52754EA04}"/>
              </a:ext>
            </a:extLst>
          </p:cNvPr>
          <p:cNvSpPr/>
          <p:nvPr/>
        </p:nvSpPr>
        <p:spPr>
          <a:xfrm>
            <a:off x="21099128" y="23333867"/>
            <a:ext cx="5126372" cy="4263233"/>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28600" indent="-228600">
              <a:buAutoNum type="arabicParenR"/>
            </a:pPr>
            <a:r>
              <a:rPr lang="en-IE" sz="1200" dirty="0"/>
              <a:t>SoC Builder will prompt Vivado to run the build steps (from </a:t>
            </a:r>
            <a:r>
              <a:rPr lang="en-IE" sz="1200" dirty="0" err="1"/>
              <a:t>Tcl</a:t>
            </a:r>
            <a:r>
              <a:rPr lang="en-IE" sz="1200" dirty="0"/>
              <a:t> file).</a:t>
            </a:r>
          </a:p>
          <a:p>
            <a:pPr marL="228600" indent="-228600">
              <a:buAutoNum type="arabicParenR"/>
            </a:pPr>
            <a:r>
              <a:rPr lang="en-IE" sz="1200" dirty="0"/>
              <a:t>Build Steps:</a:t>
            </a:r>
          </a:p>
          <a:p>
            <a:pPr marL="685800" lvl="1" indent="-228600">
              <a:buAutoNum type="arabicParenR"/>
            </a:pPr>
            <a:r>
              <a:rPr lang="en-IE" sz="1200" dirty="0"/>
              <a:t>Open Project</a:t>
            </a:r>
          </a:p>
          <a:p>
            <a:pPr marL="685800" lvl="1" indent="-228600">
              <a:buAutoNum type="arabicParenR"/>
            </a:pPr>
            <a:r>
              <a:rPr lang="en-IE" sz="1200" dirty="0"/>
              <a:t>Import XDC Constraints File </a:t>
            </a:r>
          </a:p>
          <a:p>
            <a:pPr marL="1143000" lvl="2" indent="-228600">
              <a:buAutoNum type="arabicParenR"/>
            </a:pPr>
            <a:r>
              <a:rPr lang="en-IE" sz="1200" dirty="0"/>
              <a:t>Delete existing if needed</a:t>
            </a:r>
          </a:p>
          <a:p>
            <a:pPr marL="685800" lvl="1" indent="-228600">
              <a:buAutoNum type="arabicParenR"/>
            </a:pPr>
            <a:r>
              <a:rPr lang="en-IE" sz="1200" dirty="0"/>
              <a:t>Create Block Diagram File</a:t>
            </a:r>
          </a:p>
          <a:p>
            <a:pPr marL="1143000" lvl="2" indent="-228600">
              <a:buAutoNum type="arabicParenR"/>
            </a:pPr>
            <a:r>
              <a:rPr lang="en-IE" sz="1200" dirty="0"/>
              <a:t>Import Component</a:t>
            </a:r>
          </a:p>
          <a:p>
            <a:pPr marL="1143000" lvl="2" indent="-228600">
              <a:buAutoNum type="arabicParenR"/>
            </a:pPr>
            <a:r>
              <a:rPr lang="en-IE" sz="1200" dirty="0"/>
              <a:t>Export SVG of Block Diagram (Component Only)</a:t>
            </a:r>
          </a:p>
          <a:p>
            <a:pPr marL="1143000" lvl="2" indent="-228600">
              <a:buAutoNum type="arabicParenR"/>
            </a:pPr>
            <a:r>
              <a:rPr lang="en-IE" sz="1200" dirty="0"/>
              <a:t>Import Processing Unit</a:t>
            </a:r>
          </a:p>
          <a:p>
            <a:pPr marL="1143000" lvl="2" indent="-228600">
              <a:buAutoNum type="arabicParenR"/>
            </a:pPr>
            <a:r>
              <a:rPr lang="en-IE" sz="1200" dirty="0"/>
              <a:t>Import all the other required IP</a:t>
            </a:r>
          </a:p>
          <a:p>
            <a:pPr marL="1143000" lvl="2" indent="-228600">
              <a:buAutoNum type="arabicParenR"/>
            </a:pPr>
            <a:r>
              <a:rPr lang="en-IE" sz="1200" dirty="0"/>
              <a:t>Connect IP</a:t>
            </a:r>
          </a:p>
          <a:p>
            <a:pPr marL="1143000" lvl="2" indent="-228600">
              <a:buAutoNum type="arabicParenR"/>
            </a:pPr>
            <a:r>
              <a:rPr lang="en-IE" sz="1200" dirty="0"/>
              <a:t>Run Block and Connection Automation tools in Vivado</a:t>
            </a:r>
          </a:p>
          <a:p>
            <a:pPr marL="1143000" lvl="2" indent="-228600">
              <a:buAutoNum type="arabicParenR"/>
            </a:pPr>
            <a:r>
              <a:rPr lang="en-IE" sz="1200" dirty="0"/>
              <a:t>Assign Memory Address Space</a:t>
            </a:r>
          </a:p>
          <a:p>
            <a:pPr marL="1143000" lvl="2" indent="-228600">
              <a:buAutoNum type="arabicParenR"/>
            </a:pPr>
            <a:r>
              <a:rPr lang="en-IE" sz="1200" dirty="0"/>
              <a:t>Validate Block Design</a:t>
            </a:r>
          </a:p>
          <a:p>
            <a:pPr marL="685800" lvl="1" indent="-228600">
              <a:buAutoNum type="arabicParenR"/>
            </a:pPr>
            <a:r>
              <a:rPr lang="en-IE" sz="1200" dirty="0"/>
              <a:t>Export Block Design</a:t>
            </a:r>
          </a:p>
          <a:p>
            <a:pPr marL="685800" lvl="1" indent="-228600">
              <a:buAutoNum type="arabicParenR"/>
            </a:pPr>
            <a:r>
              <a:rPr lang="en-IE" sz="1200" dirty="0"/>
              <a:t>Run Synthesis</a:t>
            </a:r>
          </a:p>
          <a:p>
            <a:pPr marL="685800" lvl="1" indent="-228600">
              <a:buAutoNum type="arabicParenR"/>
            </a:pPr>
            <a:r>
              <a:rPr lang="en-IE" sz="1200" dirty="0"/>
              <a:t>Run Implementation</a:t>
            </a:r>
          </a:p>
          <a:p>
            <a:pPr marL="685800" lvl="1" indent="-228600">
              <a:buAutoNum type="arabicParenR"/>
            </a:pPr>
            <a:r>
              <a:rPr lang="en-IE" sz="1200" dirty="0"/>
              <a:t>Generate Bitstream</a:t>
            </a:r>
          </a:p>
          <a:p>
            <a:pPr marL="685800" lvl="1" indent="-228600">
              <a:buAutoNum type="arabicParenR"/>
            </a:pPr>
            <a:r>
              <a:rPr lang="en-IE" sz="1200" dirty="0"/>
              <a:t>Close Project</a:t>
            </a:r>
          </a:p>
          <a:p>
            <a:pPr marL="228600" indent="-228600">
              <a:buAutoNum type="arabicParenR"/>
            </a:pPr>
            <a:r>
              <a:rPr lang="en-IE" sz="1200" dirty="0"/>
              <a:t>Once Vivado closes, and no errors or problems have been detected, the SoC Builder will search  the project directory and retrieve the output binaries - .bit, .</a:t>
            </a:r>
            <a:r>
              <a:rPr lang="en-IE" sz="1200" dirty="0" err="1"/>
              <a:t>hwh</a:t>
            </a:r>
            <a:r>
              <a:rPr lang="en-IE" sz="1200" dirty="0"/>
              <a:t> and .</a:t>
            </a:r>
            <a:r>
              <a:rPr lang="en-IE" sz="1200" dirty="0" err="1"/>
              <a:t>tcl</a:t>
            </a:r>
            <a:r>
              <a:rPr lang="en-IE" sz="1200" dirty="0"/>
              <a:t> file.</a:t>
            </a:r>
          </a:p>
          <a:p>
            <a:pPr marL="228600" indent="-228600">
              <a:buAutoNum type="arabicParenR"/>
            </a:pPr>
            <a:endParaRPr lang="en-IE" sz="1200" dirty="0"/>
          </a:p>
          <a:p>
            <a:pPr marL="685800" lvl="1" indent="-228600">
              <a:buAutoNum type="arabicParenR"/>
            </a:pPr>
            <a:endParaRPr lang="en-IE" sz="1200" dirty="0"/>
          </a:p>
        </p:txBody>
      </p:sp>
      <p:sp>
        <p:nvSpPr>
          <p:cNvPr id="66" name="Rectangle: Rounded Corners 65">
            <a:extLst>
              <a:ext uri="{FF2B5EF4-FFF2-40B4-BE49-F238E27FC236}">
                <a16:creationId xmlns:a16="http://schemas.microsoft.com/office/drawing/2014/main" id="{515A0185-DE2C-CE77-6DFD-C43C80D13AA9}"/>
              </a:ext>
            </a:extLst>
          </p:cNvPr>
          <p:cNvSpPr/>
          <p:nvPr/>
        </p:nvSpPr>
        <p:spPr>
          <a:xfrm>
            <a:off x="27439605" y="22832314"/>
            <a:ext cx="2151393" cy="50155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Step 5: Generate </a:t>
            </a:r>
            <a:r>
              <a:rPr lang="en-IE" sz="1200" dirty="0" err="1"/>
              <a:t>Jupyter</a:t>
            </a:r>
            <a:r>
              <a:rPr lang="en-IE" sz="1200" dirty="0"/>
              <a:t> Notebook</a:t>
            </a:r>
          </a:p>
        </p:txBody>
      </p:sp>
      <p:sp>
        <p:nvSpPr>
          <p:cNvPr id="67" name="Rectangle: Rounded Corners 66">
            <a:extLst>
              <a:ext uri="{FF2B5EF4-FFF2-40B4-BE49-F238E27FC236}">
                <a16:creationId xmlns:a16="http://schemas.microsoft.com/office/drawing/2014/main" id="{D52B917A-1BAA-27C4-91AC-ED5E84B98D8D}"/>
              </a:ext>
            </a:extLst>
          </p:cNvPr>
          <p:cNvSpPr/>
          <p:nvPr/>
        </p:nvSpPr>
        <p:spPr>
          <a:xfrm>
            <a:off x="27439604" y="23333867"/>
            <a:ext cx="2151393" cy="4834733"/>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marL="228600" indent="-228600">
              <a:buAutoNum type="arabicParenR"/>
            </a:pPr>
            <a:r>
              <a:rPr lang="en-IE" sz="1200" dirty="0"/>
              <a:t>In this stage, two files are created, a  (</a:t>
            </a:r>
            <a:r>
              <a:rPr lang="en-IE" sz="1200" dirty="0" err="1"/>
              <a:t>ipynb</a:t>
            </a:r>
            <a:r>
              <a:rPr lang="en-IE" sz="1200" dirty="0"/>
              <a:t>) Notebook file and a supplementary Python file</a:t>
            </a:r>
          </a:p>
          <a:p>
            <a:pPr marL="228600" indent="-228600">
              <a:buAutoNum type="arabicParenR"/>
            </a:pPr>
            <a:r>
              <a:rPr lang="en-IE" sz="1200" dirty="0"/>
              <a:t>Using information from Stage 1 and 2, the Overlay (bitstream file) is loaded, and signals are defined.</a:t>
            </a:r>
          </a:p>
          <a:p>
            <a:pPr marL="228600" indent="-228600">
              <a:buAutoNum type="arabicParenR"/>
            </a:pPr>
            <a:r>
              <a:rPr lang="en-IE" sz="1200" dirty="0"/>
              <a:t>Code to make the GUI controller and LED GUI is added to the Python file.</a:t>
            </a:r>
          </a:p>
          <a:p>
            <a:pPr marL="228600" indent="-228600">
              <a:buAutoNum type="arabicParenR"/>
            </a:pPr>
            <a:r>
              <a:rPr lang="en-IE" sz="1200" dirty="0" err="1"/>
              <a:t>Testplan</a:t>
            </a:r>
            <a:r>
              <a:rPr lang="en-IE" sz="1200" dirty="0"/>
              <a:t> from </a:t>
            </a:r>
            <a:r>
              <a:rPr lang="en-IE" sz="1200" dirty="0" err="1"/>
              <a:t>HDLGen</a:t>
            </a:r>
            <a:r>
              <a:rPr lang="en-IE" sz="1200" dirty="0"/>
              <a:t> XML is read. It is presented as markdown and each test in the </a:t>
            </a:r>
            <a:r>
              <a:rPr lang="en-IE" sz="1200" dirty="0" err="1"/>
              <a:t>testplan</a:t>
            </a:r>
            <a:r>
              <a:rPr lang="en-IE" sz="1200" dirty="0"/>
              <a:t> is generated in the </a:t>
            </a:r>
            <a:r>
              <a:rPr lang="en-IE" sz="1200" dirty="0" err="1"/>
              <a:t>Jupyter</a:t>
            </a:r>
            <a:r>
              <a:rPr lang="en-IE" sz="1200" dirty="0"/>
              <a:t> Notebook if specified.</a:t>
            </a:r>
          </a:p>
          <a:p>
            <a:pPr marL="228600" indent="-228600">
              <a:buAutoNum type="arabicParenR"/>
            </a:pPr>
            <a:endParaRPr lang="en-IE" sz="1200" dirty="0"/>
          </a:p>
        </p:txBody>
      </p:sp>
    </p:spTree>
    <p:extLst>
      <p:ext uri="{BB962C8B-B14F-4D97-AF65-F5344CB8AC3E}">
        <p14:creationId xmlns:p14="http://schemas.microsoft.com/office/powerpoint/2010/main" val="276136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1D50-D8C7-984A-E77B-77840B7140C7}"/>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81C42DB2-68A0-3EF1-2304-D0CBE728FB8E}"/>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1699782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1696</TotalTime>
  <Words>1938</Words>
  <Application>Microsoft Office PowerPoint</Application>
  <PresentationFormat>Custom</PresentationFormat>
  <Paragraphs>199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CANNY, LUKE</dc:creator>
  <cp:lastModifiedBy>LUKE</cp:lastModifiedBy>
  <cp:revision>29</cp:revision>
  <dcterms:created xsi:type="dcterms:W3CDTF">2024-03-12T19:50:23Z</dcterms:created>
  <dcterms:modified xsi:type="dcterms:W3CDTF">2024-05-01T17:31:15Z</dcterms:modified>
</cp:coreProperties>
</file>