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24" r:id="rId4"/>
    <p:sldId id="471" r:id="rId5"/>
    <p:sldId id="258" r:id="rId6"/>
    <p:sldId id="259" r:id="rId7"/>
    <p:sldId id="321" r:id="rId8"/>
    <p:sldId id="320" r:id="rId9"/>
    <p:sldId id="325" r:id="rId10"/>
    <p:sldId id="335" r:id="rId11"/>
    <p:sldId id="326" r:id="rId12"/>
    <p:sldId id="332" r:id="rId13"/>
    <p:sldId id="328" r:id="rId14"/>
    <p:sldId id="327" r:id="rId15"/>
    <p:sldId id="334" r:id="rId16"/>
    <p:sldId id="329" r:id="rId17"/>
    <p:sldId id="339" r:id="rId18"/>
    <p:sldId id="340" r:id="rId19"/>
    <p:sldId id="333" r:id="rId20"/>
    <p:sldId id="322" r:id="rId21"/>
    <p:sldId id="337" r:id="rId22"/>
    <p:sldId id="338" r:id="rId23"/>
    <p:sldId id="341" r:id="rId24"/>
    <p:sldId id="342" r:id="rId25"/>
    <p:sldId id="343" r:id="rId26"/>
    <p:sldId id="344" r:id="rId27"/>
    <p:sldId id="461" r:id="rId28"/>
    <p:sldId id="336" r:id="rId29"/>
    <p:sldId id="474" r:id="rId30"/>
    <p:sldId id="468" r:id="rId31"/>
    <p:sldId id="469" r:id="rId32"/>
    <p:sldId id="472" r:id="rId33"/>
    <p:sldId id="475" r:id="rId34"/>
    <p:sldId id="473" r:id="rId35"/>
    <p:sldId id="470" r:id="rId36"/>
    <p:sldId id="317" r:id="rId3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529B"/>
    <a:srgbClr val="1950A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2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0AF6D-44EF-48EF-A6A5-68CE5C7693A2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444F3-71CB-4943-94CC-93AA3CBD02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09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9245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99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6357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4643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1999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029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732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75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6525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7469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3161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2365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162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655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2376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93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7312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7553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7307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363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072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0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2110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1760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936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495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129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054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3" name="Google Shape;653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59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34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737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697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27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414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04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7E6D4-59A1-D4D7-CE93-985EF50D3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ECB0F-DD3C-7774-21A7-554CEE6DF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0560A-6490-97C2-2F5D-9892B6EC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976D-5844-46A7-8E9A-A60AAF1DF8F8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05F1E-7053-A112-0AC3-E81F1A3F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46FB2-D5D3-B427-7490-ED255C5C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F9D-9C40-4287-B96A-00D5F000C7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11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7"/>
          <p:cNvSpPr txBox="1">
            <a:spLocks noGrp="1"/>
          </p:cNvSpPr>
          <p:nvPr>
            <p:ph type="dt" idx="10"/>
          </p:nvPr>
        </p:nvSpPr>
        <p:spPr>
          <a:xfrm>
            <a:off x="912628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67"/>
          <p:cNvSpPr txBox="1">
            <a:spLocks noGrp="1"/>
          </p:cNvSpPr>
          <p:nvPr>
            <p:ph type="ftr" idx="11"/>
          </p:nvPr>
        </p:nvSpPr>
        <p:spPr>
          <a:xfrm>
            <a:off x="6767623" y="6356351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67"/>
          <p:cNvSpPr txBox="1">
            <a:spLocks noGrp="1"/>
          </p:cNvSpPr>
          <p:nvPr>
            <p:ph type="sldNum" idx="12"/>
          </p:nvPr>
        </p:nvSpPr>
        <p:spPr>
          <a:xfrm>
            <a:off x="10807996" y="6356351"/>
            <a:ext cx="723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471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 preserve="1">
  <p:cSld name="1_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/>
          <p:nvPr/>
        </p:nvSpPr>
        <p:spPr>
          <a:xfrm>
            <a:off x="981874" y="517525"/>
            <a:ext cx="10524326" cy="13255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" name="Google Shape;27;p65"/>
          <p:cNvSpPr/>
          <p:nvPr/>
        </p:nvSpPr>
        <p:spPr>
          <a:xfrm>
            <a:off x="829474" y="365125"/>
            <a:ext cx="10524326" cy="1325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" name="Google Shape;28;p65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65"/>
          <p:cNvSpPr txBox="1">
            <a:spLocks noGrp="1"/>
          </p:cNvSpPr>
          <p:nvPr>
            <p:ph type="body" idx="1"/>
          </p:nvPr>
        </p:nvSpPr>
        <p:spPr>
          <a:xfrm>
            <a:off x="838200" y="2261285"/>
            <a:ext cx="10515600" cy="391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65"/>
          <p:cNvSpPr/>
          <p:nvPr/>
        </p:nvSpPr>
        <p:spPr>
          <a:xfrm>
            <a:off x="11813059" y="-49428"/>
            <a:ext cx="506627" cy="6981568"/>
          </a:xfrm>
          <a:prstGeom prst="rect">
            <a:avLst/>
          </a:prstGeom>
          <a:gradFill>
            <a:gsLst>
              <a:gs pos="0">
                <a:srgbClr val="390233"/>
              </a:gs>
              <a:gs pos="50000">
                <a:srgbClr val="53034B"/>
              </a:gs>
              <a:gs pos="100000">
                <a:srgbClr val="6404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31" name="Google Shape;31;p65"/>
          <p:cNvGrpSpPr/>
          <p:nvPr/>
        </p:nvGrpSpPr>
        <p:grpSpPr>
          <a:xfrm>
            <a:off x="227373" y="6469482"/>
            <a:ext cx="1320510" cy="170355"/>
            <a:chOff x="9550930" y="6034851"/>
            <a:chExt cx="1320510" cy="170355"/>
          </a:xfrm>
        </p:grpSpPr>
        <p:sp>
          <p:nvSpPr>
            <p:cNvPr id="32" name="Google Shape;32;p65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" name="Google Shape;33;p65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" name="Google Shape;34;p65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" name="Google Shape;35;p65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" name="Google Shape;36;p65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04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 preserve="1">
  <p:cSld name="1_Diapositiva de títul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4"/>
          <p:cNvSpPr/>
          <p:nvPr/>
        </p:nvSpPr>
        <p:spPr>
          <a:xfrm>
            <a:off x="1388904" y="2468591"/>
            <a:ext cx="10534853" cy="215205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14;p64"/>
          <p:cNvSpPr txBox="1">
            <a:spLocks noGrp="1"/>
          </p:cNvSpPr>
          <p:nvPr>
            <p:ph type="subTitle" idx="1"/>
          </p:nvPr>
        </p:nvSpPr>
        <p:spPr>
          <a:xfrm>
            <a:off x="2084691" y="4826995"/>
            <a:ext cx="9144000" cy="60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5" name="Google Shape;15;p64"/>
          <p:cNvSpPr/>
          <p:nvPr/>
        </p:nvSpPr>
        <p:spPr>
          <a:xfrm>
            <a:off x="937058" y="2077920"/>
            <a:ext cx="10713308" cy="22489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" name="Google Shape;16;p64"/>
          <p:cNvSpPr txBox="1">
            <a:spLocks noGrp="1"/>
          </p:cNvSpPr>
          <p:nvPr>
            <p:ph type="ctrTitle"/>
          </p:nvPr>
        </p:nvSpPr>
        <p:spPr>
          <a:xfrm>
            <a:off x="1220529" y="2371709"/>
            <a:ext cx="10146366" cy="177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Libre Franklin Medium"/>
              <a:buNone/>
              <a:defRPr sz="6600" b="1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7" name="Google Shape;17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3420" y="3502"/>
            <a:ext cx="3585159" cy="16076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64"/>
          <p:cNvGrpSpPr/>
          <p:nvPr/>
        </p:nvGrpSpPr>
        <p:grpSpPr>
          <a:xfrm>
            <a:off x="9848673" y="5577258"/>
            <a:ext cx="1320510" cy="170355"/>
            <a:chOff x="9550930" y="6034851"/>
            <a:chExt cx="1320510" cy="170355"/>
          </a:xfrm>
        </p:grpSpPr>
        <p:sp>
          <p:nvSpPr>
            <p:cNvPr id="19" name="Google Shape;19;p64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64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" name="Google Shape;21;p64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" name="Google Shape;22;p64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" name="Google Shape;23;p64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4" name="Google Shape;24;p64"/>
          <p:cNvSpPr/>
          <p:nvPr/>
        </p:nvSpPr>
        <p:spPr>
          <a:xfrm>
            <a:off x="-169336" y="-21230"/>
            <a:ext cx="338672" cy="6900460"/>
          </a:xfrm>
          <a:prstGeom prst="rect">
            <a:avLst/>
          </a:prstGeom>
          <a:gradFill>
            <a:gsLst>
              <a:gs pos="0">
                <a:srgbClr val="622A5B"/>
              </a:gs>
              <a:gs pos="50000">
                <a:srgbClr val="8F3D83"/>
              </a:gs>
              <a:gs pos="100000">
                <a:srgbClr val="AB4A9E"/>
              </a:gs>
            </a:gsLst>
            <a:lin ang="16200000" scaled="0"/>
          </a:gradFill>
          <a:ln w="12700" cap="flat" cmpd="sng">
            <a:solidFill>
              <a:srgbClr val="783B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07684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 preserve="1">
  <p:cSld name="1_Encabezado de sec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69"/>
          <p:cNvGrpSpPr/>
          <p:nvPr/>
        </p:nvGrpSpPr>
        <p:grpSpPr>
          <a:xfrm>
            <a:off x="-24714" y="1787670"/>
            <a:ext cx="11489839" cy="2456057"/>
            <a:chOff x="-24714" y="1787670"/>
            <a:chExt cx="11489839" cy="2456057"/>
          </a:xfrm>
        </p:grpSpPr>
        <p:sp>
          <p:nvSpPr>
            <p:cNvPr id="47" name="Google Shape;47;p69"/>
            <p:cNvSpPr/>
            <p:nvPr/>
          </p:nvSpPr>
          <p:spPr>
            <a:xfrm>
              <a:off x="92961" y="1940070"/>
              <a:ext cx="11372164" cy="23036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endParaRPr>
            </a:p>
          </p:txBody>
        </p:sp>
        <p:sp>
          <p:nvSpPr>
            <p:cNvPr id="48" name="Google Shape;48;p69"/>
            <p:cNvSpPr/>
            <p:nvPr/>
          </p:nvSpPr>
          <p:spPr>
            <a:xfrm>
              <a:off x="-24714" y="1787670"/>
              <a:ext cx="11372164" cy="2303657"/>
            </a:xfrm>
            <a:prstGeom prst="rect">
              <a:avLst/>
            </a:prstGeom>
            <a:gradFill>
              <a:gsLst>
                <a:gs pos="0">
                  <a:srgbClr val="622A5B"/>
                </a:gs>
                <a:gs pos="50000">
                  <a:srgbClr val="8F3D83"/>
                </a:gs>
                <a:gs pos="100000">
                  <a:srgbClr val="AB4A9E"/>
                </a:gs>
              </a:gsLst>
              <a:lin ang="16200000" scaled="0"/>
            </a:gradFill>
            <a:ln w="12700" cap="flat" cmpd="sng">
              <a:solidFill>
                <a:srgbClr val="783B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endParaRPr>
            </a:p>
          </p:txBody>
        </p:sp>
      </p:grpSp>
      <p:sp>
        <p:nvSpPr>
          <p:cNvPr id="49" name="Google Shape;49;p69"/>
          <p:cNvSpPr txBox="1">
            <a:spLocks noGrp="1"/>
          </p:cNvSpPr>
          <p:nvPr>
            <p:ph type="title"/>
          </p:nvPr>
        </p:nvSpPr>
        <p:spPr>
          <a:xfrm>
            <a:off x="481914" y="2037456"/>
            <a:ext cx="10515600" cy="180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 Medium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69"/>
          <p:cNvSpPr txBox="1">
            <a:spLocks noGrp="1"/>
          </p:cNvSpPr>
          <p:nvPr>
            <p:ph type="body" idx="1"/>
          </p:nvPr>
        </p:nvSpPr>
        <p:spPr>
          <a:xfrm>
            <a:off x="481914" y="4503160"/>
            <a:ext cx="10865536" cy="69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51" name="Google Shape;51;p69"/>
          <p:cNvGrpSpPr/>
          <p:nvPr/>
        </p:nvGrpSpPr>
        <p:grpSpPr>
          <a:xfrm>
            <a:off x="10019083" y="5451981"/>
            <a:ext cx="1320510" cy="170355"/>
            <a:chOff x="9550930" y="6034851"/>
            <a:chExt cx="1320510" cy="170355"/>
          </a:xfrm>
        </p:grpSpPr>
        <p:sp>
          <p:nvSpPr>
            <p:cNvPr id="52" name="Google Shape;52;p69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3" name="Google Shape;53;p69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" name="Google Shape;54;p69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" name="Google Shape;55;p69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6" name="Google Shape;56;p69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39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 preserve="1">
  <p:cSld name="1_Título vertical y texto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76"/>
          <p:cNvGrpSpPr/>
          <p:nvPr/>
        </p:nvGrpSpPr>
        <p:grpSpPr>
          <a:xfrm>
            <a:off x="8724900" y="350006"/>
            <a:ext cx="3011909" cy="6142869"/>
            <a:chOff x="8724900" y="350006"/>
            <a:chExt cx="3011909" cy="6142869"/>
          </a:xfrm>
        </p:grpSpPr>
        <p:sp>
          <p:nvSpPr>
            <p:cNvPr id="149" name="Google Shape;149;p76"/>
            <p:cNvSpPr/>
            <p:nvPr/>
          </p:nvSpPr>
          <p:spPr>
            <a:xfrm>
              <a:off x="8996584" y="481263"/>
              <a:ext cx="2740225" cy="601161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0" name="Google Shape;150;p76"/>
            <p:cNvSpPr/>
            <p:nvPr/>
          </p:nvSpPr>
          <p:spPr>
            <a:xfrm>
              <a:off x="8724900" y="350006"/>
              <a:ext cx="2884609" cy="6011612"/>
            </a:xfrm>
            <a:prstGeom prst="rect">
              <a:avLst/>
            </a:prstGeom>
            <a:gradFill>
              <a:gsLst>
                <a:gs pos="0">
                  <a:srgbClr val="622A5B"/>
                </a:gs>
                <a:gs pos="50000">
                  <a:srgbClr val="8F3D83"/>
                </a:gs>
                <a:gs pos="100000">
                  <a:srgbClr val="AB4A9E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1" name="Google Shape;151;p76"/>
          <p:cNvSpPr txBox="1">
            <a:spLocks noGrp="1"/>
          </p:cNvSpPr>
          <p:nvPr>
            <p:ph type="title"/>
          </p:nvPr>
        </p:nvSpPr>
        <p:spPr>
          <a:xfrm rot="5400000">
            <a:off x="7295258" y="2030189"/>
            <a:ext cx="5695700" cy="259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 Medium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3" name="Google Shape;153;p76"/>
          <p:cNvGrpSpPr/>
          <p:nvPr/>
        </p:nvGrpSpPr>
        <p:grpSpPr>
          <a:xfrm rot="5400000">
            <a:off x="-230082" y="925082"/>
            <a:ext cx="1320510" cy="170355"/>
            <a:chOff x="9550930" y="6034851"/>
            <a:chExt cx="1320510" cy="170355"/>
          </a:xfrm>
        </p:grpSpPr>
        <p:sp>
          <p:nvSpPr>
            <p:cNvPr id="154" name="Google Shape;154;p76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5" name="Google Shape;155;p76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6" name="Google Shape;156;p76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7" name="Google Shape;157;p76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8" name="Google Shape;158;p76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38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EBEF6-5A04-44DD-92A4-059C0DA2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13745-D419-2649-BE15-C15FC829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87D11A-1A72-F539-8C2A-F48C99E7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976D-5844-46A7-8E9A-A60AAF1DF8F8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3982A-616B-14FF-38A0-6B3350A6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C276A-5615-295A-33CD-7AE61A05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8F9D-9C40-4287-B96A-00D5F000C7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95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 preserve="1">
  <p:cSld name="1_Dos objeto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0"/>
          <p:cNvGrpSpPr/>
          <p:nvPr/>
        </p:nvGrpSpPr>
        <p:grpSpPr>
          <a:xfrm>
            <a:off x="6295698" y="2139610"/>
            <a:ext cx="5304427" cy="4466667"/>
            <a:chOff x="655940" y="2139610"/>
            <a:chExt cx="5304427" cy="4466667"/>
          </a:xfrm>
        </p:grpSpPr>
        <p:sp>
          <p:nvSpPr>
            <p:cNvPr id="59" name="Google Shape;59;p70"/>
            <p:cNvSpPr/>
            <p:nvPr/>
          </p:nvSpPr>
          <p:spPr>
            <a:xfrm>
              <a:off x="783626" y="2254939"/>
              <a:ext cx="5176741" cy="43513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0"/>
            <p:cNvSpPr/>
            <p:nvPr/>
          </p:nvSpPr>
          <p:spPr>
            <a:xfrm>
              <a:off x="655940" y="2139610"/>
              <a:ext cx="5181600" cy="43513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70"/>
          <p:cNvGrpSpPr/>
          <p:nvPr/>
        </p:nvGrpSpPr>
        <p:grpSpPr>
          <a:xfrm>
            <a:off x="655940" y="2139610"/>
            <a:ext cx="5304427" cy="4466667"/>
            <a:chOff x="655940" y="2139610"/>
            <a:chExt cx="5304427" cy="4466667"/>
          </a:xfrm>
        </p:grpSpPr>
        <p:sp>
          <p:nvSpPr>
            <p:cNvPr id="62" name="Google Shape;62;p70"/>
            <p:cNvSpPr/>
            <p:nvPr/>
          </p:nvSpPr>
          <p:spPr>
            <a:xfrm>
              <a:off x="783626" y="2254939"/>
              <a:ext cx="5176741" cy="43513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0"/>
            <p:cNvSpPr/>
            <p:nvPr/>
          </p:nvSpPr>
          <p:spPr>
            <a:xfrm>
              <a:off x="655940" y="2139610"/>
              <a:ext cx="5181600" cy="43513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0"/>
          <p:cNvSpPr txBox="1">
            <a:spLocks noGrp="1"/>
          </p:cNvSpPr>
          <p:nvPr>
            <p:ph type="title"/>
          </p:nvPr>
        </p:nvSpPr>
        <p:spPr>
          <a:xfrm>
            <a:off x="864972" y="365125"/>
            <a:ext cx="104888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0"/>
          <p:cNvSpPr txBox="1">
            <a:spLocks noGrp="1"/>
          </p:cNvSpPr>
          <p:nvPr>
            <p:ph type="body" idx="1"/>
          </p:nvPr>
        </p:nvSpPr>
        <p:spPr>
          <a:xfrm>
            <a:off x="789805" y="2253995"/>
            <a:ext cx="4922108" cy="414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70"/>
          <p:cNvSpPr txBox="1">
            <a:spLocks noGrp="1"/>
          </p:cNvSpPr>
          <p:nvPr>
            <p:ph type="body" idx="2"/>
          </p:nvPr>
        </p:nvSpPr>
        <p:spPr>
          <a:xfrm>
            <a:off x="6423496" y="2242420"/>
            <a:ext cx="4924908" cy="415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7" name="Google Shape;67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30" y="575342"/>
            <a:ext cx="826870" cy="893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70"/>
          <p:cNvGrpSpPr/>
          <p:nvPr/>
        </p:nvGrpSpPr>
        <p:grpSpPr>
          <a:xfrm>
            <a:off x="10027894" y="1871225"/>
            <a:ext cx="1320510" cy="170355"/>
            <a:chOff x="9550930" y="6034851"/>
            <a:chExt cx="1320510" cy="170355"/>
          </a:xfrm>
        </p:grpSpPr>
        <p:sp>
          <p:nvSpPr>
            <p:cNvPr id="69" name="Google Shape;69;p70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0" name="Google Shape;70;p70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1" name="Google Shape;71;p70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2" name="Google Shape;72;p70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3" name="Google Shape;73;p70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74" name="Google Shape;74;p70"/>
          <p:cNvSpPr/>
          <p:nvPr/>
        </p:nvSpPr>
        <p:spPr>
          <a:xfrm>
            <a:off x="12006235" y="-61784"/>
            <a:ext cx="506627" cy="6981568"/>
          </a:xfrm>
          <a:prstGeom prst="rect">
            <a:avLst/>
          </a:prstGeom>
          <a:gradFill>
            <a:gsLst>
              <a:gs pos="0">
                <a:srgbClr val="390233"/>
              </a:gs>
              <a:gs pos="50000">
                <a:srgbClr val="53034B"/>
              </a:gs>
              <a:gs pos="100000">
                <a:srgbClr val="6404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12835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 preserve="1">
  <p:cSld name="1_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71"/>
          <p:cNvGrpSpPr/>
          <p:nvPr/>
        </p:nvGrpSpPr>
        <p:grpSpPr>
          <a:xfrm>
            <a:off x="6474680" y="1878251"/>
            <a:ext cx="5183189" cy="4780074"/>
            <a:chOff x="655940" y="2180870"/>
            <a:chExt cx="5304427" cy="4425407"/>
          </a:xfrm>
        </p:grpSpPr>
        <p:sp>
          <p:nvSpPr>
            <p:cNvPr id="77" name="Google Shape;77;p71"/>
            <p:cNvSpPr/>
            <p:nvPr/>
          </p:nvSpPr>
          <p:spPr>
            <a:xfrm>
              <a:off x="783626" y="2254939"/>
              <a:ext cx="5176741" cy="43513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1"/>
            <p:cNvSpPr/>
            <p:nvPr/>
          </p:nvSpPr>
          <p:spPr>
            <a:xfrm>
              <a:off x="655940" y="2180870"/>
              <a:ext cx="5181600" cy="43513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71"/>
          <p:cNvGrpSpPr/>
          <p:nvPr/>
        </p:nvGrpSpPr>
        <p:grpSpPr>
          <a:xfrm>
            <a:off x="1048137" y="1867574"/>
            <a:ext cx="5183189" cy="4824640"/>
            <a:chOff x="655940" y="2139610"/>
            <a:chExt cx="5304427" cy="4466667"/>
          </a:xfrm>
        </p:grpSpPr>
        <p:sp>
          <p:nvSpPr>
            <p:cNvPr id="80" name="Google Shape;80;p71"/>
            <p:cNvSpPr/>
            <p:nvPr/>
          </p:nvSpPr>
          <p:spPr>
            <a:xfrm>
              <a:off x="783626" y="2254939"/>
              <a:ext cx="5176741" cy="43513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1"/>
            <p:cNvSpPr/>
            <p:nvPr/>
          </p:nvSpPr>
          <p:spPr>
            <a:xfrm>
              <a:off x="655940" y="2139610"/>
              <a:ext cx="5181600" cy="43513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71"/>
          <p:cNvSpPr txBox="1">
            <a:spLocks noGrp="1"/>
          </p:cNvSpPr>
          <p:nvPr>
            <p:ph type="title"/>
          </p:nvPr>
        </p:nvSpPr>
        <p:spPr>
          <a:xfrm>
            <a:off x="1059712" y="5425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1"/>
          <p:cNvSpPr txBox="1">
            <a:spLocks noGrp="1"/>
          </p:cNvSpPr>
          <p:nvPr>
            <p:ph type="body" idx="1"/>
          </p:nvPr>
        </p:nvSpPr>
        <p:spPr>
          <a:xfrm>
            <a:off x="1154331" y="2007177"/>
            <a:ext cx="48744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71"/>
          <p:cNvSpPr txBox="1">
            <a:spLocks noGrp="1"/>
          </p:cNvSpPr>
          <p:nvPr>
            <p:ph type="body" idx="2"/>
          </p:nvPr>
        </p:nvSpPr>
        <p:spPr>
          <a:xfrm>
            <a:off x="1154331" y="2831089"/>
            <a:ext cx="487442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1"/>
          <p:cNvSpPr txBox="1">
            <a:spLocks noGrp="1"/>
          </p:cNvSpPr>
          <p:nvPr>
            <p:ph type="body" idx="3"/>
          </p:nvPr>
        </p:nvSpPr>
        <p:spPr>
          <a:xfrm>
            <a:off x="6575036" y="2007177"/>
            <a:ext cx="4868682" cy="790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71"/>
          <p:cNvSpPr txBox="1">
            <a:spLocks noGrp="1"/>
          </p:cNvSpPr>
          <p:nvPr>
            <p:ph type="body" idx="4"/>
          </p:nvPr>
        </p:nvSpPr>
        <p:spPr>
          <a:xfrm>
            <a:off x="6594700" y="2831089"/>
            <a:ext cx="484901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30" y="752766"/>
            <a:ext cx="826870" cy="893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71"/>
          <p:cNvGrpSpPr/>
          <p:nvPr/>
        </p:nvGrpSpPr>
        <p:grpSpPr>
          <a:xfrm>
            <a:off x="10254802" y="194770"/>
            <a:ext cx="1320510" cy="170355"/>
            <a:chOff x="9550930" y="6034851"/>
            <a:chExt cx="1320510" cy="170355"/>
          </a:xfrm>
        </p:grpSpPr>
        <p:sp>
          <p:nvSpPr>
            <p:cNvPr id="89" name="Google Shape;89;p71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0" name="Google Shape;90;p71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1" name="Google Shape;91;p71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2" name="Google Shape;92;p71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3" name="Google Shape;93;p71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4" name="Google Shape;94;p71"/>
          <p:cNvSpPr/>
          <p:nvPr/>
        </p:nvSpPr>
        <p:spPr>
          <a:xfrm>
            <a:off x="11938686" y="-61784"/>
            <a:ext cx="506627" cy="6981568"/>
          </a:xfrm>
          <a:prstGeom prst="rect">
            <a:avLst/>
          </a:prstGeom>
          <a:gradFill>
            <a:gsLst>
              <a:gs pos="0">
                <a:srgbClr val="390233"/>
              </a:gs>
              <a:gs pos="50000">
                <a:srgbClr val="53034B"/>
              </a:gs>
              <a:gs pos="100000">
                <a:srgbClr val="6404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62184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 preserve="1">
  <p:cSld name="1_Solo el títul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2"/>
          <p:cNvSpPr txBox="1">
            <a:spLocks noGrp="1"/>
          </p:cNvSpPr>
          <p:nvPr>
            <p:ph type="title"/>
          </p:nvPr>
        </p:nvSpPr>
        <p:spPr>
          <a:xfrm>
            <a:off x="970722" y="4969565"/>
            <a:ext cx="10515600" cy="147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2"/>
          <p:cNvSpPr/>
          <p:nvPr/>
        </p:nvSpPr>
        <p:spPr>
          <a:xfrm>
            <a:off x="-253314" y="-53008"/>
            <a:ext cx="506627" cy="6981568"/>
          </a:xfrm>
          <a:prstGeom prst="rect">
            <a:avLst/>
          </a:prstGeom>
          <a:gradFill>
            <a:gsLst>
              <a:gs pos="0">
                <a:srgbClr val="390233"/>
              </a:gs>
              <a:gs pos="50000">
                <a:srgbClr val="53034B"/>
              </a:gs>
              <a:gs pos="100000">
                <a:srgbClr val="6404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98" name="Google Shape;98;p72"/>
          <p:cNvGrpSpPr/>
          <p:nvPr/>
        </p:nvGrpSpPr>
        <p:grpSpPr>
          <a:xfrm>
            <a:off x="10153025" y="4411939"/>
            <a:ext cx="1320510" cy="170355"/>
            <a:chOff x="9550930" y="6034851"/>
            <a:chExt cx="1320510" cy="170355"/>
          </a:xfrm>
        </p:grpSpPr>
        <p:sp>
          <p:nvSpPr>
            <p:cNvPr id="99" name="Google Shape;99;p72"/>
            <p:cNvSpPr/>
            <p:nvPr/>
          </p:nvSpPr>
          <p:spPr>
            <a:xfrm>
              <a:off x="9550930" y="6039757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72"/>
            <p:cNvSpPr/>
            <p:nvPr/>
          </p:nvSpPr>
          <p:spPr>
            <a:xfrm>
              <a:off x="9838700" y="6034852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72"/>
            <p:cNvSpPr/>
            <p:nvPr/>
          </p:nvSpPr>
          <p:spPr>
            <a:xfrm>
              <a:off x="1012647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72"/>
            <p:cNvSpPr/>
            <p:nvPr/>
          </p:nvSpPr>
          <p:spPr>
            <a:xfrm>
              <a:off x="1041424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3" name="Google Shape;103;p72"/>
            <p:cNvSpPr/>
            <p:nvPr/>
          </p:nvSpPr>
          <p:spPr>
            <a:xfrm>
              <a:off x="10702010" y="6034851"/>
              <a:ext cx="169430" cy="1654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10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55D500-C13D-9D71-308A-EEE2DD30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A8AF24-5804-50AB-5EEF-3C2979FF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75CB2E-52F9-EE0A-66ED-B328E56C9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3976D-5844-46A7-8E9A-A60AAF1DF8F8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B0A68-4571-3254-03C5-0B4D219AF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3F565-5E73-A004-1248-E5C694AA8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28F9D-9C40-4287-B96A-00D5F000C7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21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60" r:id="rId3"/>
    <p:sldLayoutId id="2147483661" r:id="rId4"/>
    <p:sldLayoutId id="2147483662" r:id="rId5"/>
    <p:sldLayoutId id="2147483650" r:id="rId6"/>
    <p:sldLayoutId id="2147483675" r:id="rId7"/>
    <p:sldLayoutId id="2147483676" r:id="rId8"/>
    <p:sldLayoutId id="2147483677" r:id="rId9"/>
    <p:sldLayoutId id="214748367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Relationship Id="rId9" Type="http://schemas.openxmlformats.org/officeDocument/2006/relationships/image" Target="../media/image4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39988" y="204716"/>
            <a:ext cx="4353636" cy="1801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Google Shape;240;p1"/>
          <p:cNvSpPr txBox="1">
            <a:spLocks noGrp="1"/>
          </p:cNvSpPr>
          <p:nvPr>
            <p:ph type="subTitle" idx="1"/>
          </p:nvPr>
        </p:nvSpPr>
        <p:spPr>
          <a:xfrm>
            <a:off x="1481157" y="4657302"/>
            <a:ext cx="102963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509F"/>
              </a:buClr>
              <a:buSzPts val="3200"/>
              <a:buNone/>
            </a:pPr>
            <a:r>
              <a:rPr lang="es-MX" sz="3200" b="1" dirty="0">
                <a:solidFill>
                  <a:srgbClr val="19509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¡Bienvenidos!</a:t>
            </a:r>
            <a:endParaRPr sz="3200" b="1" dirty="0">
              <a:solidFill>
                <a:srgbClr val="19509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1" name="Google Shape;241;p1"/>
          <p:cNvSpPr txBox="1">
            <a:spLocks noGrp="1"/>
          </p:cNvSpPr>
          <p:nvPr>
            <p:ph type="ctrTitle"/>
          </p:nvPr>
        </p:nvSpPr>
        <p:spPr>
          <a:xfrm>
            <a:off x="1443656" y="2371744"/>
            <a:ext cx="10146300" cy="17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6000"/>
              <a:buFont typeface="Libre Franklin"/>
              <a:buNone/>
            </a:pPr>
            <a:r>
              <a:rPr lang="es-MX" sz="6000" dirty="0">
                <a:solidFill>
                  <a:srgbClr val="A5529B"/>
                </a:solidFill>
                <a:sym typeface="Libre Franklin"/>
              </a:rPr>
              <a:t>DIPLOMADO GIT &amp; GITHUB</a:t>
            </a:r>
            <a:endParaRPr dirty="0"/>
          </a:p>
        </p:txBody>
      </p:sp>
      <p:sp>
        <p:nvSpPr>
          <p:cNvPr id="242" name="Google Shape;242;p1"/>
          <p:cNvSpPr txBox="1"/>
          <p:nvPr/>
        </p:nvSpPr>
        <p:spPr>
          <a:xfrm>
            <a:off x="676107" y="5001681"/>
            <a:ext cx="3663881" cy="9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195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Anthony Cardenas A.</a:t>
            </a:r>
            <a:endParaRPr sz="2400" b="1" i="0" u="none" strike="noStrike" cap="none" dirty="0">
              <a:solidFill>
                <a:srgbClr val="195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Libre Franklin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20" y="-782819"/>
            <a:ext cx="3817359" cy="33444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1677D8-34A8-173C-FDB4-5B1A7AC9D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235"/>
          <a:stretch/>
        </p:blipFill>
        <p:spPr>
          <a:xfrm>
            <a:off x="5365382" y="4879041"/>
            <a:ext cx="1461235" cy="1077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/>
        </p:nvSpPr>
        <p:spPr>
          <a:xfrm>
            <a:off x="981874" y="1968600"/>
            <a:ext cx="102282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s-ES" sz="2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cd</a:t>
            </a:r>
            <a:r>
              <a:rPr lang="es-E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24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/home </a:t>
            </a:r>
            <a:r>
              <a:rPr lang="es-E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: entrar en el directorio “home”.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s-ES" sz="2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cd</a:t>
            </a:r>
            <a:r>
              <a:rPr lang="es-E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24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</a:t>
            </a:r>
            <a:r>
              <a:rPr lang="es-E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: retroceder un nivel.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s-ES" sz="2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cd</a:t>
            </a:r>
            <a:r>
              <a:rPr lang="es-E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24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../</a:t>
            </a:r>
            <a:r>
              <a:rPr lang="es-E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: retroceder 2 niveles.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s-ES" sz="2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Cd		</a:t>
            </a:r>
            <a:r>
              <a:rPr lang="es-E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ir al directorio raíz.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s-ES" sz="2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cd</a:t>
            </a:r>
            <a:r>
              <a:rPr lang="es-E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24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~user1</a:t>
            </a:r>
            <a:r>
              <a:rPr lang="es-E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: ir al directorio user1.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s-ES" sz="2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cd</a:t>
            </a:r>
            <a:r>
              <a:rPr lang="es-E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24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es-E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: ir (regresar) al directorio anterior.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s-ES" sz="2400" b="1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pwd</a:t>
            </a:r>
            <a:r>
              <a:rPr lang="es-ES" sz="2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s-E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mostrar el camino del directorio de trabajo.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s-ES" sz="2400" b="1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</a:t>
            </a:r>
            <a:r>
              <a:rPr lang="es-ES" sz="2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s-E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ver los ficheros de un directorio.</a:t>
            </a:r>
          </a:p>
        </p:txBody>
      </p:sp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dirty="0">
                <a:solidFill>
                  <a:srgbClr val="A5529B"/>
                </a:solidFill>
                <a:sym typeface="Libre Franklin"/>
              </a:rPr>
              <a:t>COMANDOS - Navegación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1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/>
        </p:nvSpPr>
        <p:spPr>
          <a:xfrm>
            <a:off x="981874" y="2491610"/>
            <a:ext cx="102282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s-ES" sz="20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</a:t>
            </a:r>
            <a:r>
              <a:rPr lang="es-E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–F</a:t>
            </a:r>
            <a:r>
              <a:rPr lang="es-E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: ver los ficheros de un directorio.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s-ES" sz="20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</a:t>
            </a:r>
            <a:r>
              <a:rPr lang="es-E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–l</a:t>
            </a:r>
            <a:r>
              <a:rPr lang="es-E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: mostrar los detalles de ficheros y carpetas de un directorio.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s-ES" sz="20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</a:t>
            </a:r>
            <a:r>
              <a:rPr lang="es-E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–a</a:t>
            </a:r>
            <a:r>
              <a:rPr lang="es-E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: mostrar los ficheros ocultos.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s-ES" sz="20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</a:t>
            </a:r>
            <a:r>
              <a:rPr lang="es-E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*[0-9]*</a:t>
            </a:r>
            <a:r>
              <a:rPr lang="es-E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: mostrar los ficheros y carpetas que contienen números.</a:t>
            </a:r>
          </a:p>
        </p:txBody>
      </p:sp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dirty="0">
                <a:solidFill>
                  <a:srgbClr val="A5529B"/>
                </a:solidFill>
                <a:sym typeface="Libre Franklin"/>
              </a:rPr>
              <a:t>COMANDOS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/>
        </p:nvSpPr>
        <p:spPr>
          <a:xfrm>
            <a:off x="981874" y="2472779"/>
            <a:ext cx="1022825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s-ES" sz="36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mkdir</a:t>
            </a:r>
            <a:r>
              <a:rPr lang="es-E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36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 </a:t>
            </a:r>
            <a:r>
              <a:rPr lang="es-E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directorio1/directorio2/directorio3</a:t>
            </a:r>
          </a:p>
        </p:txBody>
      </p:sp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dirty="0">
                <a:solidFill>
                  <a:srgbClr val="A5529B"/>
                </a:solidFill>
                <a:sym typeface="Libre Franklin"/>
              </a:rPr>
              <a:t>MKDIR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5DC94E-B2E2-49E5-13BC-E18FD2C4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157" y="3770824"/>
            <a:ext cx="133368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/>
        </p:nvSpPr>
        <p:spPr>
          <a:xfrm>
            <a:off x="649815" y="1999618"/>
            <a:ext cx="102282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-r  	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Eliminación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recursive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-f 	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Eliminar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pedir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confirmación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permisos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RM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D3735A-2617-F257-8D0D-A20713FA9D03}"/>
              </a:ext>
            </a:extLst>
          </p:cNvPr>
          <p:cNvSpPr txBox="1"/>
          <p:nvPr/>
        </p:nvSpPr>
        <p:spPr>
          <a:xfrm>
            <a:off x="649816" y="3256244"/>
            <a:ext cx="671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</a:t>
            </a:r>
            <a:r>
              <a:rPr lang="es-E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archivo1.txt archivo2.txt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AA1D252-B5FC-8B84-E46E-F1CC18F4FB11}"/>
              </a:ext>
            </a:extLst>
          </p:cNvPr>
          <p:cNvSpPr txBox="1"/>
          <p:nvPr/>
        </p:nvSpPr>
        <p:spPr>
          <a:xfrm>
            <a:off x="649815" y="4027426"/>
            <a:ext cx="3686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</a:t>
            </a:r>
            <a:r>
              <a:rPr lang="es-E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36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-r </a:t>
            </a:r>
            <a:r>
              <a:rPr lang="es-E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directorio</a:t>
            </a:r>
          </a:p>
        </p:txBody>
      </p:sp>
      <p:pic>
        <p:nvPicPr>
          <p:cNvPr id="1026" name="Picture 2" descr="Borrar archivo - Iconos gratis de interfaz">
            <a:extLst>
              <a:ext uri="{FF2B5EF4-FFF2-40B4-BE49-F238E27FC236}">
                <a16:creationId xmlns:a16="http://schemas.microsoft.com/office/drawing/2014/main" id="{D56945C2-551A-EEE6-E827-065F2582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2" y="325624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F86821C-6BBC-2D57-6D0B-E8BAB9AEE836}"/>
              </a:ext>
            </a:extLst>
          </p:cNvPr>
          <p:cNvSpPr txBox="1"/>
          <p:nvPr/>
        </p:nvSpPr>
        <p:spPr>
          <a:xfrm>
            <a:off x="649815" y="4798609"/>
            <a:ext cx="3686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</a:t>
            </a:r>
            <a:r>
              <a:rPr lang="es-E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36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-f </a:t>
            </a:r>
            <a:r>
              <a:rPr lang="es-E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directorio</a:t>
            </a:r>
          </a:p>
        </p:txBody>
      </p:sp>
    </p:spTree>
    <p:extLst>
      <p:ext uri="{BB962C8B-B14F-4D97-AF65-F5344CB8AC3E}">
        <p14:creationId xmlns:p14="http://schemas.microsoft.com/office/powerpoint/2010/main" val="297265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/>
        </p:nvSpPr>
        <p:spPr>
          <a:xfrm>
            <a:off x="981874" y="1941278"/>
            <a:ext cx="102282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utiliza para mover (renombrar) archivos y directorios de un lugar a otro en el sistema de archivos. También se puede utilizar para cambiar el nombre de archivos y directorios.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dirty="0">
                <a:solidFill>
                  <a:srgbClr val="A5529B"/>
                </a:solidFill>
                <a:sym typeface="Libre Franklin"/>
              </a:rPr>
              <a:t>MV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4B389B-3515-9128-8158-A2A25E2F903E}"/>
              </a:ext>
            </a:extLst>
          </p:cNvPr>
          <p:cNvSpPr txBox="1"/>
          <p:nvPr/>
        </p:nvSpPr>
        <p:spPr>
          <a:xfrm>
            <a:off x="2060548" y="2761214"/>
            <a:ext cx="80708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mv</a:t>
            </a:r>
            <a:r>
              <a:rPr lang="es-E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4000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ruta_del_archivo</a:t>
            </a:r>
            <a:r>
              <a:rPr lang="es-E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destino</a:t>
            </a:r>
          </a:p>
        </p:txBody>
      </p:sp>
      <p:pic>
        <p:nvPicPr>
          <p:cNvPr id="2050" name="Picture 2" descr="Cómo renombrar varios ficheros de una vez en Linux | Linux Adictos">
            <a:extLst>
              <a:ext uri="{FF2B5EF4-FFF2-40B4-BE49-F238E27FC236}">
                <a16:creationId xmlns:a16="http://schemas.microsoft.com/office/drawing/2014/main" id="{47A676F4-EF2D-2C7E-B529-D9F3278D4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41" y="5185965"/>
            <a:ext cx="26416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729E9D-82D3-41C4-5970-703AFF63D02E}"/>
              </a:ext>
            </a:extLst>
          </p:cNvPr>
          <p:cNvSpPr txBox="1"/>
          <p:nvPr/>
        </p:nvSpPr>
        <p:spPr>
          <a:xfrm>
            <a:off x="3889348" y="4150503"/>
            <a:ext cx="80708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mv</a:t>
            </a:r>
            <a:r>
              <a:rPr lang="es-E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40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*/</a:t>
            </a:r>
            <a:r>
              <a:rPr lang="es-E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40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.*</a:t>
            </a:r>
            <a:r>
              <a:rPr lang="es-E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../</a:t>
            </a:r>
          </a:p>
        </p:txBody>
      </p:sp>
      <p:sp>
        <p:nvSpPr>
          <p:cNvPr id="8" name="Google Shape;248;p2">
            <a:extLst>
              <a:ext uri="{FF2B5EF4-FFF2-40B4-BE49-F238E27FC236}">
                <a16:creationId xmlns:a16="http://schemas.microsoft.com/office/drawing/2014/main" id="{47CF4582-DF92-0BCC-E2BA-131117B149DA}"/>
              </a:ext>
            </a:extLst>
          </p:cNvPr>
          <p:cNvSpPr txBox="1"/>
          <p:nvPr/>
        </p:nvSpPr>
        <p:spPr>
          <a:xfrm>
            <a:off x="981873" y="3545970"/>
            <a:ext cx="102282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Mover subdirectorios y archivos ocultos a un nivel superior.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/>
        </p:nvSpPr>
        <p:spPr>
          <a:xfrm>
            <a:off x="981874" y="1941278"/>
            <a:ext cx="102282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Linux, los archivos ocultos son archivos cuyos nombres comienzan con un punto (.) en su nombre.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ARCHIVOS OCULTOS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F365AB-FE69-ED72-E5A9-BA9B59A5024B}"/>
              </a:ext>
            </a:extLst>
          </p:cNvPr>
          <p:cNvSpPr txBox="1"/>
          <p:nvPr/>
        </p:nvSpPr>
        <p:spPr>
          <a:xfrm>
            <a:off x="2901951" y="3993434"/>
            <a:ext cx="6159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touch</a:t>
            </a:r>
            <a:r>
              <a:rPr lang="es-E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.</a:t>
            </a:r>
            <a:r>
              <a:rPr lang="es-E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archivo_oculto</a:t>
            </a:r>
            <a:endParaRPr lang="es-E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84A5FB-D942-BD0F-B5CF-547453F328E1}"/>
              </a:ext>
            </a:extLst>
          </p:cNvPr>
          <p:cNvSpPr txBox="1"/>
          <p:nvPr/>
        </p:nvSpPr>
        <p:spPr>
          <a:xfrm>
            <a:off x="3016224" y="3290942"/>
            <a:ext cx="6159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</a:t>
            </a:r>
            <a:r>
              <a:rPr lang="es-E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2EA927A-89C9-7709-185A-30D31478D791}"/>
              </a:ext>
            </a:extLst>
          </p:cNvPr>
          <p:cNvSpPr txBox="1"/>
          <p:nvPr/>
        </p:nvSpPr>
        <p:spPr>
          <a:xfrm>
            <a:off x="2901951" y="4712196"/>
            <a:ext cx="6159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nano</a:t>
            </a:r>
            <a:r>
              <a:rPr lang="es-E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.</a:t>
            </a:r>
            <a:r>
              <a:rPr lang="es-E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archivo_oculto</a:t>
            </a:r>
            <a:endParaRPr lang="es-E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0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dirty="0">
                <a:solidFill>
                  <a:srgbClr val="A5529B"/>
                </a:solidFill>
                <a:sym typeface="Libre Franklin"/>
              </a:rPr>
              <a:t>LS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Google Shape;248;p2">
            <a:extLst>
              <a:ext uri="{FF2B5EF4-FFF2-40B4-BE49-F238E27FC236}">
                <a16:creationId xmlns:a16="http://schemas.microsoft.com/office/drawing/2014/main" id="{B4E43F7D-D6F5-BE0A-4BA9-3E5675F8F643}"/>
              </a:ext>
            </a:extLst>
          </p:cNvPr>
          <p:cNvSpPr txBox="1"/>
          <p:nvPr/>
        </p:nvSpPr>
        <p:spPr>
          <a:xfrm>
            <a:off x="981874" y="1927481"/>
            <a:ext cx="5918459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información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del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archivo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propietario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FAC7CB-B13E-2DCC-1674-0E044601D325}"/>
              </a:ext>
            </a:extLst>
          </p:cNvPr>
          <p:cNvSpPr txBox="1"/>
          <p:nvPr/>
        </p:nvSpPr>
        <p:spPr>
          <a:xfrm>
            <a:off x="1128349" y="2987118"/>
            <a:ext cx="5162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</a:t>
            </a:r>
            <a:r>
              <a:rPr lang="es-E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3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-l</a:t>
            </a:r>
            <a:r>
              <a:rPr lang="es-E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nombre_del_archivo</a:t>
            </a:r>
            <a:endParaRPr lang="es-E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DC2327-F3CF-FF0D-B69F-FF452A4DC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35" y="4613167"/>
            <a:ext cx="9164329" cy="154326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5D06934-7948-E0DC-4131-8E99D94BC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733" y="2672065"/>
            <a:ext cx="3922184" cy="1693286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-</a:t>
            </a:r>
            <a:r>
              <a:rPr kumimoji="0" lang="es-ES" altLang="es-ES" sz="1200" b="1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rw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-r--r--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: Estos son los permisos del archivo.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1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: Indica el número de enlaces al archivo.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usuario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: Es el nombre del propietario del archivo.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grupo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: Es el grupo al que pertenece el archivo.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1234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: Es el tamaño del archivo en bytes.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abr 7 12:30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: Es la fecha y hora de la última modificación del archivo.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ES" altLang="es-ES" sz="1200" b="1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nombre_del_archivo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: Es el nombre del archivo.</a:t>
            </a:r>
          </a:p>
        </p:txBody>
      </p:sp>
    </p:spTree>
    <p:extLst>
      <p:ext uri="{BB962C8B-B14F-4D97-AF65-F5344CB8AC3E}">
        <p14:creationId xmlns:p14="http://schemas.microsoft.com/office/powerpoint/2010/main" val="115923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dirty="0">
                <a:solidFill>
                  <a:srgbClr val="A5529B"/>
                </a:solidFill>
                <a:sym typeface="Libre Franklin"/>
              </a:rPr>
              <a:t>FIND - ENCONTRAR ARCHIVOS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B9E709-8168-F4E5-EB86-19D099B80FD3}"/>
              </a:ext>
            </a:extLst>
          </p:cNvPr>
          <p:cNvSpPr txBox="1"/>
          <p:nvPr/>
        </p:nvSpPr>
        <p:spPr>
          <a:xfrm>
            <a:off x="1180041" y="2301063"/>
            <a:ext cx="9831918" cy="2255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s-PE" sz="2400" b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find</a:t>
            </a:r>
            <a:r>
              <a:rPr lang="es-PE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/ -</a:t>
            </a:r>
            <a:r>
              <a:rPr lang="es-PE" sz="2400" b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name</a:t>
            </a:r>
            <a:r>
              <a:rPr lang="es-PE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file1</a:t>
            </a:r>
            <a:r>
              <a:rPr lang="es-PE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buscar fichero y directorio a partir de la raíz del sistema.</a:t>
            </a:r>
            <a:endParaRPr lang="es-ES" sz="24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s-PE" sz="2400" b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find</a:t>
            </a:r>
            <a:r>
              <a:rPr lang="es-PE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/ -</a:t>
            </a:r>
            <a:r>
              <a:rPr lang="es-PE" sz="2400" b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</a:t>
            </a:r>
            <a:r>
              <a:rPr lang="es-PE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user1</a:t>
            </a:r>
            <a:r>
              <a:rPr lang="es-PE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buscar ficheros y directorios pertenecientes al usuario ‘user1’.</a:t>
            </a:r>
            <a:endParaRPr lang="es-ES" sz="24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s-PE" sz="2400" b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find</a:t>
            </a:r>
            <a:r>
              <a:rPr lang="es-PE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/home/user1 -</a:t>
            </a:r>
            <a:r>
              <a:rPr lang="es-PE" sz="2400" b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name</a:t>
            </a:r>
            <a:r>
              <a:rPr lang="es-PE" sz="24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\*.</a:t>
            </a:r>
            <a:r>
              <a:rPr lang="es-PE" sz="2400" b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bin</a:t>
            </a:r>
            <a:r>
              <a:rPr lang="es-PE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buscar ficheros con extensión ‘. </a:t>
            </a:r>
            <a:r>
              <a:rPr lang="es-PE" sz="24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bin</a:t>
            </a:r>
            <a:r>
              <a:rPr lang="es-PE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’ dentro del directorio ‘/ home/user1’.</a:t>
            </a:r>
            <a:endParaRPr lang="es-ES" sz="24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973C73-27AD-E56C-37D2-8A5E16328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292" y="4749408"/>
            <a:ext cx="8593415" cy="129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50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/>
        </p:nvSpPr>
        <p:spPr>
          <a:xfrm>
            <a:off x="1100459" y="1937928"/>
            <a:ext cx="102282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archivos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dirty="0">
                <a:solidFill>
                  <a:srgbClr val="A5529B"/>
                </a:solidFill>
                <a:sym typeface="Libre Franklin"/>
              </a:rPr>
              <a:t>TOUCH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100" name="Picture 4" descr="Archivo nuevo - Iconos gratis de archivos y carpetas">
            <a:extLst>
              <a:ext uri="{FF2B5EF4-FFF2-40B4-BE49-F238E27FC236}">
                <a16:creationId xmlns:a16="http://schemas.microsoft.com/office/drawing/2014/main" id="{BA24902C-F479-02AF-3A19-4EBE9A06E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92" y="2683650"/>
            <a:ext cx="2810933" cy="281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6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/>
        </p:nvSpPr>
        <p:spPr>
          <a:xfrm>
            <a:off x="981926" y="2042877"/>
            <a:ext cx="102282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las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últimas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un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archivo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TAIL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0BE010-17E2-BC0E-6E3C-B878A28F4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059" y="3264977"/>
            <a:ext cx="5147734" cy="19245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30226C-C0A1-A137-BACF-DD7C4C505CBC}"/>
              </a:ext>
            </a:extLst>
          </p:cNvPr>
          <p:cNvSpPr txBox="1"/>
          <p:nvPr/>
        </p:nvSpPr>
        <p:spPr>
          <a:xfrm>
            <a:off x="423333" y="3264977"/>
            <a:ext cx="5672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</a:t>
            </a:r>
            <a:r>
              <a:rPr lang="es-E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3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nombre_del_archivo</a:t>
            </a:r>
            <a:endParaRPr lang="es-ES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94918E-6310-1C67-1794-0DFF932876B9}"/>
              </a:ext>
            </a:extLst>
          </p:cNvPr>
          <p:cNvSpPr txBox="1"/>
          <p:nvPr/>
        </p:nvSpPr>
        <p:spPr>
          <a:xfrm>
            <a:off x="499533" y="4274778"/>
            <a:ext cx="5147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i="0" dirty="0" err="1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</a:t>
            </a:r>
            <a:r>
              <a:rPr lang="es-ES" sz="36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3600" b="1" i="0" dirty="0"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-n </a:t>
            </a:r>
            <a:r>
              <a:rPr lang="es-ES" sz="36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 archivo.log</a:t>
            </a:r>
            <a:endParaRPr lang="es-ES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04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/>
        </p:nvSpPr>
        <p:spPr>
          <a:xfrm>
            <a:off x="981874" y="2478974"/>
            <a:ext cx="10228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 dirty="0">
                <a:solidFill>
                  <a:srgbClr val="19509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Proporcionar a los participantes las habilidades para una comprensi</a:t>
            </a:r>
            <a:r>
              <a:rPr lang="es-MX" sz="2000" dirty="0">
                <a:solidFill>
                  <a:srgbClr val="19509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ón sólida y práctica del sistema de control de versiones </a:t>
            </a:r>
            <a:r>
              <a:rPr lang="es-MX" sz="2000" b="1" dirty="0">
                <a:solidFill>
                  <a:srgbClr val="19509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GIT, </a:t>
            </a:r>
            <a:r>
              <a:rPr lang="es-MX" sz="2000" dirty="0">
                <a:solidFill>
                  <a:srgbClr val="19509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la plataforma </a:t>
            </a:r>
            <a:r>
              <a:rPr lang="es-MX" sz="2000" b="1" dirty="0">
                <a:solidFill>
                  <a:srgbClr val="19509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GitHub  </a:t>
            </a:r>
            <a:r>
              <a:rPr lang="es-MX" sz="2000" dirty="0">
                <a:solidFill>
                  <a:srgbClr val="19509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trabajar con proyectos en equipo mediante </a:t>
            </a:r>
            <a:r>
              <a:rPr lang="es-MX" sz="2000" b="1" dirty="0">
                <a:solidFill>
                  <a:srgbClr val="19509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Azure </a:t>
            </a:r>
            <a:r>
              <a:rPr lang="es-MX" sz="2000" b="1" dirty="0" err="1">
                <a:solidFill>
                  <a:srgbClr val="19509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Boards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OBJETIVOS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Logo Git PNG transparente - StickPNG">
            <a:extLst>
              <a:ext uri="{FF2B5EF4-FFF2-40B4-BE49-F238E27FC236}">
                <a16:creationId xmlns:a16="http://schemas.microsoft.com/office/drawing/2014/main" id="{C44E9FEB-B381-00E1-DE34-E3B1FDA5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23" y="4274546"/>
            <a:ext cx="1529884" cy="15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8CE602B9-C192-C9F4-FA35-BB8BBAF9B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43" y="4236575"/>
            <a:ext cx="1590261" cy="159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Boards Logo PNG vector in SVG, PDF, AI, CDR format">
            <a:extLst>
              <a:ext uri="{FF2B5EF4-FFF2-40B4-BE49-F238E27FC236}">
                <a16:creationId xmlns:a16="http://schemas.microsoft.com/office/drawing/2014/main" id="{E9B1E65C-0184-DA4B-A081-653511969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099" y="4164646"/>
            <a:ext cx="2017619" cy="151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39988" y="204716"/>
            <a:ext cx="4353636" cy="1801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1" name="Google Shape;241;p1"/>
          <p:cNvSpPr txBox="1">
            <a:spLocks noGrp="1"/>
          </p:cNvSpPr>
          <p:nvPr>
            <p:ph type="ctrTitle"/>
          </p:nvPr>
        </p:nvSpPr>
        <p:spPr>
          <a:xfrm>
            <a:off x="1443656" y="2371744"/>
            <a:ext cx="10146300" cy="17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6000"/>
              <a:buFont typeface="Libre Franklin"/>
              <a:buNone/>
            </a:pPr>
            <a:r>
              <a:rPr lang="es-MX" sz="6000" dirty="0">
                <a:solidFill>
                  <a:srgbClr val="A5529B"/>
                </a:solidFill>
                <a:sym typeface="Libre Franklin"/>
              </a:rPr>
              <a:t>EDITORES DE TEXTO</a:t>
            </a:r>
            <a:endParaRPr dirty="0"/>
          </a:p>
        </p:txBody>
      </p:sp>
      <p:sp>
        <p:nvSpPr>
          <p:cNvPr id="242" name="Google Shape;242;p1"/>
          <p:cNvSpPr txBox="1"/>
          <p:nvPr/>
        </p:nvSpPr>
        <p:spPr>
          <a:xfrm>
            <a:off x="430306" y="5316568"/>
            <a:ext cx="9144000" cy="9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195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Anthony Code</a:t>
            </a:r>
            <a:endParaRPr sz="2400" b="1" i="0" u="none" strike="noStrike" cap="none" dirty="0">
              <a:solidFill>
                <a:srgbClr val="195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Libre Franklin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35" y="-765490"/>
            <a:ext cx="4072930" cy="35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7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dirty="0">
                <a:solidFill>
                  <a:srgbClr val="A5529B"/>
                </a:solidFill>
                <a:sym typeface="Libre Franklin"/>
              </a:rPr>
              <a:t>EDITORES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B05146-C564-79DF-9169-F9620DD90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74" y="2961954"/>
            <a:ext cx="3700193" cy="1977922"/>
          </a:xfrm>
          <a:prstGeom prst="rect">
            <a:avLst/>
          </a:prstGeom>
        </p:spPr>
      </p:pic>
      <p:pic>
        <p:nvPicPr>
          <p:cNvPr id="3074" name="Picture 2" descr="Vim (text editor) - Wikipedia">
            <a:extLst>
              <a:ext uri="{FF2B5EF4-FFF2-40B4-BE49-F238E27FC236}">
                <a16:creationId xmlns:a16="http://schemas.microsoft.com/office/drawing/2014/main" id="{4C805886-BC25-642A-637E-7BAE690C5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416" y="2931208"/>
            <a:ext cx="1939167" cy="194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2046D15-941D-CCCC-2CD6-0DC69A45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135" y="2856862"/>
            <a:ext cx="2188106" cy="21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310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dirty="0">
                <a:solidFill>
                  <a:srgbClr val="A5529B"/>
                </a:solidFill>
                <a:sym typeface="Libre Franklin"/>
              </a:rPr>
              <a:t>NANO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E3CEBF-7EA4-F889-E112-A999C32C2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567" y="1957658"/>
            <a:ext cx="7272866" cy="420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1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/>
        </p:nvSpPr>
        <p:spPr>
          <a:xfrm>
            <a:off x="981926" y="1982615"/>
            <a:ext cx="10228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nl-NL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winget</a:t>
            </a:r>
            <a:r>
              <a:rPr lang="nl-NL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install JanDeDobbeleer.OhMyPosh -s winget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PERSONALIZACIÓN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A3AA42-82C2-541B-A277-4042DD68F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4" y="2671523"/>
            <a:ext cx="8284764" cy="292035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6D6703C-DECF-4384-FC09-1120EC35E881}"/>
              </a:ext>
            </a:extLst>
          </p:cNvPr>
          <p:cNvSpPr txBox="1"/>
          <p:nvPr/>
        </p:nvSpPr>
        <p:spPr>
          <a:xfrm>
            <a:off x="1081616" y="5898634"/>
            <a:ext cx="615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https://ohmyposh.dev/docs/installation/windows</a:t>
            </a:r>
          </a:p>
        </p:txBody>
      </p:sp>
    </p:spTree>
    <p:extLst>
      <p:ext uri="{BB962C8B-B14F-4D97-AF65-F5344CB8AC3E}">
        <p14:creationId xmlns:p14="http://schemas.microsoft.com/office/powerpoint/2010/main" val="2761565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/>
        </p:nvSpPr>
        <p:spPr>
          <a:xfrm>
            <a:off x="981926" y="1861953"/>
            <a:ext cx="10228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 "$(oh-my-posh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bash)"</a:t>
            </a:r>
          </a:p>
        </p:txBody>
      </p:sp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PERSONALIZACIÓN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Google Shape;248;p2">
            <a:extLst>
              <a:ext uri="{FF2B5EF4-FFF2-40B4-BE49-F238E27FC236}">
                <a16:creationId xmlns:a16="http://schemas.microsoft.com/office/drawing/2014/main" id="{B2BABF4B-F858-D942-E1F7-74CC755379C8}"/>
              </a:ext>
            </a:extLst>
          </p:cNvPr>
          <p:cNvSpPr txBox="1"/>
          <p:nvPr/>
        </p:nvSpPr>
        <p:spPr>
          <a:xfrm>
            <a:off x="981874" y="2415910"/>
            <a:ext cx="10228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 bash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392865-064D-DC81-4766-2B734874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695" y="2969867"/>
            <a:ext cx="8098609" cy="34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96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TEMAS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D1A076-818B-492D-43AE-F67508037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4" y="2355767"/>
            <a:ext cx="1040275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1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C06BC4-FAD5-AEAD-2F0F-8AC751F06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40" y="1839955"/>
            <a:ext cx="5330385" cy="5014769"/>
          </a:xfrm>
          <a:prstGeom prst="rect">
            <a:avLst/>
          </a:prstGeom>
        </p:spPr>
      </p:pic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TEMAS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96F490-FFC0-4778-B8DC-F3217526C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74" y="1839955"/>
            <a:ext cx="10555702" cy="1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19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112EC-97B4-4661-898C-DA89312A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4733"/>
            <a:ext cx="10515600" cy="4233508"/>
          </a:xfrm>
        </p:spPr>
        <p:txBody>
          <a:bodyPr>
            <a:noAutofit/>
          </a:bodyPr>
          <a:lstStyle/>
          <a:p>
            <a:pPr algn="ctr"/>
            <a:r>
              <a:rPr lang="es-PE" sz="6600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¿CÓMO MANEJAR EL VERSIONES DE MI PROYECTO?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A5A691-C694-C8AF-C1B3-B99344C57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34" y="289426"/>
            <a:ext cx="2095732" cy="183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26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39988" y="204716"/>
            <a:ext cx="4353636" cy="1801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1" name="Google Shape;241;p1"/>
          <p:cNvSpPr txBox="1">
            <a:spLocks noGrp="1"/>
          </p:cNvSpPr>
          <p:nvPr>
            <p:ph type="ctrTitle"/>
          </p:nvPr>
        </p:nvSpPr>
        <p:spPr>
          <a:xfrm>
            <a:off x="1443656" y="2371744"/>
            <a:ext cx="10146300" cy="17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6000"/>
              <a:buFont typeface="Libre Franklin"/>
              <a:buNone/>
            </a:pPr>
            <a:r>
              <a:rPr lang="es-MX" sz="6000" dirty="0">
                <a:solidFill>
                  <a:srgbClr val="A5529B"/>
                </a:solidFill>
                <a:sym typeface="Libre Franklin"/>
              </a:rPr>
              <a:t>INTRODUCCIÓN  A GIT</a:t>
            </a:r>
            <a:endParaRPr dirty="0"/>
          </a:p>
        </p:txBody>
      </p:sp>
      <p:sp>
        <p:nvSpPr>
          <p:cNvPr id="242" name="Google Shape;242;p1"/>
          <p:cNvSpPr txBox="1"/>
          <p:nvPr/>
        </p:nvSpPr>
        <p:spPr>
          <a:xfrm>
            <a:off x="430306" y="5316568"/>
            <a:ext cx="9144000" cy="9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195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Anthony Code</a:t>
            </a:r>
            <a:endParaRPr sz="2400" b="1" i="0" u="none" strike="noStrike" cap="none" dirty="0">
              <a:solidFill>
                <a:srgbClr val="195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Libre Franklin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35" y="-765490"/>
            <a:ext cx="4072930" cy="35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6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dirty="0">
                <a:solidFill>
                  <a:srgbClr val="A5529B"/>
                </a:solidFill>
                <a:sym typeface="Libre Franklin"/>
              </a:rPr>
              <a:t>HISTORIA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Linus Torvalds - Wikipedia, la enciclopedia libre">
            <a:extLst>
              <a:ext uri="{FF2B5EF4-FFF2-40B4-BE49-F238E27FC236}">
                <a16:creationId xmlns:a16="http://schemas.microsoft.com/office/drawing/2014/main" id="{7B99F676-3E01-7E5F-FC69-EDB6F032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055" y="2556931"/>
            <a:ext cx="2098145" cy="286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tipo de Linux PNG">
            <a:extLst>
              <a:ext uri="{FF2B5EF4-FFF2-40B4-BE49-F238E27FC236}">
                <a16:creationId xmlns:a16="http://schemas.microsoft.com/office/drawing/2014/main" id="{E92E51F8-E7FF-BD93-3207-FCBA3832D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6906"/>
            <a:ext cx="2642658" cy="320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5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¿POR QUÉ DEBERÍA APRENDERLO?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Qué hace un programador web y cuál es su perfil | RESPUESTAS | MAG.">
            <a:extLst>
              <a:ext uri="{FF2B5EF4-FFF2-40B4-BE49-F238E27FC236}">
                <a16:creationId xmlns:a16="http://schemas.microsoft.com/office/drawing/2014/main" id="{26792A29-9094-9B32-0220-E4CFC5658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74" y="3429000"/>
            <a:ext cx="3237379" cy="18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sultado de imagen para python png">
            <a:extLst>
              <a:ext uri="{FF2B5EF4-FFF2-40B4-BE49-F238E27FC236}">
                <a16:creationId xmlns:a16="http://schemas.microsoft.com/office/drawing/2014/main" id="{E8AECA3E-E1F7-B82E-C86A-F7A86B021F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3" r="22884"/>
          <a:stretch/>
        </p:blipFill>
        <p:spPr bwMode="auto">
          <a:xfrm>
            <a:off x="5605129" y="2528376"/>
            <a:ext cx="141313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java png">
            <a:extLst>
              <a:ext uri="{FF2B5EF4-FFF2-40B4-BE49-F238E27FC236}">
                <a16:creationId xmlns:a16="http://schemas.microsoft.com/office/drawing/2014/main" id="{D8772210-64F4-9E08-88FD-F0E6FF6CF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288" y="2302028"/>
            <a:ext cx="1772608" cy="155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javascript png">
            <a:extLst>
              <a:ext uri="{FF2B5EF4-FFF2-40B4-BE49-F238E27FC236}">
                <a16:creationId xmlns:a16="http://schemas.microsoft.com/office/drawing/2014/main" id="{F3F00384-A80F-5EB8-D629-86B2C95D6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127" y="3813945"/>
            <a:ext cx="1251593" cy="125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78DA909-1F01-C7CC-247A-F8ED0D70EE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23" y="5354409"/>
            <a:ext cx="1942369" cy="1016844"/>
          </a:xfrm>
          <a:prstGeom prst="rect">
            <a:avLst/>
          </a:prstGeom>
        </p:spPr>
      </p:pic>
      <p:pic>
        <p:nvPicPr>
          <p:cNvPr id="12" name="Picture 18" descr="Resultado de imagen para c# png">
            <a:extLst>
              <a:ext uri="{FF2B5EF4-FFF2-40B4-BE49-F238E27FC236}">
                <a16:creationId xmlns:a16="http://schemas.microsoft.com/office/drawing/2014/main" id="{B6792A9E-2925-B672-1053-4B70D7729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506" y="4028845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HP 8 ya está disponible – Códigos de Programación">
            <a:extLst>
              <a:ext uri="{FF2B5EF4-FFF2-40B4-BE49-F238E27FC236}">
                <a16:creationId xmlns:a16="http://schemas.microsoft.com/office/drawing/2014/main" id="{46840D28-79F0-E9A1-AF29-DEB51A09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021" y="4111246"/>
            <a:ext cx="1700215" cy="11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58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ÁREAS EN GIT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Cómo trabajar con repositorios remotos en GIT - Platzi">
            <a:extLst>
              <a:ext uri="{FF2B5EF4-FFF2-40B4-BE49-F238E27FC236}">
                <a16:creationId xmlns:a16="http://schemas.microsoft.com/office/drawing/2014/main" id="{43B1902B-88DA-273C-9BA9-ECE1D9B03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" t="36970" r="22907" b="11718"/>
          <a:stretch/>
        </p:blipFill>
        <p:spPr bwMode="auto">
          <a:xfrm>
            <a:off x="1490133" y="2700437"/>
            <a:ext cx="8339667" cy="35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AEFBDA1-A7FE-06D6-ED52-32DD1EF0429D}"/>
              </a:ext>
            </a:extLst>
          </p:cNvPr>
          <p:cNvCxnSpPr>
            <a:cxnSpLocks/>
          </p:cNvCxnSpPr>
          <p:nvPr/>
        </p:nvCxnSpPr>
        <p:spPr>
          <a:xfrm>
            <a:off x="1239082" y="2022764"/>
            <a:ext cx="40395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BB816DA-93E2-D1C3-2DEF-8E8C81443432}"/>
              </a:ext>
            </a:extLst>
          </p:cNvPr>
          <p:cNvCxnSpPr>
            <a:cxnSpLocks/>
          </p:cNvCxnSpPr>
          <p:nvPr/>
        </p:nvCxnSpPr>
        <p:spPr>
          <a:xfrm>
            <a:off x="5541818" y="2022764"/>
            <a:ext cx="367838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BEE807BA-3532-2785-EA83-EE05DEB5CCF1}"/>
              </a:ext>
            </a:extLst>
          </p:cNvPr>
          <p:cNvSpPr txBox="1">
            <a:spLocks/>
          </p:cNvSpPr>
          <p:nvPr/>
        </p:nvSpPr>
        <p:spPr>
          <a:xfrm>
            <a:off x="1807118" y="2034049"/>
            <a:ext cx="4039500" cy="6867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0">
              <a:buNone/>
            </a:pPr>
            <a:r>
              <a:rPr lang="en-US" sz="3200" b="1" dirty="0"/>
              <a:t>GIT ADD .</a:t>
            </a:r>
          </a:p>
          <a:p>
            <a:endParaRPr lang="es-MX" sz="6000" b="1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s-PE" sz="6000" b="1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1A33A13E-FCF8-6B20-C843-B7B83F7B79BB}"/>
              </a:ext>
            </a:extLst>
          </p:cNvPr>
          <p:cNvSpPr txBox="1">
            <a:spLocks/>
          </p:cNvSpPr>
          <p:nvPr/>
        </p:nvSpPr>
        <p:spPr>
          <a:xfrm>
            <a:off x="5541818" y="2034049"/>
            <a:ext cx="4039500" cy="6867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0">
              <a:buNone/>
            </a:pPr>
            <a:r>
              <a:rPr lang="en-US" sz="3200" b="1" dirty="0"/>
              <a:t>GIT COMMIT</a:t>
            </a:r>
          </a:p>
          <a:p>
            <a:endParaRPr lang="es-MX" sz="6000" b="1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s-PE" sz="6000" b="1" dirty="0"/>
          </a:p>
        </p:txBody>
      </p:sp>
    </p:spTree>
    <p:extLst>
      <p:ext uri="{BB962C8B-B14F-4D97-AF65-F5344CB8AC3E}">
        <p14:creationId xmlns:p14="http://schemas.microsoft.com/office/powerpoint/2010/main" val="2991397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ÁREAS EN GIT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 descr="Cómo trabajar con repositorios remotos en GIT - Platzi">
            <a:extLst>
              <a:ext uri="{FF2B5EF4-FFF2-40B4-BE49-F238E27FC236}">
                <a16:creationId xmlns:a16="http://schemas.microsoft.com/office/drawing/2014/main" id="{3DDD6528-4274-B529-0AF9-0A40CD07B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3" r="721" b="17171"/>
          <a:stretch/>
        </p:blipFill>
        <p:spPr bwMode="auto">
          <a:xfrm>
            <a:off x="981874" y="1690688"/>
            <a:ext cx="9631218" cy="504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85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COMANDOS BÁSICOS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197AA9-7AB2-58E0-4C21-FEA8F836B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19" y="1825622"/>
            <a:ext cx="11007281" cy="4186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:Inicializa un nuevo repositorio Git en el directorio actual.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clone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		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Clona un repositorio remoto (por ejemplo, desde GitHub) en tu máquina 				local.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&lt;archivo(s)&gt;	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Agrega cambios al área de preparación (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A5529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staging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A5529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A5529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area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para ser incluidos en el 			  próximo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Puedes usar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.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agregar todos los archivos 				  modificados.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ES" altLang="es-ES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-m "mensaje“	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Crea un nuevo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los cambios en el área de preparación. 					  El mensaje describe los cambios realizados en este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status			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Muestra el estado actual del repositorio, incluyendo archivos 					  modificados, agregados 	 y confirmados.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8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58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COMANDOS BÁSICOS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197AA9-7AB2-58E0-4C21-FEA8F836B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52" y="1345044"/>
            <a:ext cx="10406147" cy="4709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			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Muestra el historial de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del repositorio, con detalles 				como el autor, fecha y 	mensaje de cada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Branch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:Lista las ramas disponibles en el repositorio. </a:t>
            </a:r>
            <a:r>
              <a:rPr lang="es-ES" altLang="es-E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rama actual 				 estará resaltada.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checkout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nombre_rama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	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Cambia a la rama especificada. Puedes usar 						  este comando para cambiar entre ramas 						  existentes.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merge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nombre_rama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		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Fusiona la rama especificada en la rama actual. 					  Esto combina los cambios de la otra rama en la 					   rama actual.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ES" altLang="es-E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68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COMANDOS BÁSICOS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197AA9-7AB2-58E0-4C21-FEA8F836B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52" y="1960596"/>
            <a:ext cx="10406147" cy="34783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			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Muestra el historial de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del repositorio, con detalles 				como el autor, fecha y 	mensaje de cada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Branch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:Lista las ramas disponibles en el repositorio. </a:t>
            </a:r>
            <a:r>
              <a:rPr lang="es-ES" altLang="es-E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rama actual 				 estará resaltada.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checkout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nombre_rama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	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Cambia a la rama especificada. Puedes usar 						  este comando para cambiar entre ramas 						  existentes.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merge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nombre_rama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		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Fusiona la rama especificada en la rama actual. Esto combina los cambios de 				la otra rama en la rama actual.</a:t>
            </a:r>
          </a:p>
        </p:txBody>
      </p:sp>
    </p:spTree>
    <p:extLst>
      <p:ext uri="{BB962C8B-B14F-4D97-AF65-F5344CB8AC3E}">
        <p14:creationId xmlns:p14="http://schemas.microsoft.com/office/powerpoint/2010/main" val="2502365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INFLUENCIAS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6" descr="Resultado de imagen para alan turing">
            <a:extLst>
              <a:ext uri="{FF2B5EF4-FFF2-40B4-BE49-F238E27FC236}">
                <a16:creationId xmlns:a16="http://schemas.microsoft.com/office/drawing/2014/main" id="{2F1C20B5-FDFF-EBC5-1B4A-0E8D94F4C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90" y="1907510"/>
            <a:ext cx="2024426" cy="23149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sultado de imagen para linus torvalds">
            <a:extLst>
              <a:ext uri="{FF2B5EF4-FFF2-40B4-BE49-F238E27FC236}">
                <a16:creationId xmlns:a16="http://schemas.microsoft.com/office/drawing/2014/main" id="{DED0D9B3-F125-0A3C-5722-BD8C44A1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483" y="1921578"/>
            <a:ext cx="2791675" cy="346447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istoria de la tablet: BIOGRAFIA DE ALAN KAY">
            <a:extLst>
              <a:ext uri="{FF2B5EF4-FFF2-40B4-BE49-F238E27FC236}">
                <a16:creationId xmlns:a16="http://schemas.microsoft.com/office/drawing/2014/main" id="{DC8983B5-C55C-CBB4-032D-2F6BAFCE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05" y="4807992"/>
            <a:ext cx="2320021" cy="168488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OsborNet: Ídolos de la computación: Dennis Ritchie">
            <a:extLst>
              <a:ext uri="{FF2B5EF4-FFF2-40B4-BE49-F238E27FC236}">
                <a16:creationId xmlns:a16="http://schemas.microsoft.com/office/drawing/2014/main" id="{151F4BC3-6742-255A-4803-88B4DF448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225" y="1907510"/>
            <a:ext cx="4262999" cy="284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Resultado de imagen para richard stallman 80s">
            <a:extLst>
              <a:ext uri="{FF2B5EF4-FFF2-40B4-BE49-F238E27FC236}">
                <a16:creationId xmlns:a16="http://schemas.microsoft.com/office/drawing/2014/main" id="{B6E6A0B1-A3E1-349E-61E4-FD4EF21B3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4"/>
          <a:stretch/>
        </p:blipFill>
        <p:spPr bwMode="auto">
          <a:xfrm>
            <a:off x="4975405" y="3266179"/>
            <a:ext cx="2409961" cy="202325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Resultado de imagen para larry page y sergey brin">
            <a:extLst>
              <a:ext uri="{FF2B5EF4-FFF2-40B4-BE49-F238E27FC236}">
                <a16:creationId xmlns:a16="http://schemas.microsoft.com/office/drawing/2014/main" id="{D62DA45E-A7F7-1A48-F044-DC9AB938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600" y="4807992"/>
            <a:ext cx="3174624" cy="168488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Tim Berners-Lee: Así revolucionó el mundo con su World Wide Web | Baleares">
            <a:extLst>
              <a:ext uri="{FF2B5EF4-FFF2-40B4-BE49-F238E27FC236}">
                <a16:creationId xmlns:a16="http://schemas.microsoft.com/office/drawing/2014/main" id="{81C3B31E-DBB2-61EC-10DD-385F94977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90" y="4277805"/>
            <a:ext cx="3873348" cy="22150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260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85648" y="286603"/>
            <a:ext cx="3343701" cy="105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5" name="Google Shape;655;p62"/>
          <p:cNvSpPr txBox="1">
            <a:spLocks noGrp="1"/>
          </p:cNvSpPr>
          <p:nvPr>
            <p:ph type="subTitle" idx="1"/>
          </p:nvPr>
        </p:nvSpPr>
        <p:spPr>
          <a:xfrm>
            <a:off x="2222895" y="4704522"/>
            <a:ext cx="9144000" cy="861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s-MX" b="1" dirty="0">
                <a:solidFill>
                  <a:srgbClr val="ED7D31"/>
                </a:solidFill>
              </a:rPr>
              <a:t>Abril 08 del 2024.</a:t>
            </a:r>
            <a:endParaRPr b="1" dirty="0">
              <a:solidFill>
                <a:srgbClr val="ED7D3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s-MX" b="1" dirty="0">
                <a:solidFill>
                  <a:srgbClr val="ED7D31"/>
                </a:solidFill>
              </a:rPr>
              <a:t>Módulo 1: INTRODUCCIÓN A LA TERMINAL.</a:t>
            </a:r>
            <a:endParaRPr b="1" dirty="0">
              <a:solidFill>
                <a:srgbClr val="ED7D31"/>
              </a:solidFill>
            </a:endParaRPr>
          </a:p>
        </p:txBody>
      </p:sp>
      <p:sp>
        <p:nvSpPr>
          <p:cNvPr id="656" name="Google Shape;656;p62"/>
          <p:cNvSpPr txBox="1">
            <a:spLocks noGrp="1"/>
          </p:cNvSpPr>
          <p:nvPr>
            <p:ph type="ctrTitle"/>
          </p:nvPr>
        </p:nvSpPr>
        <p:spPr>
          <a:xfrm>
            <a:off x="1220529" y="2371709"/>
            <a:ext cx="10146366" cy="177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6600"/>
              <a:buFont typeface="Libre Franklin"/>
              <a:buNone/>
            </a:pPr>
            <a:r>
              <a:rPr lang="es-MX">
                <a:solidFill>
                  <a:srgbClr val="A5529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¡Gracias por su atención!</a:t>
            </a:r>
            <a:endParaRPr sz="8000">
              <a:solidFill>
                <a:srgbClr val="A5529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61" y="-328684"/>
            <a:ext cx="3419901" cy="34199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¿PÓR QUÉ DEBERÍA APRENDERLO?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D539F19-4794-D1DE-C49A-DF7882B62032}"/>
              </a:ext>
            </a:extLst>
          </p:cNvPr>
          <p:cNvSpPr txBox="1">
            <a:spLocks/>
          </p:cNvSpPr>
          <p:nvPr/>
        </p:nvSpPr>
        <p:spPr>
          <a:xfrm>
            <a:off x="981874" y="1900636"/>
            <a:ext cx="9846008" cy="23042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55000" lnSpcReduction="20000"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z="4800" dirty="0"/>
              <a:t>“Existe una similitud entre el folclore cuando un poema o una canción se redefine o cambia de un cantante u otro y como puede mejorar el Software Libre”.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48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4800" dirty="0"/>
              <a:t>-Richard Stallman	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PE" sz="4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EB0D1F-7BE5-B2E1-4E9D-7CFE220880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267" y="3213631"/>
            <a:ext cx="2480387" cy="29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7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p3"/>
          <p:cNvGraphicFramePr/>
          <p:nvPr>
            <p:extLst>
              <p:ext uri="{D42A27DB-BD31-4B8C-83A1-F6EECF244321}">
                <p14:modId xmlns:p14="http://schemas.microsoft.com/office/powerpoint/2010/main" val="750598838"/>
              </p:ext>
            </p:extLst>
          </p:nvPr>
        </p:nvGraphicFramePr>
        <p:xfrm>
          <a:off x="286433" y="644137"/>
          <a:ext cx="11829367" cy="50591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06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solidFill>
                            <a:schemeClr val="lt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MÓDULO 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solidFill>
                            <a:schemeClr val="lt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TEMA 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solidFill>
                            <a:schemeClr val="lt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CONTENIDO TEMÁTICO 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b="0" u="none" strike="noStrike" cap="none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 sz="2000" b="0" u="none" strike="noStrike" cap="non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INTRODUCCIÓN A LA TERMINAL</a:t>
                      </a:r>
                      <a:endParaRPr sz="2000" b="0" u="none" strike="noStrike" cap="none" dirty="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Conceptos previos.</a:t>
                      </a:r>
                      <a:endParaRPr sz="2000" b="0" u="none" strike="noStrike" cap="none" dirty="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Comandos de Linux.</a:t>
                      </a:r>
                      <a:endParaRPr sz="2000" b="0" u="none" strike="noStrike" cap="none" dirty="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Introducción a Git.</a:t>
                      </a:r>
                      <a:endParaRPr sz="2000" b="0" u="none" strike="noStrike" cap="none" dirty="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b="0" u="none" strike="noStrike" cap="none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2</a:t>
                      </a:r>
                      <a:endParaRPr sz="2000" b="0" u="none" strike="noStrike" cap="non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ANALIZAR CAMBIOS EN GIT.</a:t>
                      </a:r>
                      <a:endParaRPr sz="2000" b="0" u="none" strike="noStrike" cap="none" dirty="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Ramas y cambios.</a:t>
                      </a:r>
                      <a:endParaRPr sz="2000" b="0" u="none" strike="noStrike" cap="none" dirty="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Fusión de Ramas.</a:t>
                      </a:r>
                      <a:endParaRPr sz="2000" b="0" u="none" strike="noStrike" cap="none" dirty="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Git Log vs Git </a:t>
                      </a:r>
                      <a:r>
                        <a:rPr lang="es-MX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Reflog</a:t>
                      </a: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.</a:t>
                      </a:r>
                      <a:endParaRPr sz="2000" b="0" u="none" strike="noStrike" cap="none" dirty="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b="0" u="none" strike="noStrike" cap="none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3</a:t>
                      </a:r>
                      <a:endParaRPr sz="2000" b="0" u="none" strike="noStrike" cap="non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SOLUCIÓN A CONFLICTOS</a:t>
                      </a:r>
                      <a:endParaRPr sz="2000" b="0" u="none" strike="noStrike" cap="none" dirty="0">
                        <a:solidFill>
                          <a:srgbClr val="A5529B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Resolviendo Conflictos En Git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Git </a:t>
                      </a:r>
                      <a:r>
                        <a:rPr lang="es-ES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Pull</a:t>
                      </a: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 &amp; Git </a:t>
                      </a:r>
                      <a:r>
                        <a:rPr lang="es-ES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Push</a:t>
                      </a:r>
                      <a:endParaRPr sz="2000" b="0" u="none" strike="noStrike" cap="none" dirty="0">
                        <a:solidFill>
                          <a:srgbClr val="A5529B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b="0" u="none" strike="noStrike" cap="none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4</a:t>
                      </a:r>
                      <a:endParaRPr sz="2000" b="0" u="none" strike="noStrike" cap="non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DESPLIEGUE Y DOCUMENTACIÓN DE PROYECTOS</a:t>
                      </a:r>
                      <a:endParaRPr lang="es-ES" sz="2000" b="0" u="none" strike="noStrike" cap="none" dirty="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Clonar Y Aplicar Un </a:t>
                      </a:r>
                      <a:r>
                        <a:rPr lang="es-ES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Fork</a:t>
                      </a: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 A Un Repositorio.</a:t>
                      </a:r>
                      <a:endParaRPr lang="es-ES" sz="2000" b="0" u="none" strike="noStrike" cap="none" dirty="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ES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Conexion</a:t>
                      </a: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 </a:t>
                      </a:r>
                      <a:r>
                        <a:rPr lang="es-ES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Ssh</a:t>
                      </a: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 A </a:t>
                      </a:r>
                      <a:r>
                        <a:rPr lang="es-ES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Github</a:t>
                      </a: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.</a:t>
                      </a:r>
                      <a:endParaRPr lang="es-ES" sz="2000" b="0" u="none" strike="noStrike" cap="none" dirty="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ES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Deploy</a:t>
                      </a: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 De Un Proyecto – Instalando Herramientas.</a:t>
                      </a:r>
                      <a:endParaRPr lang="es-ES" sz="2000" b="0" u="none" strike="noStrike" cap="none" dirty="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p4"/>
          <p:cNvGraphicFramePr/>
          <p:nvPr>
            <p:extLst>
              <p:ext uri="{D42A27DB-BD31-4B8C-83A1-F6EECF244321}">
                <p14:modId xmlns:p14="http://schemas.microsoft.com/office/powerpoint/2010/main" val="4191850104"/>
              </p:ext>
            </p:extLst>
          </p:nvPr>
        </p:nvGraphicFramePr>
        <p:xfrm>
          <a:off x="286433" y="529465"/>
          <a:ext cx="11619125" cy="58741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solidFill>
                            <a:schemeClr val="l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Libre Franklin"/>
                        </a:rPr>
                        <a:t>MÓDULO </a:t>
                      </a:r>
                      <a:endParaRPr sz="1400" b="1" u="none" strike="noStrike" cap="none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solidFill>
                            <a:schemeClr val="l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Libre Franklin"/>
                        </a:rPr>
                        <a:t>TEMA </a:t>
                      </a:r>
                      <a:endParaRPr sz="1400" b="1" u="none" strike="noStrike" cap="none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MX" sz="2800" b="1" u="none" strike="noStrike" cap="none" dirty="0">
                          <a:solidFill>
                            <a:schemeClr val="lt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Libre Franklin"/>
                        </a:rPr>
                        <a:t>CONTENIDO TEMÁTICO </a:t>
                      </a:r>
                      <a:endParaRPr sz="1400" b="1" u="none" strike="noStrike" cap="none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b="0" u="none" strike="noStrike" cap="none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5</a:t>
                      </a:r>
                      <a:endParaRPr sz="2000" b="0" u="none" strike="noStrike" cap="non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DESPLIEGUE Y DOCUMENTACIÓN DE PROYECTOS</a:t>
                      </a:r>
                      <a:endParaRPr sz="2000" b="0" u="none" strike="noStrike" cap="none" dirty="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ES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Deploy</a:t>
                      </a: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 De Un Proyecto 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 </a:t>
                      </a:r>
                      <a:r>
                        <a:rPr lang="es-ES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Gitignore</a:t>
                      </a:r>
                      <a:endParaRPr lang="es-ES" sz="2000" b="0" u="none" strike="noStrike" cap="none" dirty="0">
                        <a:solidFill>
                          <a:srgbClr val="A5529B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Cómo Documentar Un Proyecto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Conexión </a:t>
                      </a:r>
                      <a:r>
                        <a:rPr lang="es-ES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Ssh</a:t>
                      </a: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 A Un Hosting.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b="0" u="none" strike="noStrike" cap="none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6</a:t>
                      </a:r>
                      <a:endParaRPr sz="2000" b="0" u="none" strike="noStrike" cap="non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GITHUB PAGES &amp; COMANDOS AVANZADOS</a:t>
                      </a:r>
                      <a:endParaRPr sz="2000" b="0" u="none" strike="noStrike" cap="none" dirty="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Git Rebase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MX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Github</a:t>
                      </a: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 Pages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Head – Referencias Relativas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Git </a:t>
                      </a:r>
                      <a:r>
                        <a:rPr lang="es-MX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Reset</a:t>
                      </a: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 &amp; </a:t>
                      </a:r>
                      <a:r>
                        <a:rPr lang="es-MX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Revert</a:t>
                      </a: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, Git </a:t>
                      </a:r>
                      <a:r>
                        <a:rPr lang="es-MX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Reset</a:t>
                      </a: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 </a:t>
                      </a:r>
                      <a:r>
                        <a:rPr lang="es-MX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Hard</a:t>
                      </a:r>
                      <a:endParaRPr sz="2000" b="0" u="none" strike="noStrike" cap="none" dirty="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b="0" u="none" strike="noStrike" cap="none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7</a:t>
                      </a:r>
                      <a:endParaRPr sz="2000" b="0" u="none" strike="noStrike" cap="none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GITHUB CON AZURE BOARDS</a:t>
                      </a:r>
                      <a:endParaRPr sz="2000" b="0" u="none" strike="noStrike" cap="none" dirty="0"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Configuración De Un Proyecto En Azure </a:t>
                      </a:r>
                      <a:r>
                        <a:rPr lang="es-ES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Boards</a:t>
                      </a:r>
                      <a:endParaRPr lang="es-ES" sz="2000" b="0" u="none" strike="noStrike" cap="none" dirty="0">
                        <a:solidFill>
                          <a:srgbClr val="A5529B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MX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Commits</a:t>
                      </a: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 De Tareas En Azure </a:t>
                      </a:r>
                      <a:r>
                        <a:rPr lang="es-MX" sz="2000" b="0" u="none" strike="noStrike" cap="none" dirty="0" err="1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Boards</a:t>
                      </a:r>
                      <a:endParaRPr lang="es-MX" sz="2000" b="0" u="none" strike="noStrike" cap="none" dirty="0">
                        <a:solidFill>
                          <a:srgbClr val="A5529B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Eliminar Y Recuperar Historial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MX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Colaborar En Un Proyecto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s-ES" sz="2000" b="0" u="none" strike="noStrike" cap="none" dirty="0">
                          <a:solidFill>
                            <a:srgbClr val="A5529B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Gestión de equipo y asignación de tareas.</a:t>
                      </a:r>
                      <a:endParaRPr lang="es-MX" sz="2000" b="0" u="none" strike="noStrike" cap="none" dirty="0">
                        <a:solidFill>
                          <a:srgbClr val="A5529B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529B"/>
                        </a:buClr>
                        <a:buSzPts val="2000"/>
                        <a:buFont typeface="Noto Sans Symbols"/>
                        <a:buChar char="∙"/>
                      </a:pPr>
                      <a:endParaRPr lang="es-MX" sz="2000" b="0" u="none" strike="noStrike" cap="none" dirty="0">
                        <a:solidFill>
                          <a:srgbClr val="A5529B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39988" y="204716"/>
            <a:ext cx="4353636" cy="1801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Google Shape;240;p1"/>
          <p:cNvSpPr txBox="1">
            <a:spLocks noGrp="1"/>
          </p:cNvSpPr>
          <p:nvPr>
            <p:ph type="subTitle" idx="1"/>
          </p:nvPr>
        </p:nvSpPr>
        <p:spPr>
          <a:xfrm>
            <a:off x="1481157" y="4657302"/>
            <a:ext cx="102963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509F"/>
              </a:buClr>
              <a:buSzPts val="3200"/>
              <a:buNone/>
            </a:pPr>
            <a:r>
              <a:rPr lang="es-MX" sz="3200" b="1" dirty="0">
                <a:solidFill>
                  <a:srgbClr val="19509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¡Bienvenidos!</a:t>
            </a:r>
            <a:endParaRPr sz="3200" b="1" dirty="0">
              <a:solidFill>
                <a:srgbClr val="19509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1" name="Google Shape;241;p1"/>
          <p:cNvSpPr txBox="1">
            <a:spLocks noGrp="1"/>
          </p:cNvSpPr>
          <p:nvPr>
            <p:ph type="ctrTitle"/>
          </p:nvPr>
        </p:nvSpPr>
        <p:spPr>
          <a:xfrm>
            <a:off x="1443656" y="2371744"/>
            <a:ext cx="10146300" cy="17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6000"/>
              <a:buFont typeface="Libre Franklin"/>
              <a:buNone/>
            </a:pPr>
            <a:r>
              <a:rPr lang="es-MX" sz="6000" dirty="0">
                <a:solidFill>
                  <a:srgbClr val="A5529B"/>
                </a:solidFill>
                <a:sym typeface="Libre Franklin"/>
              </a:rPr>
              <a:t>INTRODUCCIÓN A LA TERMINAL</a:t>
            </a:r>
            <a:endParaRPr dirty="0"/>
          </a:p>
        </p:txBody>
      </p:sp>
      <p:sp>
        <p:nvSpPr>
          <p:cNvPr id="242" name="Google Shape;242;p1"/>
          <p:cNvSpPr txBox="1"/>
          <p:nvPr/>
        </p:nvSpPr>
        <p:spPr>
          <a:xfrm>
            <a:off x="430306" y="5562101"/>
            <a:ext cx="9144000" cy="9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195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Anthony Code</a:t>
            </a:r>
            <a:endParaRPr sz="2400" b="1" i="0" u="none" strike="noStrike" cap="none" dirty="0">
              <a:solidFill>
                <a:srgbClr val="195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Libre Franklin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20" y="-782819"/>
            <a:ext cx="3817359" cy="33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/>
        </p:nvSpPr>
        <p:spPr>
          <a:xfrm>
            <a:off x="981926" y="2042877"/>
            <a:ext cx="102282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frase se refiere a "CLI" como las siglas de "</a:t>
            </a:r>
            <a:r>
              <a:rPr lang="es-E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</a:t>
            </a:r>
            <a:r>
              <a:rPr lang="es-E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Line Interface", que es una interfaz de línea de comandos utilizada para interactuar con un sistema informático mediante comandos de texto ingresados por el usuario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BASH</a:t>
            </a:r>
            <a:endParaRPr sz="1600" i="0" u="none" strike="noStrike" cap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LINEA DE COMANDOS / CLI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Part 2: To Git or not to Git — Command Line (Git Bash) | by Joe | Medium">
            <a:extLst>
              <a:ext uri="{FF2B5EF4-FFF2-40B4-BE49-F238E27FC236}">
                <a16:creationId xmlns:a16="http://schemas.microsoft.com/office/drawing/2014/main" id="{05F4F8CE-021B-9DCF-3949-86B7E60DA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28" y="3660249"/>
            <a:ext cx="2500703" cy="250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What does the CLI Stand for? | Intro to the CLI Part 1">
            <a:extLst>
              <a:ext uri="{FF2B5EF4-FFF2-40B4-BE49-F238E27FC236}">
                <a16:creationId xmlns:a16="http://schemas.microsoft.com/office/drawing/2014/main" id="{F51D0555-254B-5EEC-BC68-7C6BC8915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2" t="14108" r="23142" b="13885"/>
          <a:stretch/>
        </p:blipFill>
        <p:spPr bwMode="auto">
          <a:xfrm>
            <a:off x="2104834" y="3841743"/>
            <a:ext cx="3172790" cy="2137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26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/>
        </p:nvSpPr>
        <p:spPr>
          <a:xfrm>
            <a:off x="981926" y="2042877"/>
            <a:ext cx="10228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..</a:t>
            </a:r>
            <a:endParaRPr sz="1600" i="0" u="none" strike="noStrike" cap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981874" y="365125"/>
            <a:ext cx="1022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29B"/>
              </a:buClr>
              <a:buSzPts val="4400"/>
              <a:buFont typeface="Libre Franklin"/>
              <a:buNone/>
            </a:pPr>
            <a:r>
              <a:rPr lang="es-MX" b="1" dirty="0">
                <a:solidFill>
                  <a:srgbClr val="A552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ibre Franklin"/>
              </a:rPr>
              <a:t>ORGANIZACIÓN DE INFORMACIÓN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98" name="Picture 2" descr="Directorio PNG para descargar gratis">
            <a:extLst>
              <a:ext uri="{FF2B5EF4-FFF2-40B4-BE49-F238E27FC236}">
                <a16:creationId xmlns:a16="http://schemas.microsoft.com/office/drawing/2014/main" id="{663EB29A-5A66-C320-0A31-8C1C20CB4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82" y="3052116"/>
            <a:ext cx="3109596" cy="224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cono de archivo y documento (símbolo png) negro">
            <a:extLst>
              <a:ext uri="{FF2B5EF4-FFF2-40B4-BE49-F238E27FC236}">
                <a16:creationId xmlns:a16="http://schemas.microsoft.com/office/drawing/2014/main" id="{BB666024-2470-EF34-3BD1-0E799F032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90" y="3037567"/>
            <a:ext cx="2259744" cy="225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904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1327</Words>
  <Application>Microsoft Office PowerPoint</Application>
  <PresentationFormat>Panorámica</PresentationFormat>
  <Paragraphs>194</Paragraphs>
  <Slides>36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7" baseType="lpstr">
      <vt:lpstr>Arial</vt:lpstr>
      <vt:lpstr>Calibri</vt:lpstr>
      <vt:lpstr>Calibri Light</vt:lpstr>
      <vt:lpstr>Libre Franklin</vt:lpstr>
      <vt:lpstr>Libre Franklin Medium</vt:lpstr>
      <vt:lpstr>Noto Sans Symbols</vt:lpstr>
      <vt:lpstr>Open Sans</vt:lpstr>
      <vt:lpstr>Play</vt:lpstr>
      <vt:lpstr>Söhne</vt:lpstr>
      <vt:lpstr>Söhne Mono</vt:lpstr>
      <vt:lpstr>Tema de Office</vt:lpstr>
      <vt:lpstr>DIPLOMADO GIT &amp; GITHUB</vt:lpstr>
      <vt:lpstr>OBJETIVOS</vt:lpstr>
      <vt:lpstr>¿POR QUÉ DEBERÍA APRENDERLO?</vt:lpstr>
      <vt:lpstr>¿PÓR QUÉ DEBERÍA APRENDERLO?</vt:lpstr>
      <vt:lpstr>Presentación de PowerPoint</vt:lpstr>
      <vt:lpstr>Presentación de PowerPoint</vt:lpstr>
      <vt:lpstr>INTRODUCCIÓN A LA TERMINAL</vt:lpstr>
      <vt:lpstr>LINEA DE COMANDOS / CLI</vt:lpstr>
      <vt:lpstr>ORGANIZACIÓN DE INFORMACIÓN</vt:lpstr>
      <vt:lpstr>COMANDOS - Navegación</vt:lpstr>
      <vt:lpstr>COMANDOS</vt:lpstr>
      <vt:lpstr>MKDIR</vt:lpstr>
      <vt:lpstr>RM</vt:lpstr>
      <vt:lpstr>MV</vt:lpstr>
      <vt:lpstr>ARCHIVOS OCULTOS</vt:lpstr>
      <vt:lpstr>LS</vt:lpstr>
      <vt:lpstr>FIND - ENCONTRAR ARCHIVOS</vt:lpstr>
      <vt:lpstr>TOUCH</vt:lpstr>
      <vt:lpstr>TAIL</vt:lpstr>
      <vt:lpstr>EDITORES DE TEXTO</vt:lpstr>
      <vt:lpstr>EDITORES</vt:lpstr>
      <vt:lpstr>NANO</vt:lpstr>
      <vt:lpstr>PERSONALIZACIÓN</vt:lpstr>
      <vt:lpstr>PERSONALIZACIÓN</vt:lpstr>
      <vt:lpstr>TEMAS</vt:lpstr>
      <vt:lpstr>TEMAS</vt:lpstr>
      <vt:lpstr>¿CÓMO MANEJAR EL VERSIONES DE MI PROYECTO?</vt:lpstr>
      <vt:lpstr>INTRODUCCIÓN  A GIT</vt:lpstr>
      <vt:lpstr>HISTORIA</vt:lpstr>
      <vt:lpstr>ÁREAS EN GIT</vt:lpstr>
      <vt:lpstr>ÁREAS EN GIT</vt:lpstr>
      <vt:lpstr>COMANDOS BÁSICOS</vt:lpstr>
      <vt:lpstr>COMANDOS BÁSICOS</vt:lpstr>
      <vt:lpstr>COMANDOS BÁSICOS</vt:lpstr>
      <vt:lpstr>INFLUENCIAS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GIT &amp; GITHUB</dc:title>
  <dc:creator>Anthony</dc:creator>
  <cp:lastModifiedBy>Anthony</cp:lastModifiedBy>
  <cp:revision>60</cp:revision>
  <dcterms:created xsi:type="dcterms:W3CDTF">2024-04-07T21:20:05Z</dcterms:created>
  <dcterms:modified xsi:type="dcterms:W3CDTF">2024-04-08T22:46:17Z</dcterms:modified>
</cp:coreProperties>
</file>