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89" r:id="rId3"/>
    <p:sldId id="291" r:id="rId4"/>
    <p:sldId id="292" r:id="rId5"/>
    <p:sldId id="306" r:id="rId6"/>
    <p:sldId id="347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466" r:id="rId15"/>
    <p:sldId id="448" r:id="rId16"/>
    <p:sldId id="263" r:id="rId17"/>
    <p:sldId id="459" r:id="rId18"/>
    <p:sldId id="467" r:id="rId19"/>
    <p:sldId id="460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412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1316"/>
            <a:ext cx="9285027" cy="2839114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PROGRAMACI</a:t>
            </a:r>
            <a:r>
              <a:rPr lang="es-PE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ÓN DE UN CRUD VBA  EXCEL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396880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ogos Microsoft Office Excel en 2020 | Ideas para logotipo, Iconos,  Tipografía números">
            <a:extLst>
              <a:ext uri="{FF2B5EF4-FFF2-40B4-BE49-F238E27FC236}">
                <a16:creationId xmlns:a16="http://schemas.microsoft.com/office/drawing/2014/main" id="{E05C5417-3BF1-49A3-B3EF-DD5CD100F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5681448"/>
            <a:ext cx="1362633" cy="10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250983-40A8-4E30-9723-725A17F1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59" y="3981470"/>
            <a:ext cx="4803078" cy="9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PE" sz="2400" b="1" dirty="0"/>
              <a:t>CREATE</a:t>
            </a:r>
          </a:p>
          <a:p>
            <a:pPr lvl="1"/>
            <a:r>
              <a:rPr lang="es-PE" sz="2800" dirty="0"/>
              <a:t>CREAR UNA BASE DE DATOS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  <a:p>
            <a:pPr lvl="1"/>
            <a:r>
              <a:rPr lang="es-PE" sz="2800" dirty="0"/>
              <a:t>CREAR UNA TABLA 	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</a:t>
            </a:r>
          </a:p>
          <a:p>
            <a:pPr lvl="1"/>
            <a:r>
              <a:rPr lang="es-PE" sz="2800" dirty="0"/>
              <a:t>CREAR UN PROCEDIMIENTO ALMACENADO 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PROCEDURE</a:t>
            </a:r>
          </a:p>
          <a:p>
            <a:pPr lvl="1"/>
            <a:r>
              <a:rPr lang="es-PE" sz="2800" dirty="0"/>
              <a:t>CREAR UNA FUNCIÓN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FUNCTION</a:t>
            </a:r>
          </a:p>
          <a:p>
            <a:pPr lvl="1"/>
            <a:r>
              <a:rPr lang="es-PE" sz="2800" dirty="0"/>
              <a:t>CREAR UN DISPARADOR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TRIGGER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Picture 2" descr="Artboard, create, file, new, post icon - Download on Iconfinder">
            <a:extLst>
              <a:ext uri="{FF2B5EF4-FFF2-40B4-BE49-F238E27FC236}">
                <a16:creationId xmlns:a16="http://schemas.microsoft.com/office/drawing/2014/main" id="{5C5C7098-DCA3-406E-BEE3-CDC94A98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5" y="4793942"/>
            <a:ext cx="2042129" cy="158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4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1179"/>
          </a:xfrm>
        </p:spPr>
        <p:txBody>
          <a:bodyPr>
            <a:normAutofit fontScale="92500"/>
          </a:bodyPr>
          <a:lstStyle/>
          <a:p>
            <a:r>
              <a:rPr lang="es-PE" sz="3200" b="1" dirty="0"/>
              <a:t>ALTER</a:t>
            </a:r>
          </a:p>
          <a:p>
            <a:pPr lvl="1"/>
            <a:r>
              <a:rPr lang="es-PE" sz="2800" dirty="0"/>
              <a:t>MODIFICAR UNA BASE DE DATOS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DATABASE</a:t>
            </a:r>
          </a:p>
          <a:p>
            <a:pPr lvl="1"/>
            <a:r>
              <a:rPr lang="es-PE" sz="2800" dirty="0"/>
              <a:t>MODIFICAR UNA TABLA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</a:t>
            </a:r>
          </a:p>
          <a:p>
            <a:pPr lvl="1"/>
            <a:r>
              <a:rPr lang="es-PE" sz="2800" dirty="0"/>
              <a:t>MODIFICAR UN PROCEDIMIENTO ALMACENADO 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PROCEDURE</a:t>
            </a:r>
          </a:p>
          <a:p>
            <a:pPr lvl="1"/>
            <a:r>
              <a:rPr lang="es-PE" sz="2800" dirty="0"/>
              <a:t>MODIFICAR UNA FUNCIÓN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FUNCTION</a:t>
            </a:r>
          </a:p>
          <a:p>
            <a:pPr lvl="1"/>
            <a:r>
              <a:rPr lang="es-PE" sz="2800" dirty="0"/>
              <a:t>MODIFICAR UN DISPARADOR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TRIGGER</a:t>
            </a:r>
          </a:p>
          <a:p>
            <a:endParaRPr lang="es-MX" sz="3600" dirty="0"/>
          </a:p>
          <a:p>
            <a:endParaRPr lang="es-MX" sz="3600" dirty="0"/>
          </a:p>
        </p:txBody>
      </p:sp>
      <p:pic>
        <p:nvPicPr>
          <p:cNvPr id="5" name="Picture 2" descr="Alter Icons - Download Free Vector Icons | Noun Project">
            <a:extLst>
              <a:ext uri="{FF2B5EF4-FFF2-40B4-BE49-F238E27FC236}">
                <a16:creationId xmlns:a16="http://schemas.microsoft.com/office/drawing/2014/main" id="{45F60348-7530-4712-98B6-168552B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93" y="4847209"/>
            <a:ext cx="2233813" cy="14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9" y="1825625"/>
            <a:ext cx="11111144" cy="3341179"/>
          </a:xfrm>
        </p:spPr>
        <p:txBody>
          <a:bodyPr>
            <a:normAutofit/>
          </a:bodyPr>
          <a:lstStyle/>
          <a:p>
            <a:r>
              <a:rPr lang="es-PE" sz="3200" b="1" dirty="0"/>
              <a:t>DROP</a:t>
            </a:r>
          </a:p>
          <a:p>
            <a:pPr lvl="1"/>
            <a:r>
              <a:rPr lang="es-PE" sz="2800" dirty="0"/>
              <a:t>ELIMINAR UNA BASE DE DATOS  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DATABASE</a:t>
            </a:r>
          </a:p>
          <a:p>
            <a:pPr lvl="1"/>
            <a:r>
              <a:rPr lang="es-PE" sz="2800" dirty="0"/>
              <a:t>ELIMINAR UNA TABLA 			           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TABLE</a:t>
            </a:r>
          </a:p>
          <a:p>
            <a:pPr lvl="1"/>
            <a:r>
              <a:rPr lang="es-PE" sz="2800" dirty="0"/>
              <a:t>ELIMINAR UN PROCEDIMIENTO ALMACENADO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PROCEDURE</a:t>
            </a:r>
          </a:p>
          <a:p>
            <a:pPr lvl="1"/>
            <a:r>
              <a:rPr lang="es-PE" sz="2800" dirty="0"/>
              <a:t>ELIMINAR UNA FUNCIÓN 	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FUNCTION</a:t>
            </a:r>
          </a:p>
          <a:p>
            <a:pPr lvl="1"/>
            <a:r>
              <a:rPr lang="es-PE" sz="2800" dirty="0"/>
              <a:t>ELIMINAR UN DISPARADOR   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TRIGGER</a:t>
            </a:r>
          </a:p>
          <a:p>
            <a:pPr marL="0" indent="0">
              <a:buNone/>
            </a:pPr>
            <a:endParaRPr lang="es-MX" sz="3600" dirty="0"/>
          </a:p>
          <a:p>
            <a:endParaRPr lang="es-MX" sz="3600" dirty="0"/>
          </a:p>
        </p:txBody>
      </p:sp>
      <p:pic>
        <p:nvPicPr>
          <p:cNvPr id="6" name="Picture 2" descr="Drop shipping Icon of Glyph style - Available in SVG, PNG, EPS, AI &amp; Icon  fonts">
            <a:extLst>
              <a:ext uri="{FF2B5EF4-FFF2-40B4-BE49-F238E27FC236}">
                <a16:creationId xmlns:a16="http://schemas.microsoft.com/office/drawing/2014/main" id="{5B776003-C521-46EB-BFF8-3A816708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96" y="4488268"/>
            <a:ext cx="2004607" cy="20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4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4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LENGUAJE DE MANIPULACIÓN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9" y="1825625"/>
            <a:ext cx="11111144" cy="3341179"/>
          </a:xfrm>
        </p:spPr>
        <p:txBody>
          <a:bodyPr>
            <a:normAutofit/>
          </a:bodyPr>
          <a:lstStyle/>
          <a:p>
            <a:pPr lvl="1"/>
            <a:r>
              <a:rPr lang="es-PE" sz="3600" dirty="0"/>
              <a:t>Inserta un nuevo registro en una tabla 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</a:p>
          <a:p>
            <a:pPr lvl="1"/>
            <a:r>
              <a:rPr lang="es-PE" sz="3600" dirty="0"/>
              <a:t>Modifica un registro</a:t>
            </a:r>
            <a:r>
              <a:rPr lang="es-PE" dirty="0"/>
              <a:t> 		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  <a:p>
            <a:pPr lvl="1"/>
            <a:r>
              <a:rPr lang="es-PE" sz="3600" dirty="0"/>
              <a:t>Elimina un registro 	 	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  <a:p>
            <a:pPr lvl="1"/>
            <a:r>
              <a:rPr lang="es-PE" sz="3600" dirty="0"/>
              <a:t>Muestra una lista de registros 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marL="0" indent="0">
              <a:buNone/>
            </a:pPr>
            <a:endParaRPr lang="es-MX" sz="4000" dirty="0"/>
          </a:p>
          <a:p>
            <a:endParaRPr lang="es-MX" sz="4000" dirty="0"/>
          </a:p>
        </p:txBody>
      </p:sp>
      <p:pic>
        <p:nvPicPr>
          <p:cNvPr id="7" name="Picture 2" descr="Download Agregar Regla Icon - Create Icon - Full Size PNG Image - PNGkit">
            <a:extLst>
              <a:ext uri="{FF2B5EF4-FFF2-40B4-BE49-F238E27FC236}">
                <a16:creationId xmlns:a16="http://schemas.microsoft.com/office/drawing/2014/main" id="{2B9B18C0-A1E5-4F35-853F-87461ABA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62" y="4544535"/>
            <a:ext cx="931459" cy="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pdate Icon of Glyph style - Available in SVG, PNG, EPS, AI &amp; Icon fonts">
            <a:extLst>
              <a:ext uri="{FF2B5EF4-FFF2-40B4-BE49-F238E27FC236}">
                <a16:creationId xmlns:a16="http://schemas.microsoft.com/office/drawing/2014/main" id="{F6DE8409-513F-404F-BBE2-5F52022F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84" y="4443256"/>
            <a:ext cx="1190767" cy="11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2CD1CE-5B39-4D47-A3D3-DABF22EBF421}"/>
              </a:ext>
            </a:extLst>
          </p:cNvPr>
          <p:cNvSpPr txBox="1">
            <a:spLocks/>
          </p:cNvSpPr>
          <p:nvPr/>
        </p:nvSpPr>
        <p:spPr>
          <a:xfrm>
            <a:off x="3251473" y="5592657"/>
            <a:ext cx="6835823" cy="103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6600" b="1" dirty="0"/>
              <a:t> C		R		U		D</a:t>
            </a:r>
          </a:p>
        </p:txBody>
      </p:sp>
      <p:pic>
        <p:nvPicPr>
          <p:cNvPr id="10" name="Picture 6" descr="Read icon - Download on Iconfinder on Iconfinder">
            <a:extLst>
              <a:ext uri="{FF2B5EF4-FFF2-40B4-BE49-F238E27FC236}">
                <a16:creationId xmlns:a16="http://schemas.microsoft.com/office/drawing/2014/main" id="{9F10936C-905D-4FAB-BB71-35AD42CA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20" y="4443256"/>
            <a:ext cx="1190768" cy="11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elete Icon of Glyph style - Available in SVG, PNG, EPS, AI &amp; Icon fonts">
            <a:extLst>
              <a:ext uri="{FF2B5EF4-FFF2-40B4-BE49-F238E27FC236}">
                <a16:creationId xmlns:a16="http://schemas.microsoft.com/office/drawing/2014/main" id="{1DD54FB8-B396-4EAC-8E0D-B7006966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37" y="4427873"/>
            <a:ext cx="1219929" cy="1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MACROS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66" y="1786483"/>
            <a:ext cx="9705265" cy="26548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Conjunto o serie de instrucciones que se almacenan para poder ejecutar mediante una llamada o invocación.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" name="Picture 14" descr="Resultado de imagen para visual basic png">
            <a:extLst>
              <a:ext uri="{FF2B5EF4-FFF2-40B4-BE49-F238E27FC236}">
                <a16:creationId xmlns:a16="http://schemas.microsoft.com/office/drawing/2014/main" id="{1CB092E2-0B91-4A2B-861D-2DEF42D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60" y="2422466"/>
            <a:ext cx="1636113" cy="16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31E5F3-0F8F-4BD9-85AD-D307327E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80" y="4435534"/>
            <a:ext cx="2233274" cy="2233274"/>
          </a:xfrm>
          <a:prstGeom prst="rect">
            <a:avLst/>
          </a:prstGeom>
        </p:spPr>
      </p:pic>
      <p:pic>
        <p:nvPicPr>
          <p:cNvPr id="1026" name="Picture 2" descr="Resultado de imagen para macros png">
            <a:extLst>
              <a:ext uri="{FF2B5EF4-FFF2-40B4-BE49-F238E27FC236}">
                <a16:creationId xmlns:a16="http://schemas.microsoft.com/office/drawing/2014/main" id="{6AD13D9B-A0EF-4218-99D9-F3BD6116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12" y="2877178"/>
            <a:ext cx="3319975" cy="33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9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EDITOR VISUAL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66" y="1786483"/>
            <a:ext cx="9705265" cy="26548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Herramienta para programar Macros.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" name="Picture 14" descr="Resultado de imagen para visual basic png">
            <a:extLst>
              <a:ext uri="{FF2B5EF4-FFF2-40B4-BE49-F238E27FC236}">
                <a16:creationId xmlns:a16="http://schemas.microsoft.com/office/drawing/2014/main" id="{1CB092E2-0B91-4A2B-861D-2DEF42D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7" y="2422465"/>
            <a:ext cx="1636113" cy="16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31E5F3-0F8F-4BD9-85AD-D307327E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36" y="4259600"/>
            <a:ext cx="2233274" cy="2233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4A6C46-E675-4A83-AE93-3054D2595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39"/>
          <a:stretch/>
        </p:blipFill>
        <p:spPr>
          <a:xfrm>
            <a:off x="989457" y="2422465"/>
            <a:ext cx="7653776" cy="40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1BA93-B4C8-4F2C-AF7B-6E9896E8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800" b="1" dirty="0">
                <a:ea typeface="Roboto" panose="02000000000000000000" pitchFamily="2" charset="0"/>
              </a:rPr>
              <a:t>EDITOR DE CÓDIGO</a:t>
            </a:r>
            <a:endParaRPr lang="es-PE" b="1" dirty="0">
              <a:ea typeface="Roboto" panose="02000000000000000000" pitchFamily="2" charset="0"/>
            </a:endParaRPr>
          </a:p>
        </p:txBody>
      </p:sp>
      <p:pic>
        <p:nvPicPr>
          <p:cNvPr id="1026" name="Picture 2" descr="Resultado de imagen para visual studio code png">
            <a:extLst>
              <a:ext uri="{FF2B5EF4-FFF2-40B4-BE49-F238E27FC236}">
                <a16:creationId xmlns:a16="http://schemas.microsoft.com/office/drawing/2014/main" id="{0EA265E6-A534-4838-8856-6EA99924E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84" y="2919111"/>
            <a:ext cx="6120032" cy="32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B34DAD-60D5-4B88-820F-39B4D1D9DA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editor de texto diseñado específicamente para editar el código fuente de aplicaciones informáticas.</a:t>
            </a:r>
            <a:endParaRPr lang="es-P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6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TIPOS DE DATOS</a:t>
            </a:r>
          </a:p>
        </p:txBody>
      </p:sp>
      <p:pic>
        <p:nvPicPr>
          <p:cNvPr id="10" name="Picture 14" descr="Resultado de imagen para visual basic png">
            <a:extLst>
              <a:ext uri="{FF2B5EF4-FFF2-40B4-BE49-F238E27FC236}">
                <a16:creationId xmlns:a16="http://schemas.microsoft.com/office/drawing/2014/main" id="{1CB092E2-0B91-4A2B-861D-2DEF42D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80" y="2422466"/>
            <a:ext cx="1636113" cy="16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31E5F3-0F8F-4BD9-85AD-D307327E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80" y="4435534"/>
            <a:ext cx="2233274" cy="2233274"/>
          </a:xfrm>
          <a:prstGeom prst="rect">
            <a:avLst/>
          </a:prstGeom>
        </p:spPr>
      </p:pic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1B25036E-BED3-4C44-B46D-F560BC3C3983}"/>
              </a:ext>
            </a:extLst>
          </p:cNvPr>
          <p:cNvGraphicFramePr>
            <a:graphicFrameLocks noGrp="1"/>
          </p:cNvGraphicFramePr>
          <p:nvPr/>
        </p:nvGraphicFramePr>
        <p:xfrm>
          <a:off x="1822940" y="1827578"/>
          <a:ext cx="5112434" cy="44620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2434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</a:tblGrid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bg1"/>
                          </a:solidFill>
                        </a:rPr>
                        <a:t>LENGUAJE VBA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743667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3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MÓDULO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66" y="1786483"/>
            <a:ext cx="9705265" cy="26548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 archivo donde se almacena el código que programamos.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" name="Picture 14" descr="Resultado de imagen para visual basic png">
            <a:extLst>
              <a:ext uri="{FF2B5EF4-FFF2-40B4-BE49-F238E27FC236}">
                <a16:creationId xmlns:a16="http://schemas.microsoft.com/office/drawing/2014/main" id="{1CB092E2-0B91-4A2B-861D-2DEF42D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518" y="2422466"/>
            <a:ext cx="1636113" cy="16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31E5F3-0F8F-4BD9-85AD-D307327E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80" y="4435534"/>
            <a:ext cx="2233274" cy="2233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616B47-BFEF-4A2B-8315-0828849D4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" t="1778" r="2401" b="2963"/>
          <a:stretch/>
        </p:blipFill>
        <p:spPr>
          <a:xfrm>
            <a:off x="1732347" y="2532185"/>
            <a:ext cx="4499641" cy="39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66" y="1786483"/>
            <a:ext cx="9705265" cy="26548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Herramienta para capturar o recopilar datos.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" name="Picture 14" descr="Resultado de imagen para visual basic png">
            <a:extLst>
              <a:ext uri="{FF2B5EF4-FFF2-40B4-BE49-F238E27FC236}">
                <a16:creationId xmlns:a16="http://schemas.microsoft.com/office/drawing/2014/main" id="{1CB092E2-0B91-4A2B-861D-2DEF42D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60" y="2422466"/>
            <a:ext cx="1636113" cy="16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31E5F3-0F8F-4BD9-85AD-D307327E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80" y="4435534"/>
            <a:ext cx="2233274" cy="2233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0622C2-1114-4F7F-9119-CF5DF97426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" b="9502"/>
          <a:stretch/>
        </p:blipFill>
        <p:spPr>
          <a:xfrm>
            <a:off x="1378546" y="2422466"/>
            <a:ext cx="5886450" cy="41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ORIGEN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061A4-A2A8-4624-B0CB-61D96588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Fuente de datos:</a:t>
            </a:r>
          </a:p>
          <a:p>
            <a:pPr lvl="1"/>
            <a:r>
              <a:rPr lang="es-MX" dirty="0"/>
              <a:t>SGBD</a:t>
            </a:r>
          </a:p>
          <a:p>
            <a:pPr lvl="1"/>
            <a:r>
              <a:rPr lang="es-MX" dirty="0"/>
              <a:t>Desde Archivos JSON, XML, Texto</a:t>
            </a:r>
          </a:p>
          <a:p>
            <a:pPr lvl="1"/>
            <a:r>
              <a:rPr lang="es-MX" dirty="0"/>
              <a:t>Desde la Web</a:t>
            </a:r>
          </a:p>
          <a:p>
            <a:pPr lvl="1"/>
            <a:r>
              <a:rPr lang="es-MX" dirty="0"/>
              <a:t>Desde ODBC</a:t>
            </a:r>
          </a:p>
        </p:txBody>
      </p:sp>
      <p:pic>
        <p:nvPicPr>
          <p:cNvPr id="8194" name="Picture 2" descr="sql-server-logo – ABD">
            <a:extLst>
              <a:ext uri="{FF2B5EF4-FFF2-40B4-BE49-F238E27FC236}">
                <a16:creationId xmlns:a16="http://schemas.microsoft.com/office/drawing/2014/main" id="{9529023F-EA6B-4DCA-8CE1-32CE1834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235" y="1825625"/>
            <a:ext cx="1230899" cy="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ostgreSQL replicación esclavos multi">
            <a:extLst>
              <a:ext uri="{FF2B5EF4-FFF2-40B4-BE49-F238E27FC236}">
                <a16:creationId xmlns:a16="http://schemas.microsoft.com/office/drawing/2014/main" id="{F2E93B5D-A37B-49B6-8A3D-2759B26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64" y="2371968"/>
            <a:ext cx="896645" cy="89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Download MySQL Logo in SVG Vector or PNG File Format - Logo.wine">
            <a:extLst>
              <a:ext uri="{FF2B5EF4-FFF2-40B4-BE49-F238E27FC236}">
                <a16:creationId xmlns:a16="http://schemas.microsoft.com/office/drawing/2014/main" id="{44386D5A-6687-4C70-91D4-B98E9184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814" y="2850880"/>
            <a:ext cx="1378259" cy="9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Oracle Database EE|FabriConsulting">
            <a:extLst>
              <a:ext uri="{FF2B5EF4-FFF2-40B4-BE49-F238E27FC236}">
                <a16:creationId xmlns:a16="http://schemas.microsoft.com/office/drawing/2014/main" id="{1062F690-2F56-4BF0-8024-2386E99E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9" y="1681054"/>
            <a:ext cx="966198" cy="96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ADA6896-0B14-4B17-A278-ABE185E3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592" y="3904656"/>
            <a:ext cx="987775" cy="9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3268FD-8539-41EE-BBEC-1AFCB4FFD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285" y="3904656"/>
            <a:ext cx="5193379" cy="2543422"/>
          </a:xfrm>
          <a:prstGeom prst="rect">
            <a:avLst/>
          </a:prstGeom>
        </p:spPr>
      </p:pic>
      <p:pic>
        <p:nvPicPr>
          <p:cNvPr id="8212" name="Picture 20" descr="png-internet-internet-icon-1600 -">
            <a:extLst>
              <a:ext uri="{FF2B5EF4-FFF2-40B4-BE49-F238E27FC236}">
                <a16:creationId xmlns:a16="http://schemas.microsoft.com/office/drawing/2014/main" id="{E3D66B7C-946D-47AB-8E72-0F0B2D5C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97" y="3569096"/>
            <a:ext cx="694666" cy="6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Json File Vector SVG Icon (3) - PNG Repo Free PNG Icons">
            <a:extLst>
              <a:ext uri="{FF2B5EF4-FFF2-40B4-BE49-F238E27FC236}">
                <a16:creationId xmlns:a16="http://schemas.microsoft.com/office/drawing/2014/main" id="{7ECF22B0-582E-47C8-B1C3-242D9F8E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93" y="3019785"/>
            <a:ext cx="896644" cy="8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 descr="Logos Microsoft Office Excel | Ideas para logotipo, Iconos, Editor de texto">
            <a:extLst>
              <a:ext uri="{FF2B5EF4-FFF2-40B4-BE49-F238E27FC236}">
                <a16:creationId xmlns:a16="http://schemas.microsoft.com/office/drawing/2014/main" id="{E8539873-667D-4174-BA81-FEADA77B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9" y="4234607"/>
            <a:ext cx="1065376" cy="7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/>
              <a:t>BASES DE DATOS RELACIONALES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 </a:t>
            </a:r>
            <a:r>
              <a:rPr lang="es-MX" b="1" dirty="0"/>
              <a:t>base de datos </a:t>
            </a:r>
            <a:r>
              <a:rPr lang="es-MX" dirty="0"/>
              <a:t>es un conjunto de datos pertenecientes a un mismo contexto y almacenados sistemáticamente para su posterior uso.</a:t>
            </a:r>
          </a:p>
          <a:p>
            <a:r>
              <a:rPr lang="es-MX" dirty="0"/>
              <a:t>Conjunto de tablas relacionadas.</a:t>
            </a:r>
          </a:p>
        </p:txBody>
      </p:sp>
      <p:pic>
        <p:nvPicPr>
          <p:cNvPr id="10242" name="Picture 2" descr="Las mejores bases de datos en la nube">
            <a:extLst>
              <a:ext uri="{FF2B5EF4-FFF2-40B4-BE49-F238E27FC236}">
                <a16:creationId xmlns:a16="http://schemas.microsoft.com/office/drawing/2014/main" id="{97473307-FF65-412E-B18C-EEB0C927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32" y="3983538"/>
            <a:ext cx="4313136" cy="2426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1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/>
              <a:t>SGBD - RDBMS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Permiten la gestión de bases de datos relacionales:</a:t>
            </a:r>
          </a:p>
          <a:p>
            <a:pPr lvl="1"/>
            <a:r>
              <a:rPr lang="es-MX" dirty="0"/>
              <a:t>MS SQL SERVER</a:t>
            </a:r>
          </a:p>
          <a:p>
            <a:pPr lvl="1"/>
            <a:r>
              <a:rPr lang="es-MX" dirty="0"/>
              <a:t>ORACLE</a:t>
            </a:r>
          </a:p>
          <a:p>
            <a:pPr lvl="1"/>
            <a:r>
              <a:rPr lang="es-MX" dirty="0"/>
              <a:t>MYSQL</a:t>
            </a:r>
          </a:p>
          <a:p>
            <a:pPr lvl="1"/>
            <a:r>
              <a:rPr lang="es-MX" dirty="0"/>
              <a:t>MARIA DB</a:t>
            </a:r>
          </a:p>
        </p:txBody>
      </p:sp>
      <p:pic>
        <p:nvPicPr>
          <p:cNvPr id="5" name="Picture 2" descr="Download Agregar Regla Icon - Create Icon - Full Size PNG Image - PNGkit">
            <a:extLst>
              <a:ext uri="{FF2B5EF4-FFF2-40B4-BE49-F238E27FC236}">
                <a16:creationId xmlns:a16="http://schemas.microsoft.com/office/drawing/2014/main" id="{79E1A264-0336-4B00-9223-66440A92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08" y="4098897"/>
            <a:ext cx="1786151" cy="17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ad icon - Download on Iconfinder on Iconfinder">
            <a:extLst>
              <a:ext uri="{FF2B5EF4-FFF2-40B4-BE49-F238E27FC236}">
                <a16:creationId xmlns:a16="http://schemas.microsoft.com/office/drawing/2014/main" id="{FC3CD455-DE29-4593-8FD6-3159CC339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14" y="3962774"/>
            <a:ext cx="2058396" cy="205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pdate Icon of Glyph style - Available in SVG, PNG, EPS, AI &amp; Icon fonts">
            <a:extLst>
              <a:ext uri="{FF2B5EF4-FFF2-40B4-BE49-F238E27FC236}">
                <a16:creationId xmlns:a16="http://schemas.microsoft.com/office/drawing/2014/main" id="{A07AD813-1D2C-4FDD-9DE4-F9087760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12" y="4252180"/>
            <a:ext cx="1768990" cy="17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elete Icon of Glyph style - Available in SVG, PNG, EPS, AI &amp; Icon fonts">
            <a:extLst>
              <a:ext uri="{FF2B5EF4-FFF2-40B4-BE49-F238E27FC236}">
                <a16:creationId xmlns:a16="http://schemas.microsoft.com/office/drawing/2014/main" id="{AB5A9621-43A8-4F19-9019-DAD65F34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893" y="4252180"/>
            <a:ext cx="1768990" cy="17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10540706-FE41-4678-98A7-217FCA3BE5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76" y="3304712"/>
            <a:ext cx="3869924" cy="26522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LÓGICO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DESCRIBE EL MAYOR DETALLE POSIBLE</a:t>
            </a:r>
          </a:p>
          <a:p>
            <a:r>
              <a:rPr lang="es-MX" dirty="0"/>
              <a:t>INCLUYE ENTIDADES Y SUS RELACIONES</a:t>
            </a:r>
          </a:p>
          <a:p>
            <a:r>
              <a:rPr lang="es-MX" dirty="0"/>
              <a:t>SE ESPECIFICAN LOS ATRIBUTOS PARA CADA ENTIDAD</a:t>
            </a:r>
          </a:p>
          <a:p>
            <a:r>
              <a:rPr lang="es-MX" dirty="0"/>
              <a:t>SE DEFINE LA CLAVE PRIMARIA</a:t>
            </a:r>
          </a:p>
          <a:p>
            <a:r>
              <a:rPr lang="es-MX" dirty="0"/>
              <a:t>SE DEFINEN LAS CLAVE SECUNDARIAS</a:t>
            </a:r>
          </a:p>
          <a:p>
            <a:r>
              <a:rPr lang="es-MX" dirty="0"/>
              <a:t>LA </a:t>
            </a:r>
            <a:r>
              <a:rPr lang="es-MX" b="1" dirty="0"/>
              <a:t>NORMALIZACIÓN</a:t>
            </a:r>
            <a:r>
              <a:rPr lang="es-MX" dirty="0"/>
              <a:t> OCURRE EN ESTE NIVEL</a:t>
            </a:r>
          </a:p>
          <a:p>
            <a:r>
              <a:rPr lang="es-MX" dirty="0"/>
              <a:t>SE RESUELVE LA RELACIÓN MUCHOS A MUCHOS</a:t>
            </a:r>
          </a:p>
        </p:txBody>
      </p:sp>
    </p:spTree>
    <p:extLst>
      <p:ext uri="{BB962C8B-B14F-4D97-AF65-F5344CB8AC3E}">
        <p14:creationId xmlns:p14="http://schemas.microsoft.com/office/powerpoint/2010/main" val="91594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10540706-FE41-4678-98A7-217FCA3BE5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1" y="1640214"/>
            <a:ext cx="10391315" cy="50014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LÓGICO</a:t>
            </a:r>
          </a:p>
        </p:txBody>
      </p:sp>
    </p:spTree>
    <p:extLst>
      <p:ext uri="{BB962C8B-B14F-4D97-AF65-F5344CB8AC3E}">
        <p14:creationId xmlns:p14="http://schemas.microsoft.com/office/powerpoint/2010/main" val="29527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84EC85C-DB63-4756-A0B4-19B99C69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763" y="1825625"/>
            <a:ext cx="9408473" cy="4351338"/>
          </a:xfrm>
        </p:spPr>
      </p:pic>
    </p:spTree>
    <p:extLst>
      <p:ext uri="{BB962C8B-B14F-4D97-AF65-F5344CB8AC3E}">
        <p14:creationId xmlns:p14="http://schemas.microsoft.com/office/powerpoint/2010/main" val="117786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ATRIBUTOS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COLUMNAS</a:t>
            </a:r>
          </a:p>
          <a:p>
            <a:r>
              <a:rPr lang="es-MX" dirty="0"/>
              <a:t>ENTIDADES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TABLAS</a:t>
            </a:r>
          </a:p>
          <a:p>
            <a:r>
              <a:rPr lang="es-MX" dirty="0"/>
              <a:t>RELACION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LLAVE SECUNDARIA</a:t>
            </a:r>
          </a:p>
          <a:p>
            <a:r>
              <a:rPr lang="es-MX" dirty="0"/>
              <a:t>ATRIBUTO PRINCIPAL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LLAVE PRIMARIA</a:t>
            </a:r>
          </a:p>
          <a:p>
            <a:r>
              <a:rPr lang="es-MX" dirty="0"/>
              <a:t>SE DEFINEN LOS TIPOS DE DATOS PARA CADA COLUMNA</a:t>
            </a:r>
          </a:p>
          <a:p>
            <a:r>
              <a:rPr lang="es-MX" dirty="0"/>
              <a:t>SE DEFINEN LAS RESTRICCIONES PARA CADA COLUMNA</a:t>
            </a:r>
          </a:p>
          <a:p>
            <a:r>
              <a:rPr lang="es-MX" dirty="0"/>
              <a:t>SERÁ DIFERENTE PARA CADA SGBD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00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LENGUAJE DE DEFINICIÓN DE DATOS (</a:t>
            </a:r>
            <a:r>
              <a:rPr lang="es-MX" b="1" dirty="0"/>
              <a:t>DDL</a:t>
            </a:r>
            <a:r>
              <a:rPr lang="es-MX" dirty="0"/>
              <a:t>)</a:t>
            </a:r>
          </a:p>
          <a:p>
            <a:r>
              <a:rPr lang="es-MX" dirty="0"/>
              <a:t>LENGUAJE DE MANIPULACIÓN DE DATOS (</a:t>
            </a:r>
            <a:r>
              <a:rPr lang="es-MX" b="1" dirty="0"/>
              <a:t>DML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6" descr="Juicio - Iconos gratis de seguridad">
            <a:extLst>
              <a:ext uri="{FF2B5EF4-FFF2-40B4-BE49-F238E27FC236}">
                <a16:creationId xmlns:a16="http://schemas.microsoft.com/office/drawing/2014/main" id="{841DBD45-F154-4A5F-ABCD-2FF56536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58" y="3005732"/>
            <a:ext cx="3031083" cy="30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35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472</Words>
  <Application>Microsoft Office PowerPoint</Application>
  <PresentationFormat>Panorámica</PresentationFormat>
  <Paragraphs>83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Open Sans</vt:lpstr>
      <vt:lpstr>Roboto</vt:lpstr>
      <vt:lpstr>Tema de Office</vt:lpstr>
      <vt:lpstr>PROGRAMACIÓN DE UN CRUD VBA  EXCEL</vt:lpstr>
      <vt:lpstr>ORIGEN DE DATOS</vt:lpstr>
      <vt:lpstr>BASES DE DATOS RELACIONALES</vt:lpstr>
      <vt:lpstr>SGBD - RDBMS</vt:lpstr>
      <vt:lpstr>MODELO DE DATOS LÓGICO</vt:lpstr>
      <vt:lpstr>MODELO DE DATOS LÓGICO</vt:lpstr>
      <vt:lpstr>MODELO DE DATOS FÍSICO</vt:lpstr>
      <vt:lpstr>MODELO DE DATOS FÍSICO</vt:lpstr>
      <vt:lpstr>MODELO DE DATOS FÍSICO</vt:lpstr>
      <vt:lpstr>LENGUAJE DE DEFINICIÓN DE DATOS</vt:lpstr>
      <vt:lpstr>LENGUAJE DE DEFINICIÓN DE DATOS</vt:lpstr>
      <vt:lpstr>LENGUAJE DE DEFINICIÓN DE DATOS</vt:lpstr>
      <vt:lpstr>LENGUAJE DE MANIPULACIÓN DE DATOS</vt:lpstr>
      <vt:lpstr>MACROS</vt:lpstr>
      <vt:lpstr>EDITOR VISUAL BASIC</vt:lpstr>
      <vt:lpstr>EDITOR DE CÓDIGO</vt:lpstr>
      <vt:lpstr>TIPOS DE DATOS</vt:lpstr>
      <vt:lpstr>MÓDULO</vt:lpstr>
      <vt:lpstr>FORMULARIO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AnthonyCode</cp:lastModifiedBy>
  <cp:revision>225</cp:revision>
  <dcterms:created xsi:type="dcterms:W3CDTF">2020-10-28T19:12:16Z</dcterms:created>
  <dcterms:modified xsi:type="dcterms:W3CDTF">2021-04-07T23:33:18Z</dcterms:modified>
</cp:coreProperties>
</file>