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371" r:id="rId3"/>
    <p:sldId id="265" r:id="rId4"/>
    <p:sldId id="370" r:id="rId5"/>
    <p:sldId id="372" r:id="rId6"/>
    <p:sldId id="373" r:id="rId7"/>
    <p:sldId id="374" r:id="rId8"/>
    <p:sldId id="375" r:id="rId9"/>
    <p:sldId id="376" r:id="rId10"/>
    <p:sldId id="381" r:id="rId11"/>
    <p:sldId id="378" r:id="rId12"/>
    <p:sldId id="383" r:id="rId13"/>
    <p:sldId id="384" r:id="rId14"/>
    <p:sldId id="385" r:id="rId15"/>
    <p:sldId id="386" r:id="rId16"/>
    <p:sldId id="377" r:id="rId17"/>
    <p:sldId id="380" r:id="rId18"/>
    <p:sldId id="379" r:id="rId19"/>
    <p:sldId id="387" r:id="rId20"/>
    <p:sldId id="388" r:id="rId21"/>
    <p:sldId id="389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1"/>
    <a:srgbClr val="5DDA18"/>
    <a:srgbClr val="01395E"/>
    <a:srgbClr val="2F6E0C"/>
    <a:srgbClr val="215272"/>
    <a:srgbClr val="013A5F"/>
    <a:srgbClr val="FCFDFD"/>
    <a:srgbClr val="3A5000"/>
    <a:srgbClr val="41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558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5DD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13B6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5DD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E80DAF-22A6-4E58-A493-817292465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61" y="764006"/>
            <a:ext cx="2775898" cy="5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31/03/2021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286" y="1139483"/>
            <a:ext cx="9694462" cy="2289517"/>
          </a:xfrm>
        </p:spPr>
        <p:txBody>
          <a:bodyPr>
            <a:noAutofit/>
          </a:bodyPr>
          <a:lstStyle/>
          <a:p>
            <a:r>
              <a:rPr lang="es-PE" sz="1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95958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401731-8640-4F1D-AFCB-A2C4B360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82" y="5663728"/>
            <a:ext cx="751035" cy="459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991BF5-42D4-44FC-B069-50E6AE3D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6" y="3956229"/>
            <a:ext cx="5302928" cy="10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4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2071"/>
              </p:ext>
            </p:extLst>
          </p:nvPr>
        </p:nvGraphicFramePr>
        <p:xfrm>
          <a:off x="1116847" y="1390490"/>
          <a:ext cx="9241804" cy="54776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72277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DATENAME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Devuelve una cadena de caracteres que representa el parámetro especificado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YY, YYYY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QUARTER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QQ, Q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MM, M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DAYOFYEAR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DY, 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 DAY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DD, 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67641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WEEK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WK, WW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46168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WEEKDAY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DW, W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396670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HOUR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HH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6383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MINUTE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MI, 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11721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SECOND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SS, 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94411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MILISECOND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19546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MICROSECOND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MCS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350437"/>
                  </a:ext>
                </a:extLst>
              </a:tr>
              <a:tr h="314290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NANOSECOND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NS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45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5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3600" dirty="0">
                <a:solidFill>
                  <a:srgbClr val="008000"/>
                </a:solidFill>
                <a:latin typeface="Consolas" panose="020B0609020204030204" pitchFamily="49" charset="0"/>
              </a:rPr>
              <a:t>-- DATENAME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DD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DY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ns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- HORA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259086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12796"/>
              </p:ext>
            </p:extLst>
          </p:nvPr>
        </p:nvGraphicFramePr>
        <p:xfrm>
          <a:off x="1116846" y="1883330"/>
          <a:ext cx="924180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5560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DATEDIFF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Devuelve un valor numérico que representa la diferencia entre dos fechas.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8C04B12-2EBD-4C2A-9C53-70F51178B263}"/>
              </a:ext>
            </a:extLst>
          </p:cNvPr>
          <p:cNvSpPr/>
          <p:nvPr/>
        </p:nvSpPr>
        <p:spPr>
          <a:xfrm>
            <a:off x="1454626" y="2716053"/>
            <a:ext cx="85662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000" dirty="0">
                <a:solidFill>
                  <a:srgbClr val="008000"/>
                </a:solidFill>
                <a:latin typeface="Consolas" panose="020B0609020204030204" pitchFamily="49" charset="0"/>
              </a:rPr>
              <a:t>-- DATEDIFF</a:t>
            </a:r>
            <a:endParaRPr lang="es-PE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0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40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  <a:endParaRPr lang="es-PE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'11-16-1992'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8000" dirty="0"/>
          </a:p>
        </p:txBody>
      </p:sp>
    </p:spTree>
    <p:extLst>
      <p:ext uri="{BB962C8B-B14F-4D97-AF65-F5344CB8AC3E}">
        <p14:creationId xmlns:p14="http://schemas.microsoft.com/office/powerpoint/2010/main" val="339082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64565"/>
              </p:ext>
            </p:extLst>
          </p:nvPr>
        </p:nvGraphicFramePr>
        <p:xfrm>
          <a:off x="1116846" y="1883330"/>
          <a:ext cx="9241804" cy="5560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5560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DATEADD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DATEADD (DATEPART , NUMBER , DATE )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8C04B12-2EBD-4C2A-9C53-70F51178B263}"/>
              </a:ext>
            </a:extLst>
          </p:cNvPr>
          <p:cNvSpPr/>
          <p:nvPr/>
        </p:nvSpPr>
        <p:spPr>
          <a:xfrm>
            <a:off x="1116846" y="2632023"/>
            <a:ext cx="110751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 DATEADD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--AUMENTANDO DÍAS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--AUMENTANDO SEMANAS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wk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--AUMENTANDO MESES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28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2800" dirty="0">
                <a:solidFill>
                  <a:srgbClr val="008000"/>
                </a:solidFill>
                <a:latin typeface="Consolas" panose="020B0609020204030204" pitchFamily="49" charset="0"/>
              </a:rPr>
              <a:t>--AUMENTANDO AÑOS</a:t>
            </a:r>
            <a:endParaRPr lang="es-P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yy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9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46779"/>
              </p:ext>
            </p:extLst>
          </p:nvPr>
        </p:nvGraphicFramePr>
        <p:xfrm>
          <a:off x="1116846" y="1883330"/>
          <a:ext cx="9241804" cy="5560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5560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EOMONTH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Devuelve el último días del mes que contiene una determinada fecha.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8C04B12-2EBD-4C2A-9C53-70F51178B263}"/>
              </a:ext>
            </a:extLst>
          </p:cNvPr>
          <p:cNvSpPr/>
          <p:nvPr/>
        </p:nvSpPr>
        <p:spPr>
          <a:xfrm>
            <a:off x="558423" y="2877682"/>
            <a:ext cx="110751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dirty="0">
                <a:solidFill>
                  <a:srgbClr val="008000"/>
                </a:solidFill>
                <a:latin typeface="Consolas" panose="020B0609020204030204" pitchFamily="49" charset="0"/>
              </a:rPr>
              <a:t>-- EOMONTH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EOMONTH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eomonth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()));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eomonth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()));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eomonth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mm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36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()));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30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94849"/>
              </p:ext>
            </p:extLst>
          </p:nvPr>
        </p:nvGraphicFramePr>
        <p:xfrm>
          <a:off x="1116846" y="1883330"/>
          <a:ext cx="9241804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74601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6867203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556051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SET DATEFORMAT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Define el formato de la fecha que se especifica en consultas o inserciones de registros. Se tiene las siguientes opciones.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68C04B12-2EBD-4C2A-9C53-70F51178B263}"/>
              </a:ext>
            </a:extLst>
          </p:cNvPr>
          <p:cNvSpPr/>
          <p:nvPr/>
        </p:nvSpPr>
        <p:spPr>
          <a:xfrm>
            <a:off x="558423" y="2877682"/>
            <a:ext cx="11075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6CF48A7-CDFD-41B4-8B78-93CBD6114635}"/>
              </a:ext>
            </a:extLst>
          </p:cNvPr>
          <p:cNvSpPr/>
          <p:nvPr/>
        </p:nvSpPr>
        <p:spPr>
          <a:xfrm>
            <a:off x="1236261" y="3015000"/>
            <a:ext cx="900297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4400" dirty="0">
                <a:solidFill>
                  <a:srgbClr val="008000"/>
                </a:solidFill>
                <a:latin typeface="Consolas" panose="020B0609020204030204" pitchFamily="49" charset="0"/>
              </a:rPr>
              <a:t>-- SER DATEFORMAT</a:t>
            </a:r>
            <a:endParaRPr lang="es-PE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DMY</a:t>
            </a:r>
            <a:r>
              <a:rPr lang="es-PE" sz="4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YMD</a:t>
            </a:r>
            <a:r>
              <a:rPr lang="es-PE" sz="4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DYM</a:t>
            </a:r>
            <a:r>
              <a:rPr lang="es-PE" sz="4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dateformat</a:t>
            </a:r>
            <a:r>
              <a:rPr lang="es-PE" sz="4400" dirty="0">
                <a:solidFill>
                  <a:srgbClr val="000000"/>
                </a:solidFill>
                <a:latin typeface="Consolas" panose="020B0609020204030204" pitchFamily="49" charset="0"/>
              </a:rPr>
              <a:t> MDY</a:t>
            </a:r>
            <a:r>
              <a:rPr lang="es-PE" sz="4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8800" dirty="0"/>
          </a:p>
        </p:txBody>
      </p:sp>
    </p:spTree>
    <p:extLst>
      <p:ext uri="{BB962C8B-B14F-4D97-AF65-F5344CB8AC3E}">
        <p14:creationId xmlns:p14="http://schemas.microsoft.com/office/powerpoint/2010/main" val="133274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CADENA TEXTO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61952"/>
              </p:ext>
            </p:extLst>
          </p:nvPr>
        </p:nvGraphicFramePr>
        <p:xfrm>
          <a:off x="1116847" y="1390490"/>
          <a:ext cx="9884088" cy="51023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963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44458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LTRIM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Devuelve una cadena de caracteres quitando los espacios en blanco en el lado izquierdo de la cadena.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Asigna una cantidad de espacios en blanco en una cadena de caracteres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STR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Convierte un valor numérico en un valor de tipo cadena con espacios en blanco en el lado izquierdo.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CHARINDEX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Devuelve la posición de una carácter o una cadena desde un punto inicial.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SUBSTRING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Devuelve una cadena de caracteres desde una posición inicial y una cantidad de caracteres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67641"/>
                  </a:ext>
                </a:extLst>
              </a:tr>
              <a:tr h="728912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>
                          <a:solidFill>
                            <a:schemeClr val="tx1"/>
                          </a:solidFill>
                        </a:rPr>
                        <a:t>Devuelve una cantidad de caracteres desde la izquierda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71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51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cadena_texto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cadena_texto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s-PE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'jean torres valencia'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paul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santamaria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barrientos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),(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'jean 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patiño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 paco'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CADENA TEXTO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239446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s-PE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P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estefany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 torres valencia’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PE" sz="2000" dirty="0">
                <a:solidFill>
                  <a:srgbClr val="008000"/>
                </a:solidFill>
                <a:latin typeface="Consolas" panose="020B0609020204030204" pitchFamily="49" charset="0"/>
              </a:rPr>
              <a:t>--obtener el nombre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8000"/>
                </a:solidFill>
                <a:latin typeface="Consolas" panose="020B0609020204030204" pitchFamily="49" charset="0"/>
              </a:rPr>
              <a:t>-- obtener el apellido paterno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)-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8000"/>
                </a:solidFill>
                <a:latin typeface="Consolas" panose="020B0609020204030204" pitchFamily="49" charset="0"/>
              </a:rPr>
              <a:t>--obtener el apellido materno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)+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usuario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>
                <a:solidFill>
                  <a:srgbClr val="008000"/>
                </a:solidFill>
                <a:latin typeface="Consolas" panose="020B0609020204030204" pitchFamily="49" charset="0"/>
              </a:rPr>
              <a:t>-- devolver el total de caracteres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nombres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2000" dirty="0">
                <a:solidFill>
                  <a:srgbClr val="000000"/>
                </a:solidFill>
                <a:latin typeface="Consolas" panose="020B0609020204030204" pitchFamily="49" charset="0"/>
              </a:rPr>
              <a:t> usuario</a:t>
            </a:r>
            <a:r>
              <a:rPr lang="es-PE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CADENA TEXTO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198976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LÓGICAS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07248"/>
              </p:ext>
            </p:extLst>
          </p:nvPr>
        </p:nvGraphicFramePr>
        <p:xfrm>
          <a:off x="1116847" y="2123598"/>
          <a:ext cx="9958306" cy="26108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870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CHOOSE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un valor de un conjunto de valores especificado por un índice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IIF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Permite devolver uno de dos valores, dependiendo de la evaluación de una condición.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74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83"/>
            <a:ext cx="10515599" cy="2654888"/>
          </a:xfrm>
        </p:spPr>
        <p:txBody>
          <a:bodyPr>
            <a:normAutofit/>
          </a:bodyPr>
          <a:lstStyle/>
          <a:p>
            <a:pPr algn="just"/>
            <a:r>
              <a:rPr lang="es-MX" sz="4000" dirty="0"/>
              <a:t>La solución a problemas complejos se facilita si se dividen en porciones de código más pequeñas.</a:t>
            </a:r>
          </a:p>
          <a:p>
            <a:pPr algn="just"/>
            <a:endParaRPr lang="es-MX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2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3600" dirty="0">
                <a:solidFill>
                  <a:srgbClr val="008000"/>
                </a:solidFill>
                <a:latin typeface="Consolas" panose="020B0609020204030204" pitchFamily="49" charset="0"/>
              </a:rPr>
              <a:t>-- CHOOSE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CHOOSE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()),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'ENERO'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'FEBRERO'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'MARZO'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'ABRIL'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'MAYO'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'JUNIO'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'JULIO'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'AGOSTO'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'SEPTIEMBRE'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'OCTUBRE'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'NOVIEMBRE'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FF0000"/>
                </a:solidFill>
                <a:latin typeface="Consolas" panose="020B0609020204030204" pitchFamily="49" charset="0"/>
              </a:rPr>
              <a:t>'DICIEMBRE'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LÓGICAS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161692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15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3600" dirty="0">
                <a:solidFill>
                  <a:srgbClr val="008000"/>
                </a:solidFill>
                <a:latin typeface="Consolas" panose="020B0609020204030204" pitchFamily="49" charset="0"/>
              </a:rPr>
              <a:t>-- IFF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3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 err="1">
                <a:solidFill>
                  <a:srgbClr val="FF00FF"/>
                </a:solidFill>
                <a:latin typeface="Consolas" panose="020B0609020204030204" pitchFamily="49" charset="0"/>
              </a:rPr>
              <a:t>iif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UnidadesEnStock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preciounitario 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0.20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PE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PE" sz="3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descuento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</a:t>
            </a:r>
            <a:r>
              <a:rPr lang="es-PE" sz="3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PE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productos</a:t>
            </a:r>
            <a:r>
              <a:rPr lang="es-PE" sz="36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LÓGICAS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1657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B792B-A2E1-4098-9DD7-F2C6456A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83"/>
            <a:ext cx="10515599" cy="26548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MX" sz="4000" dirty="0">
                <a:solidFill>
                  <a:schemeClr val="tx1"/>
                </a:solidFill>
              </a:rPr>
              <a:t>FUNCIONES DEL SISTEMA</a:t>
            </a:r>
          </a:p>
          <a:p>
            <a:pPr algn="just"/>
            <a:r>
              <a:rPr lang="es-MX" sz="4000" dirty="0"/>
              <a:t>FUNCIONES DEFINIDAS POR EL USUARIO</a:t>
            </a:r>
          </a:p>
          <a:p>
            <a:pPr lvl="1" algn="just"/>
            <a:r>
              <a:rPr lang="es-MX" sz="3600" dirty="0">
                <a:solidFill>
                  <a:schemeClr val="tx1"/>
                </a:solidFill>
              </a:rPr>
              <a:t>FUNCIONES ESCALARES</a:t>
            </a:r>
          </a:p>
          <a:p>
            <a:pPr lvl="1" algn="just"/>
            <a:r>
              <a:rPr lang="es-MX" sz="3600" dirty="0"/>
              <a:t>FUNCIONES TABLA EN LINEA</a:t>
            </a:r>
          </a:p>
          <a:p>
            <a:pPr lvl="1" algn="just"/>
            <a:r>
              <a:rPr lang="es-MX" sz="3600" dirty="0">
                <a:solidFill>
                  <a:schemeClr val="tx1"/>
                </a:solidFill>
              </a:rPr>
              <a:t>FUNCIONES TABLA MULTISENTENCIA</a:t>
            </a:r>
          </a:p>
        </p:txBody>
      </p:sp>
    </p:spTree>
    <p:extLst>
      <p:ext uri="{BB962C8B-B14F-4D97-AF65-F5344CB8AC3E}">
        <p14:creationId xmlns:p14="http://schemas.microsoft.com/office/powerpoint/2010/main" val="294834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Son funciones que se caracterizan por operar sobre una colección de valores y devolver un solo valor de resumen.</a:t>
            </a:r>
          </a:p>
          <a:p>
            <a:pPr lvl="1"/>
            <a:r>
              <a:rPr lang="es-PE" dirty="0"/>
              <a:t>AVG</a:t>
            </a:r>
          </a:p>
          <a:p>
            <a:pPr lvl="1"/>
            <a:r>
              <a:rPr lang="es-PE" dirty="0"/>
              <a:t>MIN</a:t>
            </a:r>
          </a:p>
          <a:p>
            <a:pPr lvl="1"/>
            <a:r>
              <a:rPr lang="es-PE" dirty="0"/>
              <a:t>SUM</a:t>
            </a:r>
          </a:p>
          <a:p>
            <a:pPr lvl="1"/>
            <a:r>
              <a:rPr lang="es-PE" dirty="0"/>
              <a:t>COUNT</a:t>
            </a:r>
          </a:p>
          <a:p>
            <a:pPr lvl="1"/>
            <a:r>
              <a:rPr lang="es-PE" dirty="0"/>
              <a:t>COUNT_BIG</a:t>
            </a:r>
          </a:p>
          <a:p>
            <a:pPr lvl="1"/>
            <a:r>
              <a:rPr lang="es-PE" dirty="0"/>
              <a:t>GROUPING</a:t>
            </a:r>
          </a:p>
          <a:p>
            <a:pPr lvl="1"/>
            <a:r>
              <a:rPr lang="es-PE" dirty="0"/>
              <a:t>GROUPING_ID</a:t>
            </a:r>
          </a:p>
          <a:p>
            <a:pPr lvl="1"/>
            <a:r>
              <a:rPr lang="es-PE" dirty="0"/>
              <a:t>MAX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FUNCIONES DE AGREGADO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8802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Son funciones que se caracterizan por devolver un valor de categoría para cada fila de una partición.</a:t>
            </a:r>
          </a:p>
          <a:p>
            <a:pPr lvl="1"/>
            <a:r>
              <a:rPr lang="es-PE" dirty="0"/>
              <a:t>RANK</a:t>
            </a:r>
          </a:p>
          <a:p>
            <a:pPr lvl="1"/>
            <a:r>
              <a:rPr lang="es-PE" dirty="0"/>
              <a:t>NTILE</a:t>
            </a:r>
          </a:p>
          <a:p>
            <a:pPr lvl="1"/>
            <a:r>
              <a:rPr lang="es-PE" dirty="0"/>
              <a:t>DENSE_RANK</a:t>
            </a:r>
          </a:p>
          <a:p>
            <a:pPr lvl="1"/>
            <a:r>
              <a:rPr lang="es-PE" dirty="0"/>
              <a:t>ROW_NUMBER</a:t>
            </a:r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FUNCIONES DE CATEGORÍA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48743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Son funciones que se caracterizan por operar sobre un valor y después devolver otro valor. Las funciones escalares se pueden utilizar donde la expresión sea válida.</a:t>
            </a:r>
          </a:p>
          <a:p>
            <a:pPr lvl="1"/>
            <a:r>
              <a:rPr lang="es-PE" b="1" dirty="0"/>
              <a:t>FUNCIONES DE CONFIGURACIÓN</a:t>
            </a:r>
          </a:p>
          <a:p>
            <a:pPr lvl="1"/>
            <a:r>
              <a:rPr lang="es-PE" b="1" dirty="0"/>
              <a:t>FUNCIONES DE CONVERSIÓN</a:t>
            </a:r>
          </a:p>
          <a:p>
            <a:pPr lvl="1"/>
            <a:r>
              <a:rPr lang="es-PE" b="1" dirty="0"/>
              <a:t>FUNCIONES DEL CURSOR</a:t>
            </a:r>
          </a:p>
          <a:p>
            <a:pPr lvl="1"/>
            <a:endParaRPr lang="es-PE" b="1" dirty="0"/>
          </a:p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FUNCIONES ESCALARES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38021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CONFIGURACIÓN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9242"/>
              </p:ext>
            </p:extLst>
          </p:nvPr>
        </p:nvGraphicFramePr>
        <p:xfrm>
          <a:off x="1155171" y="1690688"/>
          <a:ext cx="9958306" cy="43513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870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@@SERVERNAME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MUESTRA EL NOMBRE DEL SERVIDOR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@@LANGUAGE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MUESTRA EL IDIOMA CONFIGURADO EN EL SERVIDOR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@@SERVICENAME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MUESTRA EL NOMBRE DE LA INSTANCIA DEL SERVIDOR SQL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@@VERSION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MUESTRA LA VERSIÓN DE SQL SERVERR ACTUAL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75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CONVERSIÓN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73968"/>
              </p:ext>
            </p:extLst>
          </p:nvPr>
        </p:nvGraphicFramePr>
        <p:xfrm>
          <a:off x="1116847" y="1390490"/>
          <a:ext cx="9958306" cy="5221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870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CAST – CONVERT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Realizan conversiones de tipos; la diferencia entre CAST  y CONVERT es la forma cómo se especifican sus parámetros.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PARSE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Se recomienda su uso para convertir tipos de cadena a tipos de fecha y hora, y a número.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TRY_CAST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una conversión de valor al tipo de datos especificado si la conversión se realiza correctamente; de lo contrario devuelve NULL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TRY_CONVERT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una conversión de valor al tipo de dato especificado si la conversión se realiza correctamente; de lo contrario devuelve NULL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TRY_PARSE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Se recomienda su uso para convertir tipos de cadena a tipos de fecha y hora, y a número.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6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2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s-PE" dirty="0"/>
          </a:p>
          <a:p>
            <a:pPr lvl="2"/>
            <a:endParaRPr lang="es-PE" b="1" dirty="0"/>
          </a:p>
          <a:p>
            <a:pPr lvl="1"/>
            <a:endParaRPr lang="es-PE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sz="4000" dirty="0"/>
              <a:t>FUNCIONES DE FECHA – HORA</a:t>
            </a:r>
            <a:endParaRPr lang="es-PE" sz="4000" b="1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97222A2-FBC1-4665-B4ED-FF12C1768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03908"/>
              </p:ext>
            </p:extLst>
          </p:nvPr>
        </p:nvGraphicFramePr>
        <p:xfrm>
          <a:off x="1116847" y="1390490"/>
          <a:ext cx="9958306" cy="52216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8700">
                  <a:extLst>
                    <a:ext uri="{9D8B030D-6E8A-4147-A177-3AD203B41FA5}">
                      <a16:colId xmlns:a16="http://schemas.microsoft.com/office/drawing/2014/main" val="2552558381"/>
                    </a:ext>
                  </a:extLst>
                </a:gridCol>
                <a:gridCol w="7399606">
                  <a:extLst>
                    <a:ext uri="{9D8B030D-6E8A-4147-A177-3AD203B41FA5}">
                      <a16:colId xmlns:a16="http://schemas.microsoft.com/office/drawing/2014/main" val="1827701518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FUNCIÓN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6327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SYSDATETIME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el valor actual de la fecha y hora en el formato Datetime2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5726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el valor numérico del día de una fecha determinada.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3676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el valor numérico del año de una fecha determinada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76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MONTH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Devuelve el valor numérico del mes de una fecha determinada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3699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DATEADD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dirty="0">
                          <a:solidFill>
                            <a:schemeClr val="tx1"/>
                          </a:solidFill>
                        </a:rPr>
                        <a:t>Permite aumentar o disminuir valores en una fecha determinada</a:t>
                      </a:r>
                    </a:p>
                  </a:txBody>
                  <a:tcPr anchor="ctr">
                    <a:lnL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5DD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6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719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1043</Words>
  <Application>Microsoft Office PowerPoint</Application>
  <PresentationFormat>Panorámica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Open Sans</vt:lpstr>
      <vt:lpstr>Tema de Office</vt:lpstr>
      <vt:lpstr>FUNCIONES</vt:lpstr>
      <vt:lpstr>¿QUÉ ES?</vt:lpstr>
      <vt:lpstr>FUNCIONES</vt:lpstr>
      <vt:lpstr>FUNCIONES DE AGREGADO</vt:lpstr>
      <vt:lpstr>FUNCIONES DE CATEGORÍA</vt:lpstr>
      <vt:lpstr>FUNCIONES ESCALARES</vt:lpstr>
      <vt:lpstr>FUNCIONES DE CONFIGURACIÓN</vt:lpstr>
      <vt:lpstr>FUNCIONES DE CONVERSIÓN</vt:lpstr>
      <vt:lpstr>FUNCIONES DE FECHA – HORA</vt:lpstr>
      <vt:lpstr>FUNCIONES DE FECHA – HORA</vt:lpstr>
      <vt:lpstr>FUNCIONES DE FECHA - HORA</vt:lpstr>
      <vt:lpstr>FUNCIONES DE FECHA – HORA</vt:lpstr>
      <vt:lpstr>FUNCIONES DE FECHA – HORA</vt:lpstr>
      <vt:lpstr>FUNCIONES DE FECHA – HORA</vt:lpstr>
      <vt:lpstr>FUNCIONES DE FECHA – HORA</vt:lpstr>
      <vt:lpstr>FUNCIONES DE CADENA TEXTO</vt:lpstr>
      <vt:lpstr>FUNCIONES DE CADENA TEXTO</vt:lpstr>
      <vt:lpstr>FUNCIONES DE CADENA TEXTO</vt:lpstr>
      <vt:lpstr>FUNCIONES LÓGICAS</vt:lpstr>
      <vt:lpstr>FUNCIONES LÓGICAS</vt:lpstr>
      <vt:lpstr>FUNCIONES LÓGICAS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AnthonyCode</cp:lastModifiedBy>
  <cp:revision>218</cp:revision>
  <dcterms:created xsi:type="dcterms:W3CDTF">2020-10-28T19:12:16Z</dcterms:created>
  <dcterms:modified xsi:type="dcterms:W3CDTF">2021-04-01T02:47:46Z</dcterms:modified>
</cp:coreProperties>
</file>