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314" r:id="rId2"/>
    <p:sldId id="303" r:id="rId3"/>
    <p:sldId id="304" r:id="rId4"/>
    <p:sldId id="305" r:id="rId5"/>
    <p:sldId id="306" r:id="rId6"/>
    <p:sldId id="347" r:id="rId7"/>
    <p:sldId id="307" r:id="rId8"/>
    <p:sldId id="308" r:id="rId9"/>
    <p:sldId id="309" r:id="rId10"/>
    <p:sldId id="310" r:id="rId11"/>
    <p:sldId id="311" r:id="rId12"/>
    <p:sldId id="312" r:id="rId13"/>
    <p:sldId id="313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95E"/>
    <a:srgbClr val="FCFDFD"/>
    <a:srgbClr val="41002C"/>
    <a:srgbClr val="013A5F"/>
    <a:srgbClr val="5DDA18"/>
    <a:srgbClr val="2F6E0C"/>
    <a:srgbClr val="215272"/>
    <a:srgbClr val="013B61"/>
    <a:srgbClr val="3A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16716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4E541A7-286A-4F17-B295-124459FBF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07176F-DC91-477A-BE5C-84DDFDCFB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0A01-8C2A-493E-8D30-18DB6034BDBB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38095-83A0-4194-8F49-5D5A38B2B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1612D-1928-4231-B052-BF37C3338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5F4E9-8D23-4B07-9DAB-83651F264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678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C64AC-EDF3-4070-9848-A92DF0B8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FA4D1-5437-44E6-B276-A8569191C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287AC-3740-4092-B216-BFB1F373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F92F7-C627-4B84-AD7F-CF70F73D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EE485-A8D6-4E95-8152-DADFB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9B8187-42DC-4573-93E9-FAD5687CE135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958A52-3007-4843-8802-BC8238B34595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C669F-CAF8-4A2E-A6AB-922E05A4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AF371C-097F-4D5F-98DE-9D40A6E0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E2190-84E6-4942-8E2C-641E684D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4DAE4-9E26-49AC-9E46-BD3CC2C4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ADD50-1C83-42AD-A6EF-BDA39E1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9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DB233-3D08-4F5C-B437-B0DC386E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B01BA-FF60-409F-AA45-C21E4BBF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1C391-12B2-4B2C-BEF3-6E93F15E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1765-8149-4DC3-A5ED-C855DD6F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7B97D-2A1F-49E5-88B8-0846074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9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3316-BC36-402C-A672-B183E092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395E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F22D8-B354-4125-BA5C-285C629C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4CC63-73F2-472B-A07A-6C2EF1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02802-C5F8-4734-8833-34BF031E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0B5D9-1564-4A98-AFC8-91F16C2E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B4F510-F7E7-4064-A909-2410CB62EB7A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564529-0B16-45EE-98DC-17FAECC8E6D7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231249-4A8E-4070-AE1C-8C31F178D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22" y="750294"/>
            <a:ext cx="2770097" cy="5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DD092-390A-4014-AC52-192C175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497282-A922-440B-95FA-B72AE365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AA504-5C71-4D0A-B676-A5DEA29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C3849-D1DE-468A-ACC0-1930E568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C20CE-ACC7-4E4B-9C6C-384E7B13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49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AF1D1-6328-4E4A-9CBB-770E7BCF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FE5DD-F7B4-4F7C-985D-FE36CBB1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3A2A31-1345-440E-AB88-157C9A49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59F2-BB4C-41B4-88A7-9F1E148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D6BC29-2BE3-4449-BC81-2489E4C3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B44FB-B619-43A1-8E51-43917BD0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1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11AF-EC44-4297-9662-09F72B77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B6D38-BD39-407E-B21E-6EBB78C8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CCDED-2F6C-43A8-ABB7-FBE26285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1C2C0C-8C7F-4886-8C7A-64168610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10FA5-27C4-4DCC-AC55-0BC4BF6E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9D4195-5E48-48CD-929E-EED1BD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5F19E1-B6E9-47A6-95E4-EBECD1C4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53A38A-C924-4B34-BB52-DFDF737B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1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BF927-4742-448F-AB48-40D037B8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FB229-927A-40DF-9ABA-0CA7EFEF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9C5C8B-A2C0-4C95-82A4-83D6CA8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6ABC3-0638-483B-9626-814251F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0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2680E2-865E-47C8-8B54-D0DDCC94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36E3ED-E3AB-4AC6-A97B-9C95035C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B56030-7156-43FE-9C15-08CAFBC6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2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81A23-4B0F-485B-A10E-4634F1DD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DC768-1D79-49B1-AE99-0C570D75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4D958-166D-4FE3-B05F-B63CC49F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D583E0-A249-4C1B-AEC0-AE0E184B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2200B-E481-4726-91B1-757CA3C7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1E2DF-A23F-4FC3-940C-A045B7B3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7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C8DE1-D991-4134-AD4F-A9F4164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7C3421-BDC8-41D2-975F-C0A184C4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888E9-FC74-4123-B360-E9775F3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C9284-201D-4C97-83E0-7503D2FF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B6008-F547-40A9-AAF7-A69DD755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4C759B-BA82-4B27-BB3C-11112FF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861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1C89F-1B46-4262-972B-91A02A54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4AB259-3370-452E-B117-38B24DA4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9403C-248C-40B8-905F-5B3257B2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3B48-4490-4C9D-89DC-314F6D30449B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C02F9-A05E-4D74-9D35-D205461C5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77215-0C34-4E06-BE16-D2230FDD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2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71" y="1758919"/>
            <a:ext cx="10217457" cy="3780747"/>
          </a:xfrm>
        </p:spPr>
        <p:txBody>
          <a:bodyPr>
            <a:normAutofit/>
          </a:bodyPr>
          <a:lstStyle/>
          <a:p>
            <a:pPr algn="ctr"/>
            <a:r>
              <a:rPr lang="es-PE" sz="11500" b="1" dirty="0"/>
              <a:t>MODELOS DE DATOS</a:t>
            </a:r>
          </a:p>
        </p:txBody>
      </p:sp>
    </p:spTree>
    <p:extLst>
      <p:ext uri="{BB962C8B-B14F-4D97-AF65-F5344CB8AC3E}">
        <p14:creationId xmlns:p14="http://schemas.microsoft.com/office/powerpoint/2010/main" val="147431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3600" b="1" dirty="0"/>
              <a:t>LENGUAJE DE DEFINICIÓN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2818"/>
          </a:xfrm>
        </p:spPr>
        <p:txBody>
          <a:bodyPr/>
          <a:lstStyle/>
          <a:p>
            <a:r>
              <a:rPr lang="es-PE" sz="2400" b="1" dirty="0"/>
              <a:t>CREATE</a:t>
            </a:r>
          </a:p>
          <a:p>
            <a:pPr lvl="1"/>
            <a:r>
              <a:rPr lang="es-PE" sz="2800" dirty="0"/>
              <a:t>CREAR UNA BASE DE DATOS 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DATABASE</a:t>
            </a:r>
          </a:p>
          <a:p>
            <a:pPr lvl="1"/>
            <a:r>
              <a:rPr lang="es-PE" sz="2800" dirty="0"/>
              <a:t>CREAR UNA TABLA 		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</a:t>
            </a:r>
          </a:p>
          <a:p>
            <a:pPr lvl="1"/>
            <a:r>
              <a:rPr lang="es-PE" sz="2800" dirty="0"/>
              <a:t>CREAR UN PROCEDIMIENTO ALMACENADO 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PROCEDURE</a:t>
            </a:r>
          </a:p>
          <a:p>
            <a:pPr lvl="1"/>
            <a:r>
              <a:rPr lang="es-PE" sz="2800" dirty="0"/>
              <a:t>CREAR UNA FUNCIÓN 	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FUNCTION</a:t>
            </a:r>
          </a:p>
          <a:p>
            <a:pPr lvl="1"/>
            <a:r>
              <a:rPr lang="es-PE" sz="2800" dirty="0"/>
              <a:t>CREAR UN DISPARADOR 	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TRIGGER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6" name="Picture 2" descr="Artboard, create, file, new, post icon - Download on Iconfinder">
            <a:extLst>
              <a:ext uri="{FF2B5EF4-FFF2-40B4-BE49-F238E27FC236}">
                <a16:creationId xmlns:a16="http://schemas.microsoft.com/office/drawing/2014/main" id="{5C5C7098-DCA3-406E-BEE3-CDC94A98E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35" y="4793942"/>
            <a:ext cx="2042129" cy="158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24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3600" b="1" dirty="0"/>
              <a:t>LENGUAJE DE DEFINICIÓN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1179"/>
          </a:xfrm>
        </p:spPr>
        <p:txBody>
          <a:bodyPr>
            <a:normAutofit fontScale="92500"/>
          </a:bodyPr>
          <a:lstStyle/>
          <a:p>
            <a:r>
              <a:rPr lang="es-PE" sz="3200" b="1" dirty="0"/>
              <a:t>ALTER</a:t>
            </a:r>
          </a:p>
          <a:p>
            <a:pPr lvl="1"/>
            <a:r>
              <a:rPr lang="es-PE" sz="2800" dirty="0"/>
              <a:t>MODIFICAR UNA BASE DE DATOS 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DATABASE</a:t>
            </a:r>
          </a:p>
          <a:p>
            <a:pPr lvl="1"/>
            <a:r>
              <a:rPr lang="es-PE" sz="2800" dirty="0"/>
              <a:t>MODIFICAR UNA TABLA 	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TABLE</a:t>
            </a:r>
          </a:p>
          <a:p>
            <a:pPr lvl="1"/>
            <a:r>
              <a:rPr lang="es-PE" sz="2800" dirty="0"/>
              <a:t>MODIFICAR UN PROCEDIMIENTO ALMACENADO 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PROCEDURE</a:t>
            </a:r>
          </a:p>
          <a:p>
            <a:pPr lvl="1"/>
            <a:r>
              <a:rPr lang="es-PE" sz="2800" dirty="0"/>
              <a:t>MODIFICAR UNA FUNCIÓN 	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FUNCTION</a:t>
            </a:r>
          </a:p>
          <a:p>
            <a:pPr lvl="1"/>
            <a:r>
              <a:rPr lang="es-PE" sz="2800" dirty="0"/>
              <a:t>MODIFICAR UN DISPARADOR 			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TRIGGER</a:t>
            </a:r>
          </a:p>
          <a:p>
            <a:endParaRPr lang="es-MX" sz="3600" dirty="0"/>
          </a:p>
          <a:p>
            <a:endParaRPr lang="es-MX" sz="3600" dirty="0"/>
          </a:p>
        </p:txBody>
      </p:sp>
      <p:pic>
        <p:nvPicPr>
          <p:cNvPr id="5" name="Picture 2" descr="Alter Icons - Download Free Vector Icons | Noun Project">
            <a:extLst>
              <a:ext uri="{FF2B5EF4-FFF2-40B4-BE49-F238E27FC236}">
                <a16:creationId xmlns:a16="http://schemas.microsoft.com/office/drawing/2014/main" id="{45F60348-7530-4712-98B6-168552BB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093" y="4847209"/>
            <a:ext cx="2233813" cy="14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4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3600" b="1" dirty="0"/>
              <a:t>LENGUAJE DE DEFINICIÓN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79" y="1825625"/>
            <a:ext cx="11111144" cy="3341179"/>
          </a:xfrm>
        </p:spPr>
        <p:txBody>
          <a:bodyPr>
            <a:normAutofit/>
          </a:bodyPr>
          <a:lstStyle/>
          <a:p>
            <a:r>
              <a:rPr lang="es-PE" sz="3200" b="1" dirty="0"/>
              <a:t>DROP</a:t>
            </a:r>
          </a:p>
          <a:p>
            <a:pPr lvl="1"/>
            <a:r>
              <a:rPr lang="es-PE" sz="2800" dirty="0"/>
              <a:t>ELIMINAR UNA BASE DE DATOS  			   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DATABASE</a:t>
            </a:r>
          </a:p>
          <a:p>
            <a:pPr lvl="1"/>
            <a:r>
              <a:rPr lang="es-PE" sz="2800" dirty="0"/>
              <a:t>ELIMINAR UNA TABLA 			              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TABLE</a:t>
            </a:r>
          </a:p>
          <a:p>
            <a:pPr lvl="1"/>
            <a:r>
              <a:rPr lang="es-PE" sz="2800" dirty="0"/>
              <a:t>ELIMINAR UN PROCEDIMIENTO ALMACENADO  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PROCEDURE</a:t>
            </a:r>
          </a:p>
          <a:p>
            <a:pPr lvl="1"/>
            <a:r>
              <a:rPr lang="es-PE" sz="2800" dirty="0"/>
              <a:t>ELIMINAR UNA FUNCIÓN 				   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FUNCTION</a:t>
            </a:r>
          </a:p>
          <a:p>
            <a:pPr lvl="1"/>
            <a:r>
              <a:rPr lang="es-PE" sz="2800" dirty="0"/>
              <a:t>ELIMINAR UN DISPARADOR   			   </a:t>
            </a:r>
            <a:r>
              <a:rPr lang="es-P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TRIGGER</a:t>
            </a:r>
          </a:p>
          <a:p>
            <a:pPr marL="0" indent="0">
              <a:buNone/>
            </a:pPr>
            <a:endParaRPr lang="es-MX" sz="3600" dirty="0"/>
          </a:p>
          <a:p>
            <a:endParaRPr lang="es-MX" sz="3600" dirty="0"/>
          </a:p>
        </p:txBody>
      </p:sp>
      <p:pic>
        <p:nvPicPr>
          <p:cNvPr id="6" name="Picture 2" descr="Drop shipping Icon of Glyph style - Available in SVG, PNG, EPS, AI &amp; Icon  fonts">
            <a:extLst>
              <a:ext uri="{FF2B5EF4-FFF2-40B4-BE49-F238E27FC236}">
                <a16:creationId xmlns:a16="http://schemas.microsoft.com/office/drawing/2014/main" id="{5B776003-C521-46EB-BFF8-3A816708B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96" y="4488268"/>
            <a:ext cx="2004607" cy="200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24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4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3200" b="1" dirty="0"/>
              <a:t>LENGUAJE DE MANIPULACIÓN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79" y="1825625"/>
            <a:ext cx="11111144" cy="3341179"/>
          </a:xfrm>
        </p:spPr>
        <p:txBody>
          <a:bodyPr>
            <a:normAutofit/>
          </a:bodyPr>
          <a:lstStyle/>
          <a:p>
            <a:pPr lvl="1"/>
            <a:r>
              <a:rPr lang="es-PE" sz="3600" dirty="0"/>
              <a:t>Inserta un nuevo registro en una tabla 	</a:t>
            </a:r>
            <a:r>
              <a:rPr lang="es-PE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</a:p>
          <a:p>
            <a:pPr lvl="1"/>
            <a:r>
              <a:rPr lang="es-PE" sz="3600" dirty="0"/>
              <a:t>Modifica un registro</a:t>
            </a:r>
            <a:r>
              <a:rPr lang="es-PE" dirty="0"/>
              <a:t> 					</a:t>
            </a:r>
            <a:r>
              <a:rPr lang="es-PE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</a:p>
          <a:p>
            <a:pPr lvl="1"/>
            <a:r>
              <a:rPr lang="es-PE" sz="3600" dirty="0"/>
              <a:t>Elimina un registro 	 				</a:t>
            </a:r>
            <a:r>
              <a:rPr lang="es-PE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</a:p>
          <a:p>
            <a:pPr lvl="1"/>
            <a:r>
              <a:rPr lang="es-PE" sz="3600" dirty="0"/>
              <a:t>Muestra una lista de registros 			</a:t>
            </a:r>
            <a:r>
              <a:rPr lang="es-PE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</a:p>
          <a:p>
            <a:pPr marL="0" indent="0">
              <a:buNone/>
            </a:pPr>
            <a:endParaRPr lang="es-MX" sz="4000" dirty="0"/>
          </a:p>
          <a:p>
            <a:endParaRPr lang="es-MX" sz="4000" dirty="0"/>
          </a:p>
        </p:txBody>
      </p:sp>
      <p:pic>
        <p:nvPicPr>
          <p:cNvPr id="7" name="Picture 2" descr="Download Agregar Regla Icon - Create Icon - Full Size PNG Image - PNGkit">
            <a:extLst>
              <a:ext uri="{FF2B5EF4-FFF2-40B4-BE49-F238E27FC236}">
                <a16:creationId xmlns:a16="http://schemas.microsoft.com/office/drawing/2014/main" id="{2B9B18C0-A1E5-4F35-853F-87461ABA7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562" y="4544535"/>
            <a:ext cx="931459" cy="9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Update Icon of Glyph style - Available in SVG, PNG, EPS, AI &amp; Icon fonts">
            <a:extLst>
              <a:ext uri="{FF2B5EF4-FFF2-40B4-BE49-F238E27FC236}">
                <a16:creationId xmlns:a16="http://schemas.microsoft.com/office/drawing/2014/main" id="{F6DE8409-513F-404F-BBE2-5F52022FE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84" y="4443256"/>
            <a:ext cx="1190767" cy="119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2CD1CE-5B39-4D47-A3D3-DABF22EBF421}"/>
              </a:ext>
            </a:extLst>
          </p:cNvPr>
          <p:cNvSpPr txBox="1">
            <a:spLocks/>
          </p:cNvSpPr>
          <p:nvPr/>
        </p:nvSpPr>
        <p:spPr>
          <a:xfrm>
            <a:off x="3251473" y="5592657"/>
            <a:ext cx="6835823" cy="103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6600" b="1" dirty="0"/>
              <a:t> C		R		U		D</a:t>
            </a:r>
          </a:p>
        </p:txBody>
      </p:sp>
      <p:pic>
        <p:nvPicPr>
          <p:cNvPr id="10" name="Picture 6" descr="Read icon - Download on Iconfinder on Iconfinder">
            <a:extLst>
              <a:ext uri="{FF2B5EF4-FFF2-40B4-BE49-F238E27FC236}">
                <a16:creationId xmlns:a16="http://schemas.microsoft.com/office/drawing/2014/main" id="{9F10936C-905D-4FAB-BB71-35AD42CA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20" y="4443256"/>
            <a:ext cx="1190768" cy="119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elete Icon of Glyph style - Available in SVG, PNG, EPS, AI &amp; Icon fonts">
            <a:extLst>
              <a:ext uri="{FF2B5EF4-FFF2-40B4-BE49-F238E27FC236}">
                <a16:creationId xmlns:a16="http://schemas.microsoft.com/office/drawing/2014/main" id="{1DD54FB8-B396-4EAC-8E0D-B7006966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837" y="4427873"/>
            <a:ext cx="1219929" cy="1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9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/>
              <a:t>MODELO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Definen cómo se modela la estructura lógica de una base de datos.</a:t>
            </a:r>
          </a:p>
          <a:p>
            <a:r>
              <a:rPr lang="es-MX" dirty="0"/>
              <a:t>Los modelos de datos definen cómo los datos se conectan entre sí y cómo se procesan y almacenan dentro del sistema.</a:t>
            </a:r>
          </a:p>
          <a:p>
            <a:endParaRPr lang="es-MX" dirty="0"/>
          </a:p>
        </p:txBody>
      </p:sp>
      <p:pic>
        <p:nvPicPr>
          <p:cNvPr id="14" name="Picture 2" descr="Modelos de Datos y Visión Conceptual de Una Base de Datos (60 horas) –  Fundación Maude">
            <a:extLst>
              <a:ext uri="{FF2B5EF4-FFF2-40B4-BE49-F238E27FC236}">
                <a16:creationId xmlns:a16="http://schemas.microsoft.com/office/drawing/2014/main" id="{96EF303D-990A-42D4-B66B-D8E23492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357" y="3429000"/>
            <a:ext cx="6569285" cy="29552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7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/>
              <a:t>MODELO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CONCEPTUAL</a:t>
            </a:r>
          </a:p>
          <a:p>
            <a:r>
              <a:rPr lang="es-MX" dirty="0"/>
              <a:t>LÓGICO</a:t>
            </a:r>
          </a:p>
          <a:p>
            <a:r>
              <a:rPr lang="es-MX" dirty="0"/>
              <a:t>FÍSICO</a:t>
            </a:r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4C590-7F5D-481E-BD5A-A5ED2E61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181" y="3240350"/>
            <a:ext cx="3011819" cy="24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E34EFC-F073-430F-873E-CFD2E91E5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38" y="2370339"/>
            <a:ext cx="3722542" cy="29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51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b="1" dirty="0"/>
              <a:t>MODELO DE DATOS CONCEPTUAL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IDENTIFICAL LAS RELACIONES ENTRA LAS DIFERENTES ENTIDADES</a:t>
            </a:r>
          </a:p>
          <a:p>
            <a:r>
              <a:rPr lang="es-MX" dirty="0"/>
              <a:t>INCLUYE ENTIDADES IMPORTANTES</a:t>
            </a:r>
          </a:p>
          <a:p>
            <a:r>
              <a:rPr lang="es-MX" dirty="0"/>
              <a:t>NO ESPECIFÍCA NINGÚN ATRIBUTO</a:t>
            </a:r>
          </a:p>
          <a:p>
            <a:r>
              <a:rPr lang="es-MX" dirty="0"/>
              <a:t>NO HAY LLAVE PRINCIPAL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A94B78-92DA-4CCC-B474-42670580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61" y="3746377"/>
            <a:ext cx="8486518" cy="25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2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10540706-FE41-4678-98A7-217FCA3BE5C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83876" y="3304712"/>
            <a:ext cx="3869924" cy="26522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b="1" dirty="0"/>
              <a:t>MODELO DE DATOS LÓGICO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2818"/>
          </a:xfrm>
        </p:spPr>
        <p:txBody>
          <a:bodyPr/>
          <a:lstStyle/>
          <a:p>
            <a:r>
              <a:rPr lang="es-MX" dirty="0"/>
              <a:t>DESCRIBE EL MAYOR DETALLE POSIBLE</a:t>
            </a:r>
          </a:p>
          <a:p>
            <a:r>
              <a:rPr lang="es-MX" dirty="0"/>
              <a:t>INCLUYE ENTIDADES Y SUS RELACIONES</a:t>
            </a:r>
          </a:p>
          <a:p>
            <a:r>
              <a:rPr lang="es-MX" dirty="0"/>
              <a:t>SE ESPECIFICAN LOS ATRIBUTOS PARA CADA ENTIDAD</a:t>
            </a:r>
          </a:p>
          <a:p>
            <a:r>
              <a:rPr lang="es-MX" dirty="0"/>
              <a:t>SE DEFINE LA CLAVE PRIMARIA</a:t>
            </a:r>
          </a:p>
          <a:p>
            <a:r>
              <a:rPr lang="es-MX" dirty="0"/>
              <a:t>SE DEFINEN LAS CLAVE SECUNDARIAS</a:t>
            </a:r>
          </a:p>
          <a:p>
            <a:r>
              <a:rPr lang="es-MX" dirty="0"/>
              <a:t>LA </a:t>
            </a:r>
            <a:r>
              <a:rPr lang="es-MX" b="1" dirty="0"/>
              <a:t>NORMALIZACIÓN</a:t>
            </a:r>
            <a:r>
              <a:rPr lang="es-MX" dirty="0"/>
              <a:t> OCURRE EN ESTE NIVEL</a:t>
            </a:r>
          </a:p>
          <a:p>
            <a:r>
              <a:rPr lang="es-MX" dirty="0"/>
              <a:t>SE RESUELVE LA RELACIÓN MUCHOS A MUCHOS</a:t>
            </a:r>
          </a:p>
        </p:txBody>
      </p:sp>
    </p:spTree>
    <p:extLst>
      <p:ext uri="{BB962C8B-B14F-4D97-AF65-F5344CB8AC3E}">
        <p14:creationId xmlns:p14="http://schemas.microsoft.com/office/powerpoint/2010/main" val="91594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10540706-FE41-4678-98A7-217FCA3BE5C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9521" y="1640214"/>
            <a:ext cx="10391315" cy="500142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b="1" dirty="0"/>
              <a:t>MODELO DE DATOS LÓGICO</a:t>
            </a:r>
          </a:p>
        </p:txBody>
      </p:sp>
    </p:spTree>
    <p:extLst>
      <p:ext uri="{BB962C8B-B14F-4D97-AF65-F5344CB8AC3E}">
        <p14:creationId xmlns:p14="http://schemas.microsoft.com/office/powerpoint/2010/main" val="295276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b="1" dirty="0"/>
              <a:t>MODELO DE DATOS FÍSICO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2818"/>
          </a:xfrm>
        </p:spPr>
        <p:txBody>
          <a:bodyPr/>
          <a:lstStyle/>
          <a:p>
            <a:r>
              <a:rPr lang="es-MX" dirty="0"/>
              <a:t>ATRIBUTOS </a:t>
            </a:r>
            <a:r>
              <a:rPr lang="es-MX" dirty="0">
                <a:solidFill>
                  <a:srgbClr val="01395E"/>
                </a:solidFill>
              </a:rPr>
              <a:t>=&gt;</a:t>
            </a:r>
            <a:r>
              <a:rPr lang="es-MX" dirty="0"/>
              <a:t> COLUMNAS</a:t>
            </a:r>
          </a:p>
          <a:p>
            <a:r>
              <a:rPr lang="es-MX" dirty="0"/>
              <a:t>ENTIDADES </a:t>
            </a:r>
            <a:r>
              <a:rPr lang="es-MX" dirty="0">
                <a:solidFill>
                  <a:srgbClr val="01395E"/>
                </a:solidFill>
              </a:rPr>
              <a:t>=&gt;</a:t>
            </a:r>
            <a:r>
              <a:rPr lang="es-MX" dirty="0"/>
              <a:t> TABLAS</a:t>
            </a:r>
          </a:p>
          <a:p>
            <a:r>
              <a:rPr lang="es-MX" dirty="0"/>
              <a:t>RELACION </a:t>
            </a:r>
            <a:r>
              <a:rPr lang="es-MX" dirty="0">
                <a:solidFill>
                  <a:srgbClr val="01395E"/>
                </a:solidFill>
              </a:rPr>
              <a:t>=&gt;</a:t>
            </a:r>
            <a:r>
              <a:rPr lang="es-MX" dirty="0"/>
              <a:t> LLAVE SECUNDARIA</a:t>
            </a:r>
          </a:p>
          <a:p>
            <a:r>
              <a:rPr lang="es-MX" dirty="0"/>
              <a:t>ATRIBUTO PRINCIPAL </a:t>
            </a:r>
            <a:r>
              <a:rPr lang="es-MX" dirty="0">
                <a:solidFill>
                  <a:srgbClr val="01395E"/>
                </a:solidFill>
              </a:rPr>
              <a:t>=&gt;</a:t>
            </a:r>
            <a:r>
              <a:rPr lang="es-MX" dirty="0"/>
              <a:t> LLAVE PRIMARIA</a:t>
            </a:r>
          </a:p>
          <a:p>
            <a:r>
              <a:rPr lang="es-MX" dirty="0"/>
              <a:t>SE DEFINEN LOS TIPOS DE DATOS PARA CADA COLUMNA</a:t>
            </a:r>
          </a:p>
          <a:p>
            <a:r>
              <a:rPr lang="es-MX" dirty="0"/>
              <a:t>SE DEFINEN LAS RESTRICCIONES PARA CADA COLUMNA</a:t>
            </a:r>
          </a:p>
          <a:p>
            <a:r>
              <a:rPr lang="es-MX" dirty="0"/>
              <a:t>SERÁ DIFERENTE PARA CADA SGBD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00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b="1" dirty="0"/>
              <a:t>MODELO DE DATOS FÍSICO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884EC85C-DB63-4756-A0B4-19B99C697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763" y="1825625"/>
            <a:ext cx="9408473" cy="4351338"/>
          </a:xfrm>
        </p:spPr>
      </p:pic>
    </p:spTree>
    <p:extLst>
      <p:ext uri="{BB962C8B-B14F-4D97-AF65-F5344CB8AC3E}">
        <p14:creationId xmlns:p14="http://schemas.microsoft.com/office/powerpoint/2010/main" val="117786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b="1" dirty="0"/>
              <a:t>MODELO DE DATOS FÍSICO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2818"/>
          </a:xfrm>
        </p:spPr>
        <p:txBody>
          <a:bodyPr/>
          <a:lstStyle/>
          <a:p>
            <a:r>
              <a:rPr lang="es-MX" dirty="0"/>
              <a:t>LENLENGUAJE DE DEFINICIÓN DE DATOS (</a:t>
            </a:r>
            <a:r>
              <a:rPr lang="es-MX" b="1" dirty="0"/>
              <a:t>DDL</a:t>
            </a:r>
            <a:r>
              <a:rPr lang="es-MX" dirty="0"/>
              <a:t>)</a:t>
            </a:r>
          </a:p>
          <a:p>
            <a:r>
              <a:rPr lang="es-MX" dirty="0"/>
              <a:t>LENGUAJE DE MANIPULACIÓN DE DATOS (</a:t>
            </a:r>
            <a:r>
              <a:rPr lang="es-MX" b="1" dirty="0"/>
              <a:t>DML</a:t>
            </a:r>
            <a:r>
              <a:rPr lang="es-MX" dirty="0"/>
              <a:t>)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Picture 6" descr="Juicio - Iconos gratis de seguridad">
            <a:extLst>
              <a:ext uri="{FF2B5EF4-FFF2-40B4-BE49-F238E27FC236}">
                <a16:creationId xmlns:a16="http://schemas.microsoft.com/office/drawing/2014/main" id="{841DBD45-F154-4A5F-ABCD-2FF56536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458" y="3005732"/>
            <a:ext cx="3031083" cy="30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935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Open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385</Words>
  <Application>Microsoft Office PowerPoint</Application>
  <PresentationFormat>Panorámica</PresentationFormat>
  <Paragraphs>61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Open Sans</vt:lpstr>
      <vt:lpstr>Tema de Office</vt:lpstr>
      <vt:lpstr>MODELOS DE DATOS</vt:lpstr>
      <vt:lpstr>MODELO DE DATOS</vt:lpstr>
      <vt:lpstr>MODELO DE DATOS</vt:lpstr>
      <vt:lpstr>MODELO DE DATOS CONCEPTUAL</vt:lpstr>
      <vt:lpstr>MODELO DE DATOS LÓGICO</vt:lpstr>
      <vt:lpstr>MODELO DE DATOS LÓGICO</vt:lpstr>
      <vt:lpstr>MODELO DE DATOS FÍSICO</vt:lpstr>
      <vt:lpstr>MODELO DE DATOS FÍSICO</vt:lpstr>
      <vt:lpstr>MODELO DE DATOS FÍSICO</vt:lpstr>
      <vt:lpstr>LENGUAJE DE DEFINICIÓN DE DATOS</vt:lpstr>
      <vt:lpstr>LENGUAJE DE DEFINICIÓN DE DATOS</vt:lpstr>
      <vt:lpstr>LENGUAJE DE DEFINICIÓN DE DATOS</vt:lpstr>
      <vt:lpstr>LENGUAJE DE MANIPULACIÓN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EXCEL</dc:title>
  <dc:creator>Anthony</dc:creator>
  <cp:lastModifiedBy>AnthonyCode</cp:lastModifiedBy>
  <cp:revision>220</cp:revision>
  <dcterms:created xsi:type="dcterms:W3CDTF">2020-10-28T19:12:16Z</dcterms:created>
  <dcterms:modified xsi:type="dcterms:W3CDTF">2021-07-07T00:32:10Z</dcterms:modified>
</cp:coreProperties>
</file>