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1"/>
  </p:handoutMasterIdLst>
  <p:sldIdLst>
    <p:sldId id="346" r:id="rId2"/>
    <p:sldId id="34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9" r:id="rId16"/>
    <p:sldId id="328" r:id="rId17"/>
    <p:sldId id="330" r:id="rId18"/>
    <p:sldId id="331" r:id="rId19"/>
    <p:sldId id="333" r:id="rId20"/>
    <p:sldId id="334" r:id="rId21"/>
    <p:sldId id="335" r:id="rId22"/>
    <p:sldId id="332" r:id="rId23"/>
    <p:sldId id="336" r:id="rId24"/>
    <p:sldId id="337" r:id="rId25"/>
    <p:sldId id="338" r:id="rId26"/>
    <p:sldId id="339" r:id="rId27"/>
    <p:sldId id="340" r:id="rId28"/>
    <p:sldId id="341" r:id="rId29"/>
    <p:sldId id="342" r:id="rId3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95E"/>
    <a:srgbClr val="FCFDFD"/>
    <a:srgbClr val="41002C"/>
    <a:srgbClr val="013A5F"/>
    <a:srgbClr val="5DDA18"/>
    <a:srgbClr val="2F6E0C"/>
    <a:srgbClr val="215272"/>
    <a:srgbClr val="013B61"/>
    <a:srgbClr val="3A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 snapToGrid="0">
      <p:cViewPr>
        <p:scale>
          <a:sx n="75" d="100"/>
          <a:sy n="75" d="100"/>
        </p:scale>
        <p:origin x="594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4E541A7-286A-4F17-B295-124459FBF9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07176F-DC91-477A-BE5C-84DDFDCFB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E0A01-8C2A-493E-8D30-18DB6034BDBB}" type="datetimeFigureOut">
              <a:rPr lang="es-PE" smtClean="0"/>
              <a:t>30/04/2022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038095-83A0-4194-8F49-5D5A38B2B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B1612D-1928-4231-B052-BF37C33389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5F4E9-8D23-4B07-9DAB-83651F2645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3678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C64AC-EDF3-4070-9848-A92DF0B80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3FA4D1-5437-44E6-B276-A8569191C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8287AC-3740-4092-B216-BFB1F373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30/04/2022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CF92F7-C627-4B84-AD7F-CF70F73D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9EE485-A8D6-4E95-8152-DADFB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79B8187-42DC-4573-93E9-FAD5687CE135}"/>
              </a:ext>
            </a:extLst>
          </p:cNvPr>
          <p:cNvSpPr/>
          <p:nvPr userDrawn="1"/>
        </p:nvSpPr>
        <p:spPr>
          <a:xfrm>
            <a:off x="0" y="0"/>
            <a:ext cx="423081" cy="313899"/>
          </a:xfrm>
          <a:prstGeom prst="rect">
            <a:avLst/>
          </a:prstGeom>
          <a:solidFill>
            <a:srgbClr val="01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1958A52-3007-4843-8802-BC8238B34595}"/>
              </a:ext>
            </a:extLst>
          </p:cNvPr>
          <p:cNvSpPr/>
          <p:nvPr userDrawn="1"/>
        </p:nvSpPr>
        <p:spPr>
          <a:xfrm>
            <a:off x="11781619" y="6564525"/>
            <a:ext cx="423081" cy="313899"/>
          </a:xfrm>
          <a:prstGeom prst="rect">
            <a:avLst/>
          </a:prstGeom>
          <a:solidFill>
            <a:srgbClr val="01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350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C669F-CAF8-4A2E-A6AB-922E05A4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AF371C-097F-4D5F-98DE-9D40A6E0B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E2190-84E6-4942-8E2C-641E684D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30/04/2022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74DAE4-9E26-49AC-9E46-BD3CC2C4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1ADD50-1C83-42AD-A6EF-BDA39E13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697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DB233-3D08-4F5C-B437-B0DC386E8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BB01BA-FF60-409F-AA45-C21E4BBF6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C1C391-12B2-4B2C-BEF3-6E93F15E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30/04/2022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9F1765-8149-4DC3-A5ED-C855DD6F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E7B97D-2A1F-49E5-88B8-08460741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492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53316-BC36-402C-A672-B183E092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395E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F22D8-B354-4125-BA5C-285C629C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B4CC63-73F2-472B-A07A-6C2EF171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30/04/2022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002802-C5F8-4734-8833-34BF031E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10B5D9-1564-4A98-AFC8-91F16C2E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FB4F510-F7E7-4064-A909-2410CB62EB7A}"/>
              </a:ext>
            </a:extLst>
          </p:cNvPr>
          <p:cNvSpPr/>
          <p:nvPr userDrawn="1"/>
        </p:nvSpPr>
        <p:spPr>
          <a:xfrm>
            <a:off x="0" y="0"/>
            <a:ext cx="423081" cy="313899"/>
          </a:xfrm>
          <a:prstGeom prst="rect">
            <a:avLst/>
          </a:prstGeom>
          <a:solidFill>
            <a:srgbClr val="01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E564529-0B16-45EE-98DC-17FAECC8E6D7}"/>
              </a:ext>
            </a:extLst>
          </p:cNvPr>
          <p:cNvSpPr/>
          <p:nvPr userDrawn="1"/>
        </p:nvSpPr>
        <p:spPr>
          <a:xfrm>
            <a:off x="11781619" y="6564525"/>
            <a:ext cx="423081" cy="313899"/>
          </a:xfrm>
          <a:prstGeom prst="rect">
            <a:avLst/>
          </a:prstGeom>
          <a:solidFill>
            <a:srgbClr val="01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0231249-4A8E-4070-AE1C-8C31F178D0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522" y="750294"/>
            <a:ext cx="2770097" cy="55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6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DD092-390A-4014-AC52-192C1754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497282-A922-440B-95FA-B72AE365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2AA504-5C71-4D0A-B676-A5DEA29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30/04/2022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C3849-D1DE-468A-ACC0-1930E568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3C20CE-ACC7-4E4B-9C6C-384E7B13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449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AF1D1-6328-4E4A-9CBB-770E7BCF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3FE5DD-F7B4-4F7C-985D-FE36CBB15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3A2A31-1345-440E-AB88-157C9A494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659F2-BB4C-41B4-88A7-9F1E148A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30/04/2022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D6BC29-2BE3-4449-BC81-2489E4C3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1B44FB-B619-43A1-8E51-43917BD0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116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411AF-EC44-4297-9662-09F72B77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5B6D38-BD39-407E-B21E-6EBB78C8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FCCDED-2F6C-43A8-ABB7-FBE262859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1C2C0C-8C7F-4886-8C7A-641686109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010FA5-27C4-4DCC-AC55-0BC4BF6E8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9D4195-5E48-48CD-929E-EED1BD90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30/04/2022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5F19E1-B6E9-47A6-95E4-EBECD1C4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53A38A-C924-4B34-BB52-DFDF737B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216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BF927-4742-448F-AB48-40D037B8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0FB229-927A-40DF-9ABA-0CA7EFEF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30/04/2022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9C5C8B-A2C0-4C95-82A4-83D6CA8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16ABC3-0638-483B-9626-814251F7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603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2680E2-865E-47C8-8B54-D0DDCC94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30/04/2022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36E3ED-E3AB-4AC6-A97B-9C95035C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B56030-7156-43FE-9C15-08CAFBC6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924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81A23-4B0F-485B-A10E-4634F1DD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CDC768-1D79-49B1-AE99-0C570D75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B4D958-166D-4FE3-B05F-B63CC49FE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D583E0-A249-4C1B-AEC0-AE0E184B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30/04/2022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52200B-E481-4726-91B1-757CA3C7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51E2DF-A23F-4FC3-940C-A045B7B3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379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C8DE1-D991-4134-AD4F-A9F41644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7C3421-BDC8-41D2-975F-C0A184C40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7888E9-FC74-4123-B360-E9775F3C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FC9284-201D-4C97-83E0-7503D2FF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30/04/2022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2B6008-F547-40A9-AAF7-A69DD755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4C759B-BA82-4B27-BB3C-11112FF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861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01C89F-1B46-4262-972B-91A02A54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4AB259-3370-452E-B117-38B24DA45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A9403C-248C-40B8-905F-5B3257B2B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53B48-4490-4C9D-89DC-314F6D30449B}" type="datetimeFigureOut">
              <a:rPr lang="es-PE" smtClean="0"/>
              <a:t>30/04/2022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4C02F9-A05E-4D74-9D35-D205461C5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077215-0C34-4E06-BE16-D2230FDD4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526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7941A-6A37-4B6F-A35F-1EB87848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286" y="1139483"/>
            <a:ext cx="9694462" cy="2289517"/>
          </a:xfrm>
        </p:spPr>
        <p:txBody>
          <a:bodyPr>
            <a:noAutofit/>
          </a:bodyPr>
          <a:lstStyle/>
          <a:p>
            <a:r>
              <a:rPr lang="es-PE" sz="7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NORMALIZACIÓN DE BASES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E45F05-F431-44A3-96B0-80D685A55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495958"/>
            <a:ext cx="9144000" cy="1397739"/>
          </a:xfrm>
        </p:spPr>
        <p:txBody>
          <a:bodyPr>
            <a:normAutofit/>
          </a:bodyPr>
          <a:lstStyle/>
          <a:p>
            <a:endParaRPr lang="es-P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s-P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P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Cardenas Aquino</a:t>
            </a:r>
          </a:p>
          <a:p>
            <a:endParaRPr lang="es-PE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D401731-8640-4F1D-AFCB-A2C4B360F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933" y="5504237"/>
            <a:ext cx="1950133" cy="11942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0991BF5-42D4-44FC-B069-50E6AE3D8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536" y="3956229"/>
            <a:ext cx="5302928" cy="100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6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6B6A09-EDE8-4FD1-A3D6-1DB5EF43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DEPENDENCIA FUNCIONAL.</a:t>
            </a:r>
          </a:p>
          <a:p>
            <a:r>
              <a:rPr lang="es-PE" dirty="0"/>
              <a:t>DEPENDENCIA FUNCIONAL TRANSITIVA.</a:t>
            </a:r>
          </a:p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6" y="365125"/>
            <a:ext cx="10217457" cy="1325563"/>
          </a:xfrm>
        </p:spPr>
        <p:txBody>
          <a:bodyPr>
            <a:normAutofit/>
          </a:bodyPr>
          <a:lstStyle/>
          <a:p>
            <a:r>
              <a:rPr lang="es-PE" b="1" dirty="0"/>
              <a:t>DEPENDENCIAS</a:t>
            </a:r>
          </a:p>
        </p:txBody>
      </p:sp>
      <p:pic>
        <p:nvPicPr>
          <p:cNvPr id="5" name="Picture 2" descr="Determinación de las dependencias - TodoPMP : TodoPMP">
            <a:extLst>
              <a:ext uri="{FF2B5EF4-FFF2-40B4-BE49-F238E27FC236}">
                <a16:creationId xmlns:a16="http://schemas.microsoft.com/office/drawing/2014/main" id="{3FA024F7-F1B5-476C-971E-58EF0B6B0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777" y="3027286"/>
            <a:ext cx="4632445" cy="296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34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6B6A09-EDE8-4FD1-A3D6-1DB5EF43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 una relación entre uno o más campos (columna – atributo).</a:t>
            </a:r>
          </a:p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6" y="365125"/>
            <a:ext cx="10217457" cy="1325563"/>
          </a:xfrm>
        </p:spPr>
        <p:txBody>
          <a:bodyPr>
            <a:normAutofit/>
          </a:bodyPr>
          <a:lstStyle/>
          <a:p>
            <a:r>
              <a:rPr lang="es-PE" b="1" dirty="0"/>
              <a:t>DEPENDENCIA FUNCIONAL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A83508F-0D13-4F47-9BCD-70585D6E1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97" y="2459114"/>
            <a:ext cx="9595005" cy="393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2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6B6A09-EDE8-4FD1-A3D6-1DB5EF43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 una relación entre uno o más campos (columna – atributo).</a:t>
            </a:r>
          </a:p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6" y="365125"/>
            <a:ext cx="10217457" cy="1325563"/>
          </a:xfrm>
        </p:spPr>
        <p:txBody>
          <a:bodyPr>
            <a:normAutofit/>
          </a:bodyPr>
          <a:lstStyle/>
          <a:p>
            <a:r>
              <a:rPr lang="es-PE" b="1" dirty="0"/>
              <a:t>DEPENDENCIA FUNCIONAL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983E0FA-EF61-4D0C-B601-70718BBC9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143918"/>
              </p:ext>
            </p:extLst>
          </p:nvPr>
        </p:nvGraphicFramePr>
        <p:xfrm>
          <a:off x="838200" y="3666960"/>
          <a:ext cx="4535769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5840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1527679">
                  <a:extLst>
                    <a:ext uri="{9D8B030D-6E8A-4147-A177-3AD203B41FA5}">
                      <a16:colId xmlns:a16="http://schemas.microsoft.com/office/drawing/2014/main" val="1827701518"/>
                    </a:ext>
                  </a:extLst>
                </a:gridCol>
                <a:gridCol w="1102250">
                  <a:extLst>
                    <a:ext uri="{9D8B030D-6E8A-4147-A177-3AD203B41FA5}">
                      <a16:colId xmlns:a16="http://schemas.microsoft.com/office/drawing/2014/main" val="1828604085"/>
                    </a:ext>
                  </a:extLst>
                </a:gridCol>
              </a:tblGrid>
              <a:tr h="182547">
                <a:tc gridSpan="3"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EMPLEADO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Departamento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Nombre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COD_EMPLEADO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NOMBRE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SEXO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EMP_01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JUAN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M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EMP_02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PEDRO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M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300871"/>
                  </a:ext>
                </a:extLst>
              </a:tr>
            </a:tbl>
          </a:graphicData>
        </a:graphic>
      </p:graphicFrame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3368B0DF-24E7-41A2-86B8-FCF054366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034251"/>
              </p:ext>
            </p:extLst>
          </p:nvPr>
        </p:nvGraphicFramePr>
        <p:xfrm>
          <a:off x="5805976" y="3429000"/>
          <a:ext cx="5547824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31085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1868547">
                  <a:extLst>
                    <a:ext uri="{9D8B030D-6E8A-4147-A177-3AD203B41FA5}">
                      <a16:colId xmlns:a16="http://schemas.microsoft.com/office/drawing/2014/main" val="1827701518"/>
                    </a:ext>
                  </a:extLst>
                </a:gridCol>
                <a:gridCol w="1348192">
                  <a:extLst>
                    <a:ext uri="{9D8B030D-6E8A-4147-A177-3AD203B41FA5}">
                      <a16:colId xmlns:a16="http://schemas.microsoft.com/office/drawing/2014/main" val="1828604085"/>
                    </a:ext>
                  </a:extLst>
                </a:gridCol>
              </a:tblGrid>
              <a:tr h="205518">
                <a:tc gridSpan="3"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BOLETA_VENTA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Departamento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Nombre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205518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COD_VENTA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COD_EMPLEADO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FECHA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205518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VENT_01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EMP_01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07/01/2021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  <a:tr h="205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VENT_02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EMP_01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07/01/2021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300871"/>
                  </a:ext>
                </a:extLst>
              </a:tr>
              <a:tr h="205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VENT_03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EMP_02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07/01/2021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105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674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6B6A09-EDE8-4FD1-A3D6-1DB5EF43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 una relación por medio de un tercero.</a:t>
            </a:r>
          </a:p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6" y="365125"/>
            <a:ext cx="10217457" cy="1325563"/>
          </a:xfrm>
        </p:spPr>
        <p:txBody>
          <a:bodyPr>
            <a:normAutofit/>
          </a:bodyPr>
          <a:lstStyle/>
          <a:p>
            <a:r>
              <a:rPr lang="es-PE" sz="3200" b="1" dirty="0"/>
              <a:t>DEPENDENCIA FUNCIONAL TRANSITIVA</a:t>
            </a:r>
          </a:p>
        </p:txBody>
      </p:sp>
      <p:pic>
        <p:nvPicPr>
          <p:cNvPr id="6" name="Picture 2" descr="Como Hago Para Que Vean Solo Amigos En Comun - Solo Para Adultos En Bolivia">
            <a:extLst>
              <a:ext uri="{FF2B5EF4-FFF2-40B4-BE49-F238E27FC236}">
                <a16:creationId xmlns:a16="http://schemas.microsoft.com/office/drawing/2014/main" id="{A8F42AAC-5B2A-4A97-B734-959BA4133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196" y="2474669"/>
            <a:ext cx="5357607" cy="4018206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835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6B6A09-EDE8-4FD1-A3D6-1DB5EF43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 una relación por medio de un tercero.</a:t>
            </a:r>
          </a:p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6" y="365125"/>
            <a:ext cx="10217457" cy="1325563"/>
          </a:xfrm>
        </p:spPr>
        <p:txBody>
          <a:bodyPr>
            <a:normAutofit/>
          </a:bodyPr>
          <a:lstStyle/>
          <a:p>
            <a:r>
              <a:rPr lang="es-PE" sz="3200" b="1" dirty="0"/>
              <a:t>DEPENDENCIA FUNCIONAL TRANSITIVA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7789DFB-4E7E-47CA-8FBD-388202947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2" y="2412447"/>
            <a:ext cx="10029835" cy="427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6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6B6A09-EDE8-4FD1-A3D6-1DB5EF43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200" dirty="0"/>
              <a:t>CADA TABLA DE TENER UN NOMBRE ÚNICO(NO REPETIBLE).</a:t>
            </a:r>
          </a:p>
          <a:p>
            <a:r>
              <a:rPr lang="es-MX" sz="3200" dirty="0"/>
              <a:t>NO DEBE HABER FILAS(REGISTROS) IGUALES.</a:t>
            </a:r>
          </a:p>
          <a:p>
            <a:r>
              <a:rPr lang="es-MX" sz="3200" dirty="0"/>
              <a:t>NO SE PERMITEN DATOS DUPLICADOS.</a:t>
            </a:r>
          </a:p>
          <a:p>
            <a:r>
              <a:rPr lang="es-MX" sz="3200" dirty="0"/>
              <a:t>TODOS LOS DATOS EN UNA COLUMNA DEBEN SER DEL MISMO TIPO (TIPO DE DATO).</a:t>
            </a:r>
          </a:p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6" y="365125"/>
            <a:ext cx="10217457" cy="1325563"/>
          </a:xfrm>
        </p:spPr>
        <p:txBody>
          <a:bodyPr>
            <a:normAutofit/>
          </a:bodyPr>
          <a:lstStyle/>
          <a:p>
            <a:r>
              <a:rPr lang="es-PE" sz="4800" b="1" dirty="0"/>
              <a:t>REGLAS A CUMPLIR</a:t>
            </a:r>
          </a:p>
        </p:txBody>
      </p:sp>
      <p:pic>
        <p:nvPicPr>
          <p:cNvPr id="6" name="Picture 10" descr="Conjunto de trazo de reglas - Descargar PNG/SVG transparente">
            <a:extLst>
              <a:ext uri="{FF2B5EF4-FFF2-40B4-BE49-F238E27FC236}">
                <a16:creationId xmlns:a16="http://schemas.microsoft.com/office/drawing/2014/main" id="{62E1BD3F-7ED4-4217-BBFA-9036D521B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319" y="4691955"/>
            <a:ext cx="1839530" cy="148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17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6B6A09-EDE8-4FD1-A3D6-1DB5EF43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EN TODAS LAS TABLAS.</a:t>
            </a:r>
          </a:p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6" y="365125"/>
            <a:ext cx="10217457" cy="1325563"/>
          </a:xfrm>
        </p:spPr>
        <p:txBody>
          <a:bodyPr>
            <a:normAutofit/>
          </a:bodyPr>
          <a:lstStyle/>
          <a:p>
            <a:r>
              <a:rPr lang="es-PE" sz="3600" b="1" dirty="0"/>
              <a:t>¿DÓNDE SE APLICAN LAS REGLAS?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95C9E-8067-40DB-85BD-C431F466C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204" y="2355306"/>
            <a:ext cx="6003591" cy="450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609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6B6A09-EDE8-4FD1-A3D6-1DB5EF43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200" dirty="0"/>
              <a:t>PRIMERA FORMA NORMAL 	(1FN)</a:t>
            </a:r>
          </a:p>
          <a:p>
            <a:r>
              <a:rPr lang="es-MX" sz="3200" dirty="0"/>
              <a:t>SEGUNDA FORMA NORMAL 	(2FN)</a:t>
            </a:r>
          </a:p>
          <a:p>
            <a:r>
              <a:rPr lang="es-MX" sz="3200" dirty="0"/>
              <a:t>TERCERA FORMA NORMAL	(3FN)</a:t>
            </a:r>
          </a:p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6" y="365125"/>
            <a:ext cx="10217457" cy="1325563"/>
          </a:xfrm>
        </p:spPr>
        <p:txBody>
          <a:bodyPr>
            <a:normAutofit/>
          </a:bodyPr>
          <a:lstStyle/>
          <a:p>
            <a:r>
              <a:rPr lang="es-PE" sz="4800" b="1" dirty="0"/>
              <a:t>NORMALIZACIÓN</a:t>
            </a:r>
          </a:p>
        </p:txBody>
      </p:sp>
      <p:pic>
        <p:nvPicPr>
          <p:cNvPr id="2052" name="Picture 4" descr="Infraestructura Base de Datos - Boreal Technologies">
            <a:extLst>
              <a:ext uri="{FF2B5EF4-FFF2-40B4-BE49-F238E27FC236}">
                <a16:creationId xmlns:a16="http://schemas.microsoft.com/office/drawing/2014/main" id="{7C96041C-5D53-456F-9EEE-F1B3757F1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27" y="3849362"/>
            <a:ext cx="2643513" cy="264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937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6B6A09-EDE8-4FD1-A3D6-1DB5EF43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3200" dirty="0"/>
              <a:t>Los valores almacenados en los campos (</a:t>
            </a:r>
            <a:r>
              <a:rPr lang="es-PE" sz="3200" b="1" dirty="0"/>
              <a:t>columnas</a:t>
            </a:r>
            <a:r>
              <a:rPr lang="es-PE" sz="3200" dirty="0"/>
              <a:t>) deben de ser indivisibles(que no se pueda dividir).</a:t>
            </a:r>
          </a:p>
          <a:p>
            <a:r>
              <a:rPr lang="es-PE" sz="3200" dirty="0"/>
              <a:t>Identificar cada grupo de datos (</a:t>
            </a:r>
            <a:r>
              <a:rPr lang="es-PE" sz="3200" b="1" dirty="0"/>
              <a:t>registro</a:t>
            </a:r>
            <a:r>
              <a:rPr lang="es-PE" sz="3200" dirty="0"/>
              <a:t>) relacionados con una clave primaria.</a:t>
            </a:r>
          </a:p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6" y="365125"/>
            <a:ext cx="10217457" cy="1325563"/>
          </a:xfrm>
        </p:spPr>
        <p:txBody>
          <a:bodyPr>
            <a:normAutofit/>
          </a:bodyPr>
          <a:lstStyle/>
          <a:p>
            <a:r>
              <a:rPr lang="es-PE" sz="4800" b="1" dirty="0"/>
              <a:t>1 FORMA NORMAL</a:t>
            </a:r>
          </a:p>
        </p:txBody>
      </p:sp>
      <p:pic>
        <p:nvPicPr>
          <p:cNvPr id="2052" name="Picture 4" descr="Infraestructura Base de Datos - Boreal Technologies">
            <a:extLst>
              <a:ext uri="{FF2B5EF4-FFF2-40B4-BE49-F238E27FC236}">
                <a16:creationId xmlns:a16="http://schemas.microsoft.com/office/drawing/2014/main" id="{7C96041C-5D53-456F-9EEE-F1B3757F1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27" y="3849362"/>
            <a:ext cx="2643513" cy="264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353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6" y="365125"/>
            <a:ext cx="10217457" cy="1325563"/>
          </a:xfrm>
        </p:spPr>
        <p:txBody>
          <a:bodyPr>
            <a:normAutofit/>
          </a:bodyPr>
          <a:lstStyle/>
          <a:p>
            <a:r>
              <a:rPr lang="es-PE" sz="4800" b="1" dirty="0"/>
              <a:t>1 FORMA NORMAL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FF88861-FE24-4DEE-83EA-405F19F02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449102"/>
              </p:ext>
            </p:extLst>
          </p:nvPr>
        </p:nvGraphicFramePr>
        <p:xfrm>
          <a:off x="1656610" y="1779049"/>
          <a:ext cx="8878780" cy="42400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28336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3950444">
                  <a:extLst>
                    <a:ext uri="{9D8B030D-6E8A-4147-A177-3AD203B41FA5}">
                      <a16:colId xmlns:a16="http://schemas.microsoft.com/office/drawing/2014/main" val="1827701518"/>
                    </a:ext>
                  </a:extLst>
                </a:gridCol>
              </a:tblGrid>
              <a:tr h="706669">
                <a:tc gridSpan="2"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POKEMON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706669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NOMBRE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ESPECIE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706669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PIKACHU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ELECTRICO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  <a:tr h="7066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PIDGEOTTO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NORMAL VOLADOR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300871"/>
                  </a:ext>
                </a:extLst>
              </a:tr>
              <a:tr h="7066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BUTTERFREE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BICHO VOLADOR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660790"/>
                  </a:ext>
                </a:extLst>
              </a:tr>
              <a:tr h="7066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NIDOKING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VENENO TIERRA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37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20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6" y="365125"/>
            <a:ext cx="10217457" cy="1325563"/>
          </a:xfrm>
        </p:spPr>
        <p:txBody>
          <a:bodyPr>
            <a:normAutofit/>
          </a:bodyPr>
          <a:lstStyle/>
          <a:p>
            <a:r>
              <a:rPr lang="es-PE" sz="3200" b="1" dirty="0"/>
              <a:t>NORMALIZACIÓN DE BASES DE DATOS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5D65B3-EFCE-4AB5-A18B-A0D4000C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57" y="1825625"/>
            <a:ext cx="10217457" cy="33411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600" dirty="0"/>
              <a:t>Consiste en aplicar una serie de reglas para la construcción de una base de datos a fin de evitar problemas futuros al momento de realizar consultas.</a:t>
            </a:r>
            <a:endParaRPr lang="es-PE" sz="3600" dirty="0"/>
          </a:p>
          <a:p>
            <a:pPr marL="0" indent="0" algn="just">
              <a:buNone/>
            </a:pPr>
            <a:endParaRPr lang="es-MX" sz="3600" dirty="0"/>
          </a:p>
          <a:p>
            <a:pPr algn="just"/>
            <a:endParaRPr lang="es-MX" sz="3600" dirty="0"/>
          </a:p>
        </p:txBody>
      </p:sp>
      <p:pic>
        <p:nvPicPr>
          <p:cNvPr id="12" name="Picture 10" descr="Conjunto de trazo de reglas - Descargar PNG/SVG transparente">
            <a:extLst>
              <a:ext uri="{FF2B5EF4-FFF2-40B4-BE49-F238E27FC236}">
                <a16:creationId xmlns:a16="http://schemas.microsoft.com/office/drawing/2014/main" id="{346CEA53-1BAA-4074-AC18-D3C34E182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29" y="3660566"/>
            <a:ext cx="2763916" cy="223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Nube 2">
            <a:extLst>
              <a:ext uri="{FF2B5EF4-FFF2-40B4-BE49-F238E27FC236}">
                <a16:creationId xmlns:a16="http://schemas.microsoft.com/office/drawing/2014/main" id="{CA473B5A-21E7-4AF5-BB96-8F01C44A7BFE}"/>
              </a:ext>
            </a:extLst>
          </p:cNvPr>
          <p:cNvSpPr/>
          <p:nvPr/>
        </p:nvSpPr>
        <p:spPr>
          <a:xfrm>
            <a:off x="5157184" y="4082246"/>
            <a:ext cx="5832629" cy="14470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3329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6" y="365125"/>
            <a:ext cx="10217457" cy="1325563"/>
          </a:xfrm>
        </p:spPr>
        <p:txBody>
          <a:bodyPr>
            <a:normAutofit/>
          </a:bodyPr>
          <a:lstStyle/>
          <a:p>
            <a:r>
              <a:rPr lang="es-PE" sz="4800" b="1" dirty="0"/>
              <a:t>1 FORMA NORMAL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FF88861-FE24-4DEE-83EA-405F19F02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851645"/>
              </p:ext>
            </p:extLst>
          </p:nvPr>
        </p:nvGraphicFramePr>
        <p:xfrm>
          <a:off x="1656609" y="1779049"/>
          <a:ext cx="8987717" cy="43909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88804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3998913">
                  <a:extLst>
                    <a:ext uri="{9D8B030D-6E8A-4147-A177-3AD203B41FA5}">
                      <a16:colId xmlns:a16="http://schemas.microsoft.com/office/drawing/2014/main" val="1827701518"/>
                    </a:ext>
                  </a:extLst>
                </a:gridCol>
              </a:tblGrid>
              <a:tr h="487881">
                <a:tc gridSpan="2"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POKEMON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487881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NOMBRE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ESPECIE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487881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PIKACHU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ELECTRICO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  <a:tr h="487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PIDGEOTTO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300871"/>
                  </a:ext>
                </a:extLst>
              </a:tr>
              <a:tr h="487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BUTTERFREE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BICHO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660790"/>
                  </a:ext>
                </a:extLst>
              </a:tr>
              <a:tr h="487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NIDOKING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VENENO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37451"/>
                  </a:ext>
                </a:extLst>
              </a:tr>
              <a:tr h="487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PIDGEOTTO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VOLADOR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099058"/>
                  </a:ext>
                </a:extLst>
              </a:tr>
              <a:tr h="487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BUTTERFREE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VOLADOR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682791"/>
                  </a:ext>
                </a:extLst>
              </a:tr>
              <a:tr h="487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NIDOKING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TIERRA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049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775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6" y="365125"/>
            <a:ext cx="10217457" cy="1325563"/>
          </a:xfrm>
        </p:spPr>
        <p:txBody>
          <a:bodyPr>
            <a:normAutofit/>
          </a:bodyPr>
          <a:lstStyle/>
          <a:p>
            <a:r>
              <a:rPr lang="es-PE" sz="4800" b="1" dirty="0"/>
              <a:t>1 FORMA NORMAL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FF88861-FE24-4DEE-83EA-405F19F02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960982"/>
              </p:ext>
            </p:extLst>
          </p:nvPr>
        </p:nvGraphicFramePr>
        <p:xfrm>
          <a:off x="1656609" y="1779049"/>
          <a:ext cx="8987717" cy="43909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94402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2494402">
                  <a:extLst>
                    <a:ext uri="{9D8B030D-6E8A-4147-A177-3AD203B41FA5}">
                      <a16:colId xmlns:a16="http://schemas.microsoft.com/office/drawing/2014/main" val="2243165802"/>
                    </a:ext>
                  </a:extLst>
                </a:gridCol>
                <a:gridCol w="3998913">
                  <a:extLst>
                    <a:ext uri="{9D8B030D-6E8A-4147-A177-3AD203B41FA5}">
                      <a16:colId xmlns:a16="http://schemas.microsoft.com/office/drawing/2014/main" val="1827701518"/>
                    </a:ext>
                  </a:extLst>
                </a:gridCol>
              </a:tblGrid>
              <a:tr h="487881">
                <a:tc gridSpan="3"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POKEMON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487881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COD_POKEMON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NOMBRE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ESPECIE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487881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POKE_01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PIKACHU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ELECTRICO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  <a:tr h="487881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POKE_02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PIDGEOTTO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300871"/>
                  </a:ext>
                </a:extLst>
              </a:tr>
              <a:tr h="487881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POKE_03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BUTTERFREE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BICHO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660790"/>
                  </a:ext>
                </a:extLst>
              </a:tr>
              <a:tr h="487881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POKE_04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NIDOKING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VENENO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37451"/>
                  </a:ext>
                </a:extLst>
              </a:tr>
              <a:tr h="487881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POKE_05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PIDGEOTTO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VOLADOR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099058"/>
                  </a:ext>
                </a:extLst>
              </a:tr>
              <a:tr h="487881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POKE_06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BUTTERFREE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VOLADOR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682791"/>
                  </a:ext>
                </a:extLst>
              </a:tr>
              <a:tr h="487881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POKE_07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NIDOKING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TIERRA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049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153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6B6A09-EDE8-4FD1-A3D6-1DB5EF43B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3590" cy="4351338"/>
          </a:xfrm>
        </p:spPr>
        <p:txBody>
          <a:bodyPr/>
          <a:lstStyle/>
          <a:p>
            <a:r>
              <a:rPr lang="es-PE" sz="3200" dirty="0"/>
              <a:t>Crear tablas separadas para aquellos grupos de datos que se aplican a varios registros.</a:t>
            </a:r>
          </a:p>
          <a:p>
            <a:r>
              <a:rPr lang="es-PE" sz="3200" dirty="0"/>
              <a:t>Crear relaciones mediante una llave secundaria (Clave foránea – Clave externa)</a:t>
            </a:r>
          </a:p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6" y="365125"/>
            <a:ext cx="10217457" cy="1325563"/>
          </a:xfrm>
        </p:spPr>
        <p:txBody>
          <a:bodyPr>
            <a:normAutofit/>
          </a:bodyPr>
          <a:lstStyle/>
          <a:p>
            <a:r>
              <a:rPr lang="es-PE" sz="4800" b="1" dirty="0"/>
              <a:t>2 FORMA NORMAL</a:t>
            </a:r>
          </a:p>
        </p:txBody>
      </p:sp>
      <p:pic>
        <p:nvPicPr>
          <p:cNvPr id="2052" name="Picture 4" descr="Infraestructura Base de Datos - Boreal Technologies">
            <a:extLst>
              <a:ext uri="{FF2B5EF4-FFF2-40B4-BE49-F238E27FC236}">
                <a16:creationId xmlns:a16="http://schemas.microsoft.com/office/drawing/2014/main" id="{7C96041C-5D53-456F-9EEE-F1B3757F1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243" y="3751708"/>
            <a:ext cx="2643513" cy="264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123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6" y="365125"/>
            <a:ext cx="10217457" cy="1325563"/>
          </a:xfrm>
        </p:spPr>
        <p:txBody>
          <a:bodyPr>
            <a:normAutofit/>
          </a:bodyPr>
          <a:lstStyle/>
          <a:p>
            <a:r>
              <a:rPr lang="es-PE" sz="4800" b="1" dirty="0"/>
              <a:t>2 FORMA NORMAL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7B1AA7E-2B40-44E0-9246-5342557BF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49816"/>
              </p:ext>
            </p:extLst>
          </p:nvPr>
        </p:nvGraphicFramePr>
        <p:xfrm>
          <a:off x="1629976" y="2442018"/>
          <a:ext cx="3430296" cy="25840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5148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1715148">
                  <a:extLst>
                    <a:ext uri="{9D8B030D-6E8A-4147-A177-3AD203B41FA5}">
                      <a16:colId xmlns:a16="http://schemas.microsoft.com/office/drawing/2014/main" val="2243165802"/>
                    </a:ext>
                  </a:extLst>
                </a:gridCol>
              </a:tblGrid>
              <a:tr h="430670">
                <a:tc gridSpan="2"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POKEMON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COD_POKEMON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NOMBRE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POKE_01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PIKACHU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POKE_02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PIDGEOTTO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056314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POKE_03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BUTTERFREE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247911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POKE_04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NIDOKING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007663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8CCA3D8-3FC7-4CD8-8E2C-6FA9E6F28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761209"/>
              </p:ext>
            </p:extLst>
          </p:nvPr>
        </p:nvGraphicFramePr>
        <p:xfrm>
          <a:off x="6096000" y="1833795"/>
          <a:ext cx="3430296" cy="344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5148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1715148">
                  <a:extLst>
                    <a:ext uri="{9D8B030D-6E8A-4147-A177-3AD203B41FA5}">
                      <a16:colId xmlns:a16="http://schemas.microsoft.com/office/drawing/2014/main" val="2243165802"/>
                    </a:ext>
                  </a:extLst>
                </a:gridCol>
              </a:tblGrid>
              <a:tr h="430670">
                <a:tc gridSpan="2"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ESPECIE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COD_ESPECIE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NOMBRE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ESP_01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BICHO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ESP_02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ELECTRICO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056314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ESP_03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247911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ESP_04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TIERRA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007663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ESP_05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VENENO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96859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ESP_06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VOLADOR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838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332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6" y="365125"/>
            <a:ext cx="10217457" cy="1325563"/>
          </a:xfrm>
        </p:spPr>
        <p:txBody>
          <a:bodyPr>
            <a:normAutofit/>
          </a:bodyPr>
          <a:lstStyle/>
          <a:p>
            <a:r>
              <a:rPr lang="es-PE" sz="4800" b="1" dirty="0"/>
              <a:t>2 FORMA NORMAL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7B1AA7E-2B40-44E0-9246-5342557BF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916776"/>
              </p:ext>
            </p:extLst>
          </p:nvPr>
        </p:nvGraphicFramePr>
        <p:xfrm>
          <a:off x="902005" y="2211199"/>
          <a:ext cx="5853902" cy="25840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2935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2015231">
                  <a:extLst>
                    <a:ext uri="{9D8B030D-6E8A-4147-A177-3AD203B41FA5}">
                      <a16:colId xmlns:a16="http://schemas.microsoft.com/office/drawing/2014/main" val="2243165802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1642925893"/>
                    </a:ext>
                  </a:extLst>
                </a:gridCol>
              </a:tblGrid>
              <a:tr h="430670">
                <a:tc gridSpan="3"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POKEMON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COD_POKEMON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COD_ESPECIE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NOMBRE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POKE_01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ESP_02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PIKACHU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POKE_02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ESP_03 ESP_06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PIDGEOTTO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056314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POKE_03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ESP_01 ESP_06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BUTTERFREE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247911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POKE_04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ESP_04 ESP_05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NIDOKING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007663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8CCA3D8-3FC7-4CD8-8E2C-6FA9E6F28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593399"/>
              </p:ext>
            </p:extLst>
          </p:nvPr>
        </p:nvGraphicFramePr>
        <p:xfrm>
          <a:off x="7559517" y="1989939"/>
          <a:ext cx="3430296" cy="344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5148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1715148">
                  <a:extLst>
                    <a:ext uri="{9D8B030D-6E8A-4147-A177-3AD203B41FA5}">
                      <a16:colId xmlns:a16="http://schemas.microsoft.com/office/drawing/2014/main" val="2243165802"/>
                    </a:ext>
                  </a:extLst>
                </a:gridCol>
              </a:tblGrid>
              <a:tr h="430670">
                <a:tc gridSpan="2"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ESPECIE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COD_ESPECIE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NOMBRE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ESP_01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BICHO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ESP_02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ELECTRICO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056314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ESP_03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247911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ESP_04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TIERRA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007663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ESP_05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VENENO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96859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ESP_06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VOLADOR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838589"/>
                  </a:ext>
                </a:extLst>
              </a:tr>
            </a:tbl>
          </a:graphicData>
        </a:graphic>
      </p:graphicFrame>
      <p:pic>
        <p:nvPicPr>
          <p:cNvPr id="1028" name="Picture 4" descr="Rojo Cruz Mark - Gráficos vectoriales gratis en Pixabay">
            <a:extLst>
              <a:ext uri="{FF2B5EF4-FFF2-40B4-BE49-F238E27FC236}">
                <a16:creationId xmlns:a16="http://schemas.microsoft.com/office/drawing/2014/main" id="{FA864B29-3A47-4994-850C-E4AEE8385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983" y="5033639"/>
            <a:ext cx="1525501" cy="152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544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6" y="365125"/>
            <a:ext cx="10217457" cy="1325563"/>
          </a:xfrm>
        </p:spPr>
        <p:txBody>
          <a:bodyPr>
            <a:normAutofit/>
          </a:bodyPr>
          <a:lstStyle/>
          <a:p>
            <a:r>
              <a:rPr lang="es-PE" sz="4800" b="1" dirty="0"/>
              <a:t>2 FORMA NORMAL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7B1AA7E-2B40-44E0-9246-5342557BF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48613"/>
              </p:ext>
            </p:extLst>
          </p:nvPr>
        </p:nvGraphicFramePr>
        <p:xfrm>
          <a:off x="157943" y="2620645"/>
          <a:ext cx="3324411" cy="26636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25132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1399279">
                  <a:extLst>
                    <a:ext uri="{9D8B030D-6E8A-4147-A177-3AD203B41FA5}">
                      <a16:colId xmlns:a16="http://schemas.microsoft.com/office/drawing/2014/main" val="1642925893"/>
                    </a:ext>
                  </a:extLst>
                </a:gridCol>
              </a:tblGrid>
              <a:tr h="325922">
                <a:tc gridSpan="2"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POKEMON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453937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COD_POKEMON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NOMBRE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325922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POKE_01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PIKACHU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  <a:tr h="453937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POKE_02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PIDGEOTTO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056314"/>
                  </a:ext>
                </a:extLst>
              </a:tr>
              <a:tr h="570364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POKE_03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BUTTERFREE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247911"/>
                  </a:ext>
                </a:extLst>
              </a:tr>
              <a:tr h="453937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POKE_04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NIDOKING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007663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8CCA3D8-3FC7-4CD8-8E2C-6FA9E6F28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395424"/>
              </p:ext>
            </p:extLst>
          </p:nvPr>
        </p:nvGraphicFramePr>
        <p:xfrm>
          <a:off x="9116166" y="2436412"/>
          <a:ext cx="2914836" cy="32119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7418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1457418">
                  <a:extLst>
                    <a:ext uri="{9D8B030D-6E8A-4147-A177-3AD203B41FA5}">
                      <a16:colId xmlns:a16="http://schemas.microsoft.com/office/drawing/2014/main" val="2243165802"/>
                    </a:ext>
                  </a:extLst>
                </a:gridCol>
              </a:tblGrid>
              <a:tr h="401489">
                <a:tc gridSpan="2"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ESPECIE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401489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COD_ESPECIE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NOMBRE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401489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ESP_01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BICHO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  <a:tr h="401489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ESP_02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ELECTRICO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056314"/>
                  </a:ext>
                </a:extLst>
              </a:tr>
              <a:tr h="401489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ESP_03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247911"/>
                  </a:ext>
                </a:extLst>
              </a:tr>
              <a:tr h="401489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ESP_04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TIERRA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007663"/>
                  </a:ext>
                </a:extLst>
              </a:tr>
              <a:tr h="401489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ESP_05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VENENO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96859"/>
                  </a:ext>
                </a:extLst>
              </a:tr>
              <a:tr h="401489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ESP_06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VOLADOR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838589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B51E8D13-631B-4936-94F2-9060C9043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647591"/>
              </p:ext>
            </p:extLst>
          </p:nvPr>
        </p:nvGraphicFramePr>
        <p:xfrm>
          <a:off x="3649517" y="2072428"/>
          <a:ext cx="5299486" cy="37955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74739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1784412">
                  <a:extLst>
                    <a:ext uri="{9D8B030D-6E8A-4147-A177-3AD203B41FA5}">
                      <a16:colId xmlns:a16="http://schemas.microsoft.com/office/drawing/2014/main" val="1642925893"/>
                    </a:ext>
                  </a:extLst>
                </a:gridCol>
                <a:gridCol w="1740335">
                  <a:extLst>
                    <a:ext uri="{9D8B030D-6E8A-4147-A177-3AD203B41FA5}">
                      <a16:colId xmlns:a16="http://schemas.microsoft.com/office/drawing/2014/main" val="2883286783"/>
                    </a:ext>
                  </a:extLst>
                </a:gridCol>
              </a:tblGrid>
              <a:tr h="594657">
                <a:tc gridSpan="3"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POKEMON_ESPECIE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400107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COD_POKE_ESP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COD_POKEMON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COD_ESPECIE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400107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POKE_ESP_01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POKE_01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ESP_02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  <a:tr h="400107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POKE_ESP_02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POKE_02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ESP_03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056314"/>
                  </a:ext>
                </a:extLst>
              </a:tr>
              <a:tr h="400107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POKE_ESP_03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POKE_02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ESP_06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247911"/>
                  </a:ext>
                </a:extLst>
              </a:tr>
              <a:tr h="400107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POKE_ESP_04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POKE_03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ESP_01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007663"/>
                  </a:ext>
                </a:extLst>
              </a:tr>
              <a:tr h="400107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POKE_ESP_05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POKE_03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ESP_06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62520"/>
                  </a:ext>
                </a:extLst>
              </a:tr>
              <a:tr h="400107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POKE_ESP_06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POKE_04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ESP_05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831047"/>
                  </a:ext>
                </a:extLst>
              </a:tr>
              <a:tr h="400107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POKE_ESP_07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POKE_05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ESP_04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875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456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6B6A09-EDE8-4FD1-A3D6-1DB5EF43B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3590" cy="4351338"/>
          </a:xfrm>
        </p:spPr>
        <p:txBody>
          <a:bodyPr/>
          <a:lstStyle/>
          <a:p>
            <a:r>
              <a:rPr lang="es-PE" sz="3200" dirty="0"/>
              <a:t>Eliminar los campos (columnas) que no dependan de la clave.</a:t>
            </a:r>
          </a:p>
          <a:p>
            <a:r>
              <a:rPr lang="es-PE" sz="3200" dirty="0"/>
              <a:t>Ningún campo(columna) puede depender de una columna que no tenga una llave primaria.</a:t>
            </a:r>
          </a:p>
          <a:p>
            <a:r>
              <a:rPr lang="es-PE" sz="3200" dirty="0"/>
              <a:t>No puede haber datos derivados.</a:t>
            </a:r>
          </a:p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6" y="365125"/>
            <a:ext cx="10217457" cy="1325563"/>
          </a:xfrm>
        </p:spPr>
        <p:txBody>
          <a:bodyPr>
            <a:normAutofit/>
          </a:bodyPr>
          <a:lstStyle/>
          <a:p>
            <a:r>
              <a:rPr lang="es-PE" sz="4800" b="1" dirty="0"/>
              <a:t>3 FORMA NORMAL</a:t>
            </a:r>
          </a:p>
        </p:txBody>
      </p:sp>
      <p:pic>
        <p:nvPicPr>
          <p:cNvPr id="2052" name="Picture 4" descr="Infraestructura Base de Datos - Boreal Technologies">
            <a:extLst>
              <a:ext uri="{FF2B5EF4-FFF2-40B4-BE49-F238E27FC236}">
                <a16:creationId xmlns:a16="http://schemas.microsoft.com/office/drawing/2014/main" id="{7C96041C-5D53-456F-9EEE-F1B3757F1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125" y="4138349"/>
            <a:ext cx="2265749" cy="226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477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6" y="365125"/>
            <a:ext cx="10217457" cy="1325563"/>
          </a:xfrm>
        </p:spPr>
        <p:txBody>
          <a:bodyPr>
            <a:normAutofit/>
          </a:bodyPr>
          <a:lstStyle/>
          <a:p>
            <a:r>
              <a:rPr lang="es-PE" sz="4800" b="1" dirty="0"/>
              <a:t>3 FORMA NORMAL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7B1AA7E-2B40-44E0-9246-5342557BF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41660"/>
              </p:ext>
            </p:extLst>
          </p:nvPr>
        </p:nvGraphicFramePr>
        <p:xfrm>
          <a:off x="890169" y="2567660"/>
          <a:ext cx="5546142" cy="2153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6068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1909283">
                  <a:extLst>
                    <a:ext uri="{9D8B030D-6E8A-4147-A177-3AD203B41FA5}">
                      <a16:colId xmlns:a16="http://schemas.microsoft.com/office/drawing/2014/main" val="2243165802"/>
                    </a:ext>
                  </a:extLst>
                </a:gridCol>
                <a:gridCol w="1530791">
                  <a:extLst>
                    <a:ext uri="{9D8B030D-6E8A-4147-A177-3AD203B41FA5}">
                      <a16:colId xmlns:a16="http://schemas.microsoft.com/office/drawing/2014/main" val="1642925893"/>
                    </a:ext>
                  </a:extLst>
                </a:gridCol>
              </a:tblGrid>
              <a:tr h="430670">
                <a:tc gridSpan="3"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MATRICULA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COD_MATRICULA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COD_CURSO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AULA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MAT_01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CUR_01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216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MAT_02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CUR_01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216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056314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MAT_03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CUR_02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217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247911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8CCA3D8-3FC7-4CD8-8E2C-6FA9E6F28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633692"/>
              </p:ext>
            </p:extLst>
          </p:nvPr>
        </p:nvGraphicFramePr>
        <p:xfrm>
          <a:off x="7559517" y="2782995"/>
          <a:ext cx="3430296" cy="1722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5148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1715148">
                  <a:extLst>
                    <a:ext uri="{9D8B030D-6E8A-4147-A177-3AD203B41FA5}">
                      <a16:colId xmlns:a16="http://schemas.microsoft.com/office/drawing/2014/main" val="2243165802"/>
                    </a:ext>
                  </a:extLst>
                </a:gridCol>
              </a:tblGrid>
              <a:tr h="430670">
                <a:tc gridSpan="2"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CURSO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COD_CURSO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NOMBRE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CUR_01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LARAVEL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CUR_02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GIT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056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049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6" y="365125"/>
            <a:ext cx="10217457" cy="1325563"/>
          </a:xfrm>
        </p:spPr>
        <p:txBody>
          <a:bodyPr>
            <a:normAutofit/>
          </a:bodyPr>
          <a:lstStyle/>
          <a:p>
            <a:r>
              <a:rPr lang="es-PE" sz="4800" b="1" dirty="0"/>
              <a:t>3 FORMA NORMAL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7B1AA7E-2B40-44E0-9246-5342557BF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305607"/>
              </p:ext>
            </p:extLst>
          </p:nvPr>
        </p:nvGraphicFramePr>
        <p:xfrm>
          <a:off x="3322929" y="4259626"/>
          <a:ext cx="5546142" cy="2153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6068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1909283">
                  <a:extLst>
                    <a:ext uri="{9D8B030D-6E8A-4147-A177-3AD203B41FA5}">
                      <a16:colId xmlns:a16="http://schemas.microsoft.com/office/drawing/2014/main" val="2243165802"/>
                    </a:ext>
                  </a:extLst>
                </a:gridCol>
                <a:gridCol w="1530791">
                  <a:extLst>
                    <a:ext uri="{9D8B030D-6E8A-4147-A177-3AD203B41FA5}">
                      <a16:colId xmlns:a16="http://schemas.microsoft.com/office/drawing/2014/main" val="1642925893"/>
                    </a:ext>
                  </a:extLst>
                </a:gridCol>
              </a:tblGrid>
              <a:tr h="430670">
                <a:tc gridSpan="3"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MATRICULA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COD_MATRICULA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COD_CURSO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COD_AULA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MAT_01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CUR_01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AU_01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MAT_02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CUR_01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AU_01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056314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MAT_03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CUR_02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AU_02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247911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8CCA3D8-3FC7-4CD8-8E2C-6FA9E6F28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596493"/>
              </p:ext>
            </p:extLst>
          </p:nvPr>
        </p:nvGraphicFramePr>
        <p:xfrm>
          <a:off x="7559517" y="2063903"/>
          <a:ext cx="3430296" cy="1722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5148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1715148">
                  <a:extLst>
                    <a:ext uri="{9D8B030D-6E8A-4147-A177-3AD203B41FA5}">
                      <a16:colId xmlns:a16="http://schemas.microsoft.com/office/drawing/2014/main" val="2243165802"/>
                    </a:ext>
                  </a:extLst>
                </a:gridCol>
              </a:tblGrid>
              <a:tr h="430670">
                <a:tc gridSpan="2"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CURSO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COD_CURSO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NOMBRE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CUR_01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LARAVEL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CUR_02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GIT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056314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B8AFE938-9705-4D19-B785-3D80D77E1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876403"/>
              </p:ext>
            </p:extLst>
          </p:nvPr>
        </p:nvGraphicFramePr>
        <p:xfrm>
          <a:off x="1506426" y="2061483"/>
          <a:ext cx="3430296" cy="1722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5148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1715148">
                  <a:extLst>
                    <a:ext uri="{9D8B030D-6E8A-4147-A177-3AD203B41FA5}">
                      <a16:colId xmlns:a16="http://schemas.microsoft.com/office/drawing/2014/main" val="2243165802"/>
                    </a:ext>
                  </a:extLst>
                </a:gridCol>
              </a:tblGrid>
              <a:tr h="430670">
                <a:tc gridSpan="2"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AULA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COD_AULA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DESCRIPCION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AU_01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216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  <a:tr h="43067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AU_02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217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056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448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E87DE8B1-9A90-423A-B56F-397496E6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3590" cy="4351338"/>
          </a:xfrm>
        </p:spPr>
        <p:txBody>
          <a:bodyPr/>
          <a:lstStyle/>
          <a:p>
            <a:r>
              <a:rPr lang="es-PE" sz="3200" dirty="0"/>
              <a:t>DATO DERIVADO: QUE EXISTE A PARTIR DE OTROS DATOS.</a:t>
            </a:r>
          </a:p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6" y="365125"/>
            <a:ext cx="10217457" cy="1325563"/>
          </a:xfrm>
        </p:spPr>
        <p:txBody>
          <a:bodyPr>
            <a:normAutofit/>
          </a:bodyPr>
          <a:lstStyle/>
          <a:p>
            <a:r>
              <a:rPr lang="es-PE" sz="4800" b="1" dirty="0"/>
              <a:t>3 FORMA NORMAL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7B1AA7E-2B40-44E0-9246-5342557BF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050158"/>
              </p:ext>
            </p:extLst>
          </p:nvPr>
        </p:nvGraphicFramePr>
        <p:xfrm>
          <a:off x="2040244" y="2924618"/>
          <a:ext cx="8257853" cy="28281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8451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2057747">
                  <a:extLst>
                    <a:ext uri="{9D8B030D-6E8A-4147-A177-3AD203B41FA5}">
                      <a16:colId xmlns:a16="http://schemas.microsoft.com/office/drawing/2014/main" val="2243165802"/>
                    </a:ext>
                  </a:extLst>
                </a:gridCol>
                <a:gridCol w="2057142">
                  <a:extLst>
                    <a:ext uri="{9D8B030D-6E8A-4147-A177-3AD203B41FA5}">
                      <a16:colId xmlns:a16="http://schemas.microsoft.com/office/drawing/2014/main" val="1642925893"/>
                    </a:ext>
                  </a:extLst>
                </a:gridCol>
                <a:gridCol w="1704513">
                  <a:extLst>
                    <a:ext uri="{9D8B030D-6E8A-4147-A177-3AD203B41FA5}">
                      <a16:colId xmlns:a16="http://schemas.microsoft.com/office/drawing/2014/main" val="2871113069"/>
                    </a:ext>
                  </a:extLst>
                </a:gridCol>
              </a:tblGrid>
              <a:tr h="565622">
                <a:tc gridSpan="4"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NOTA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565622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N1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N2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N3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PROMEDIO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565622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  <a:tr h="565622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056314"/>
                  </a:ext>
                </a:extLst>
              </a:tr>
              <a:tr h="565622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247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18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394638-D755-4B2D-8DC7-0D0C8737E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EVITAR COMPLEJAS CONSULTAS.</a:t>
            </a:r>
          </a:p>
          <a:p>
            <a:r>
              <a:rPr lang="es-PE" dirty="0"/>
              <a:t>DISMINUIR PROBLEMAS DE MODIFICACIÓN DE LOS DATOS.</a:t>
            </a:r>
          </a:p>
          <a:p>
            <a:r>
              <a:rPr lang="es-PE" dirty="0"/>
              <a:t>PROTEGER LA INTEGRIDAD DE DATOS.</a:t>
            </a:r>
          </a:p>
          <a:p>
            <a:r>
              <a:rPr lang="es-PE" dirty="0"/>
              <a:t>ENTENDER LOS ERRORES EN CADA CONSULTA (QUERY)</a:t>
            </a:r>
          </a:p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6" y="365125"/>
            <a:ext cx="10217457" cy="1325563"/>
          </a:xfrm>
        </p:spPr>
        <p:txBody>
          <a:bodyPr>
            <a:normAutofit/>
          </a:bodyPr>
          <a:lstStyle/>
          <a:p>
            <a:r>
              <a:rPr lang="es-PE" b="1" dirty="0"/>
              <a:t>¿POR QUÉ?</a:t>
            </a:r>
          </a:p>
        </p:txBody>
      </p:sp>
      <p:pic>
        <p:nvPicPr>
          <p:cNvPr id="10" name="Picture 2" descr="APRENDIENDO A PROGRAMAR HTML CSS PHP JavaScript JAVA VBA: Apuntes SQL 2018">
            <a:extLst>
              <a:ext uri="{FF2B5EF4-FFF2-40B4-BE49-F238E27FC236}">
                <a16:creationId xmlns:a16="http://schemas.microsoft.com/office/drawing/2014/main" id="{A31F2DE0-93E4-41E7-9C1E-FB6F74B97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215" y="4001294"/>
            <a:ext cx="6217738" cy="277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12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394638-D755-4B2D-8DC7-0D0C8737E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INTEGRIDAD DE DOMINIO</a:t>
            </a:r>
          </a:p>
          <a:p>
            <a:r>
              <a:rPr lang="es-MX" dirty="0"/>
              <a:t>INTEGRIDAD DE ENTIDAD</a:t>
            </a:r>
          </a:p>
          <a:p>
            <a:r>
              <a:rPr lang="es-MX" dirty="0"/>
              <a:t>INTEGRIDAD REFERENCIAL</a:t>
            </a:r>
          </a:p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6" y="365125"/>
            <a:ext cx="10217457" cy="1325563"/>
          </a:xfrm>
        </p:spPr>
        <p:txBody>
          <a:bodyPr>
            <a:normAutofit/>
          </a:bodyPr>
          <a:lstStyle/>
          <a:p>
            <a:r>
              <a:rPr lang="es-PE" b="1" dirty="0"/>
              <a:t>INTEGRIDAD DE LOS DATOS</a:t>
            </a:r>
          </a:p>
        </p:txBody>
      </p:sp>
      <p:pic>
        <p:nvPicPr>
          <p:cNvPr id="5" name="Picture 2" descr="Integridad de Datos: Definición y problemas">
            <a:extLst>
              <a:ext uri="{FF2B5EF4-FFF2-40B4-BE49-F238E27FC236}">
                <a16:creationId xmlns:a16="http://schemas.microsoft.com/office/drawing/2014/main" id="{8275A739-BEC3-4D4D-9AA6-A2ABF4CFE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34" y="3313591"/>
            <a:ext cx="905773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8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394638-D755-4B2D-8DC7-0D0C8737E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Consiste en definir unas restricciones(reglas) que debe de cumplir una columna(campo).</a:t>
            </a:r>
          </a:p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6" y="365125"/>
            <a:ext cx="10217457" cy="1325563"/>
          </a:xfrm>
        </p:spPr>
        <p:txBody>
          <a:bodyPr>
            <a:normAutofit/>
          </a:bodyPr>
          <a:lstStyle/>
          <a:p>
            <a:r>
              <a:rPr lang="es-PE" b="1" dirty="0"/>
              <a:t>INTEGRIDAD DE DOMINIO</a:t>
            </a:r>
          </a:p>
        </p:txBody>
      </p:sp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25ED24EF-EC2A-43C7-A481-80179CDF8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22210"/>
              </p:ext>
            </p:extLst>
          </p:nvPr>
        </p:nvGraphicFramePr>
        <p:xfrm>
          <a:off x="2894841" y="3429000"/>
          <a:ext cx="6402318" cy="17674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90126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2156347">
                  <a:extLst>
                    <a:ext uri="{9D8B030D-6E8A-4147-A177-3AD203B41FA5}">
                      <a16:colId xmlns:a16="http://schemas.microsoft.com/office/drawing/2014/main" val="1827701518"/>
                    </a:ext>
                  </a:extLst>
                </a:gridCol>
                <a:gridCol w="1555845">
                  <a:extLst>
                    <a:ext uri="{9D8B030D-6E8A-4147-A177-3AD203B41FA5}">
                      <a16:colId xmlns:a16="http://schemas.microsoft.com/office/drawing/2014/main" val="1828604085"/>
                    </a:ext>
                  </a:extLst>
                </a:gridCol>
              </a:tblGrid>
              <a:tr h="441854">
                <a:tc gridSpan="3"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EMPLEADO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Departamento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Nombre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COD_EMPLEADO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NOMBRE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SEXO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EMP_01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JUAN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M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EMP_02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F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300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84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6" y="365125"/>
            <a:ext cx="10217457" cy="1325563"/>
          </a:xfrm>
        </p:spPr>
        <p:txBody>
          <a:bodyPr>
            <a:normAutofit/>
          </a:bodyPr>
          <a:lstStyle/>
          <a:p>
            <a:r>
              <a:rPr lang="es-PE" b="1" dirty="0"/>
              <a:t>INTEGRIDAD DE DOMINIO</a:t>
            </a:r>
          </a:p>
        </p:txBody>
      </p:sp>
      <p:pic>
        <p:nvPicPr>
          <p:cNvPr id="5" name="Marcador de contenido 12">
            <a:extLst>
              <a:ext uri="{FF2B5EF4-FFF2-40B4-BE49-F238E27FC236}">
                <a16:creationId xmlns:a16="http://schemas.microsoft.com/office/drawing/2014/main" id="{048A65FB-4632-4E5B-B4D9-E5B72233A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492" y="2121712"/>
            <a:ext cx="6125016" cy="193097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B5F1A64-32B8-4382-9F5E-3043117F1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903" y="4483716"/>
            <a:ext cx="4800194" cy="136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5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6B6A09-EDE8-4FD1-A3D6-1DB5EF43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Indica que la llave primaria de una tabla debe de cumplir con unas reglas. (único, inalterable, no en blanco)</a:t>
            </a:r>
          </a:p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6" y="365125"/>
            <a:ext cx="10217457" cy="1325563"/>
          </a:xfrm>
        </p:spPr>
        <p:txBody>
          <a:bodyPr>
            <a:normAutofit/>
          </a:bodyPr>
          <a:lstStyle/>
          <a:p>
            <a:r>
              <a:rPr lang="es-PE" b="1" dirty="0"/>
              <a:t>INTEGRIDAD DE ENTIDAD</a:t>
            </a:r>
          </a:p>
        </p:txBody>
      </p:sp>
      <p:pic>
        <p:nvPicPr>
          <p:cNvPr id="7" name="Picture 2" descr="Llave Primaria, no se complique! - Bases de Datos - Gnomi Club">
            <a:extLst>
              <a:ext uri="{FF2B5EF4-FFF2-40B4-BE49-F238E27FC236}">
                <a16:creationId xmlns:a16="http://schemas.microsoft.com/office/drawing/2014/main" id="{D247BE79-3AA6-4308-B5A4-4942EDEE0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45146">
            <a:off x="4923101" y="3094016"/>
            <a:ext cx="2345795" cy="134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7F71912-8558-4B4A-8D0B-4321573E9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701" y="3764242"/>
            <a:ext cx="6166594" cy="145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6B6A09-EDE8-4FD1-A3D6-1DB5EF43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Debe de existir coherencia entra las llaves primarias(de una tabla y secundarias(de otra tabla)</a:t>
            </a:r>
          </a:p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6" y="365125"/>
            <a:ext cx="10217457" cy="1325563"/>
          </a:xfrm>
        </p:spPr>
        <p:txBody>
          <a:bodyPr>
            <a:normAutofit/>
          </a:bodyPr>
          <a:lstStyle/>
          <a:p>
            <a:r>
              <a:rPr lang="es-PE" b="1" dirty="0"/>
              <a:t>INTEGRIDAD REFERENCIAL</a:t>
            </a:r>
          </a:p>
        </p:txBody>
      </p:sp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B468D6A7-3B7B-48F1-8383-950C85784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073275"/>
              </p:ext>
            </p:extLst>
          </p:nvPr>
        </p:nvGraphicFramePr>
        <p:xfrm>
          <a:off x="5805976" y="3429000"/>
          <a:ext cx="5547824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31085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1868547">
                  <a:extLst>
                    <a:ext uri="{9D8B030D-6E8A-4147-A177-3AD203B41FA5}">
                      <a16:colId xmlns:a16="http://schemas.microsoft.com/office/drawing/2014/main" val="1827701518"/>
                    </a:ext>
                  </a:extLst>
                </a:gridCol>
                <a:gridCol w="1348192">
                  <a:extLst>
                    <a:ext uri="{9D8B030D-6E8A-4147-A177-3AD203B41FA5}">
                      <a16:colId xmlns:a16="http://schemas.microsoft.com/office/drawing/2014/main" val="1828604085"/>
                    </a:ext>
                  </a:extLst>
                </a:gridCol>
              </a:tblGrid>
              <a:tr h="205518">
                <a:tc gridSpan="3"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BOLETA_VENTA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Departamento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Nombre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205518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COD_VENTA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COD_EMPLEADO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FECHA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205518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VENT_01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EMP_01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07/01/2021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  <a:tr h="205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VENT_02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EMP_01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07/01/2021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300871"/>
                  </a:ext>
                </a:extLst>
              </a:tr>
              <a:tr h="205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VENT_03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EMP_02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07/01/2021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105736"/>
                  </a:ext>
                </a:extLst>
              </a:tr>
              <a:tr h="205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VENT_04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EMP03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07/07/2021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056360"/>
                  </a:ext>
                </a:extLst>
              </a:tr>
            </a:tbl>
          </a:graphicData>
        </a:graphic>
      </p:graphicFrame>
      <p:graphicFrame>
        <p:nvGraphicFramePr>
          <p:cNvPr id="9" name="Tabla 4">
            <a:extLst>
              <a:ext uri="{FF2B5EF4-FFF2-40B4-BE49-F238E27FC236}">
                <a16:creationId xmlns:a16="http://schemas.microsoft.com/office/drawing/2014/main" id="{BCD48C36-6079-432E-A7B1-F12605B4A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511821"/>
              </p:ext>
            </p:extLst>
          </p:nvPr>
        </p:nvGraphicFramePr>
        <p:xfrm>
          <a:off x="838200" y="3666960"/>
          <a:ext cx="4535769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5840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1527679">
                  <a:extLst>
                    <a:ext uri="{9D8B030D-6E8A-4147-A177-3AD203B41FA5}">
                      <a16:colId xmlns:a16="http://schemas.microsoft.com/office/drawing/2014/main" val="1827701518"/>
                    </a:ext>
                  </a:extLst>
                </a:gridCol>
                <a:gridCol w="1102250">
                  <a:extLst>
                    <a:ext uri="{9D8B030D-6E8A-4147-A177-3AD203B41FA5}">
                      <a16:colId xmlns:a16="http://schemas.microsoft.com/office/drawing/2014/main" val="1828604085"/>
                    </a:ext>
                  </a:extLst>
                </a:gridCol>
              </a:tblGrid>
              <a:tr h="182547">
                <a:tc gridSpan="3"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EMPLEADO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Departamento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Nombre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COD_EMPLEADO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NOMBRE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SEXO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EMP_01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JUAN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M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EMP_02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PEDRO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M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300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0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6B6A09-EDE8-4FD1-A3D6-1DB5EF43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Debe de existir coherencia entra las llaves primarias(de una tabla y secundarias(de otra tabla)</a:t>
            </a:r>
          </a:p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6" y="365125"/>
            <a:ext cx="10217457" cy="1325563"/>
          </a:xfrm>
        </p:spPr>
        <p:txBody>
          <a:bodyPr>
            <a:normAutofit/>
          </a:bodyPr>
          <a:lstStyle/>
          <a:p>
            <a:r>
              <a:rPr lang="es-PE" b="1" dirty="0"/>
              <a:t>INTEGRIDAD REFERENCIAL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2486A6-4DD0-4138-BA50-957D0DEE0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410" y="3429000"/>
            <a:ext cx="5589180" cy="16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20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Open Sa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3337</TotalTime>
  <Words>1036</Words>
  <Application>Microsoft Office PowerPoint</Application>
  <PresentationFormat>Panorámica</PresentationFormat>
  <Paragraphs>349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</vt:lpstr>
      <vt:lpstr>Open Sans</vt:lpstr>
      <vt:lpstr>Tema de Office</vt:lpstr>
      <vt:lpstr>NORMALIZACIÓN DE BASES DE DATOS</vt:lpstr>
      <vt:lpstr>NORMALIZACIÓN DE BASES DE DATOS</vt:lpstr>
      <vt:lpstr>¿POR QUÉ?</vt:lpstr>
      <vt:lpstr>INTEGRIDAD DE LOS DATOS</vt:lpstr>
      <vt:lpstr>INTEGRIDAD DE DOMINIO</vt:lpstr>
      <vt:lpstr>INTEGRIDAD DE DOMINIO</vt:lpstr>
      <vt:lpstr>INTEGRIDAD DE ENTIDAD</vt:lpstr>
      <vt:lpstr>INTEGRIDAD REFERENCIAL</vt:lpstr>
      <vt:lpstr>INTEGRIDAD REFERENCIAL</vt:lpstr>
      <vt:lpstr>DEPENDENCIAS</vt:lpstr>
      <vt:lpstr>DEPENDENCIA FUNCIONAL</vt:lpstr>
      <vt:lpstr>DEPENDENCIA FUNCIONAL</vt:lpstr>
      <vt:lpstr>DEPENDENCIA FUNCIONAL TRANSITIVA</vt:lpstr>
      <vt:lpstr>DEPENDENCIA FUNCIONAL TRANSITIVA</vt:lpstr>
      <vt:lpstr>REGLAS A CUMPLIR</vt:lpstr>
      <vt:lpstr>¿DÓNDE SE APLICAN LAS REGLAS?</vt:lpstr>
      <vt:lpstr>NORMALIZACIÓN</vt:lpstr>
      <vt:lpstr>1 FORMA NORMAL</vt:lpstr>
      <vt:lpstr>1 FORMA NORMAL</vt:lpstr>
      <vt:lpstr>1 FORMA NORMAL</vt:lpstr>
      <vt:lpstr>1 FORMA NORMAL</vt:lpstr>
      <vt:lpstr>2 FORMA NORMAL</vt:lpstr>
      <vt:lpstr>2 FORMA NORMAL</vt:lpstr>
      <vt:lpstr>2 FORMA NORMAL</vt:lpstr>
      <vt:lpstr>2 FORMA NORMAL</vt:lpstr>
      <vt:lpstr>3 FORMA NORMAL</vt:lpstr>
      <vt:lpstr>3 FORMA NORMAL</vt:lpstr>
      <vt:lpstr>3 FORMA NORMAL</vt:lpstr>
      <vt:lpstr>3 FORMA NORMAL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EXCEL</dc:title>
  <dc:creator>Anthony</dc:creator>
  <cp:lastModifiedBy>ANTHONY</cp:lastModifiedBy>
  <cp:revision>228</cp:revision>
  <dcterms:created xsi:type="dcterms:W3CDTF">2020-10-28T19:12:16Z</dcterms:created>
  <dcterms:modified xsi:type="dcterms:W3CDTF">2022-05-01T02:39:32Z</dcterms:modified>
</cp:coreProperties>
</file>