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371" r:id="rId3"/>
    <p:sldId id="265" r:id="rId4"/>
    <p:sldId id="370" r:id="rId5"/>
    <p:sldId id="372" r:id="rId6"/>
    <p:sldId id="373" r:id="rId7"/>
    <p:sldId id="374" r:id="rId8"/>
    <p:sldId id="375" r:id="rId9"/>
    <p:sldId id="376" r:id="rId10"/>
    <p:sldId id="381" r:id="rId11"/>
    <p:sldId id="378" r:id="rId12"/>
    <p:sldId id="383" r:id="rId13"/>
    <p:sldId id="384" r:id="rId14"/>
    <p:sldId id="385" r:id="rId15"/>
    <p:sldId id="386" r:id="rId16"/>
    <p:sldId id="377" r:id="rId17"/>
    <p:sldId id="380" r:id="rId18"/>
    <p:sldId id="379" r:id="rId19"/>
    <p:sldId id="387" r:id="rId20"/>
    <p:sldId id="388" r:id="rId21"/>
    <p:sldId id="389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B61"/>
    <a:srgbClr val="5DDA18"/>
    <a:srgbClr val="01395E"/>
    <a:srgbClr val="2F6E0C"/>
    <a:srgbClr val="215272"/>
    <a:srgbClr val="013A5F"/>
    <a:srgbClr val="FCFDFD"/>
    <a:srgbClr val="3A5000"/>
    <a:srgbClr val="41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558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4E541A7-286A-4F17-B295-124459FBF9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07176F-DC91-477A-BE5C-84DDFDCFB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0A01-8C2A-493E-8D30-18DB6034BDBB}" type="datetimeFigureOut">
              <a:rPr lang="es-PE" smtClean="0"/>
              <a:t>6/05/2023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038095-83A0-4194-8F49-5D5A38B2B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B1612D-1928-4231-B052-BF37C33389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5F4E9-8D23-4B07-9DAB-83651F2645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678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C64AC-EDF3-4070-9848-A92DF0B80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3FA4D1-5437-44E6-B276-A8569191C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8287AC-3740-4092-B216-BFB1F373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6/05/2023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F92F7-C627-4B84-AD7F-CF70F73D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EE485-A8D6-4E95-8152-DADFB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79B8187-42DC-4573-93E9-FAD5687CE135}"/>
              </a:ext>
            </a:extLst>
          </p:cNvPr>
          <p:cNvSpPr/>
          <p:nvPr userDrawn="1"/>
        </p:nvSpPr>
        <p:spPr>
          <a:xfrm>
            <a:off x="0" y="0"/>
            <a:ext cx="423081" cy="313899"/>
          </a:xfrm>
          <a:prstGeom prst="rect">
            <a:avLst/>
          </a:prstGeom>
          <a:solidFill>
            <a:srgbClr val="5DDA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1958A52-3007-4843-8802-BC8238B34595}"/>
              </a:ext>
            </a:extLst>
          </p:cNvPr>
          <p:cNvSpPr/>
          <p:nvPr userDrawn="1"/>
        </p:nvSpPr>
        <p:spPr>
          <a:xfrm>
            <a:off x="11781619" y="6564525"/>
            <a:ext cx="423081" cy="3138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350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C669F-CAF8-4A2E-A6AB-922E05A4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AF371C-097F-4D5F-98DE-9D40A6E0B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E2190-84E6-4942-8E2C-641E684D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6/05/2023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4DAE4-9E26-49AC-9E46-BD3CC2C4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1ADD50-1C83-42AD-A6EF-BDA39E13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697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DB233-3D08-4F5C-B437-B0DC386E8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BB01BA-FF60-409F-AA45-C21E4BBF6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C1C391-12B2-4B2C-BEF3-6E93F15E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6/05/2023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9F1765-8149-4DC3-A5ED-C855DD6F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7B97D-2A1F-49E5-88B8-08460741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492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53316-BC36-402C-A672-B183E092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13B6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F22D8-B354-4125-BA5C-285C629C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B4CC63-73F2-472B-A07A-6C2EF171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6/05/2023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02802-C5F8-4734-8833-34BF031E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10B5D9-1564-4A98-AFC8-91F16C2E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FB4F510-F7E7-4064-A909-2410CB62EB7A}"/>
              </a:ext>
            </a:extLst>
          </p:cNvPr>
          <p:cNvSpPr/>
          <p:nvPr userDrawn="1"/>
        </p:nvSpPr>
        <p:spPr>
          <a:xfrm>
            <a:off x="0" y="0"/>
            <a:ext cx="423081" cy="313899"/>
          </a:xfrm>
          <a:prstGeom prst="rect">
            <a:avLst/>
          </a:prstGeom>
          <a:solidFill>
            <a:srgbClr val="5DDA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E564529-0B16-45EE-98DC-17FAECC8E6D7}"/>
              </a:ext>
            </a:extLst>
          </p:cNvPr>
          <p:cNvSpPr/>
          <p:nvPr userDrawn="1"/>
        </p:nvSpPr>
        <p:spPr>
          <a:xfrm>
            <a:off x="11781619" y="6564525"/>
            <a:ext cx="423081" cy="3138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1E80DAF-22A6-4E58-A493-817292465E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261" y="764006"/>
            <a:ext cx="2775898" cy="52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6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DD092-390A-4014-AC52-192C1754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497282-A922-440B-95FA-B72AE365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AA504-5C71-4D0A-B676-A5DEA29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6/05/2023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C3849-D1DE-468A-ACC0-1930E568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C20CE-ACC7-4E4B-9C6C-384E7B13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449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AF1D1-6328-4E4A-9CBB-770E7BCF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3FE5DD-F7B4-4F7C-985D-FE36CBB15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3A2A31-1345-440E-AB88-157C9A494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659F2-BB4C-41B4-88A7-9F1E148A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6/05/2023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D6BC29-2BE3-4449-BC81-2489E4C3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1B44FB-B619-43A1-8E51-43917BD0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116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411AF-EC44-4297-9662-09F72B77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5B6D38-BD39-407E-B21E-6EBB78C8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FCCDED-2F6C-43A8-ABB7-FBE262859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1C2C0C-8C7F-4886-8C7A-641686109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010FA5-27C4-4DCC-AC55-0BC4BF6E8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9D4195-5E48-48CD-929E-EED1BD90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6/05/2023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5F19E1-B6E9-47A6-95E4-EBECD1C4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53A38A-C924-4B34-BB52-DFDF737B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216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BF927-4742-448F-AB48-40D037B8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0FB229-927A-40DF-9ABA-0CA7EFEF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6/05/2023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9C5C8B-A2C0-4C95-82A4-83D6CA8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16ABC3-0638-483B-9626-814251F7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603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2680E2-865E-47C8-8B54-D0DDCC94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6/05/2023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36E3ED-E3AB-4AC6-A97B-9C95035C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B56030-7156-43FE-9C15-08CAFBC6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924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81A23-4B0F-485B-A10E-4634F1DD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CDC768-1D79-49B1-AE99-0C570D75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B4D958-166D-4FE3-B05F-B63CC49FE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D583E0-A249-4C1B-AEC0-AE0E184B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6/05/2023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2200B-E481-4726-91B1-757CA3C7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51E2DF-A23F-4FC3-940C-A045B7B3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379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C8DE1-D991-4134-AD4F-A9F41644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7C3421-BDC8-41D2-975F-C0A184C40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7888E9-FC74-4123-B360-E9775F3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FC9284-201D-4C97-83E0-7503D2FF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6/05/2023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2B6008-F547-40A9-AAF7-A69DD755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4C759B-BA82-4B27-BB3C-11112FF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861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01C89F-1B46-4262-972B-91A02A54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4AB259-3370-452E-B117-38B24DA4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A9403C-248C-40B8-905F-5B3257B2B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3B48-4490-4C9D-89DC-314F6D30449B}" type="datetimeFigureOut">
              <a:rPr lang="es-PE" smtClean="0"/>
              <a:t>6/05/2023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C02F9-A05E-4D74-9D35-D205461C5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077215-0C34-4E06-BE16-D2230FDD4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526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7941A-6A37-4B6F-A35F-1EB87848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286" y="1139483"/>
            <a:ext cx="9694462" cy="2289517"/>
          </a:xfrm>
        </p:spPr>
        <p:txBody>
          <a:bodyPr>
            <a:noAutofit/>
          </a:bodyPr>
          <a:lstStyle/>
          <a:p>
            <a:r>
              <a:rPr lang="es-PE" sz="1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E45F05-F431-44A3-96B0-80D685A55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495958"/>
            <a:ext cx="9144000" cy="1397739"/>
          </a:xfrm>
        </p:spPr>
        <p:txBody>
          <a:bodyPr>
            <a:normAutofit/>
          </a:bodyPr>
          <a:lstStyle/>
          <a:p>
            <a:endParaRPr lang="es-P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s-P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P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Cardenas Aquino</a:t>
            </a:r>
          </a:p>
          <a:p>
            <a:endParaRPr lang="es-PE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401731-8640-4F1D-AFCB-A2C4B360F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482" y="5663728"/>
            <a:ext cx="751035" cy="4599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0991BF5-42D4-44FC-B069-50E6AE3D8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536" y="3956229"/>
            <a:ext cx="5302928" cy="100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45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DE FECHA – HORA</a:t>
            </a:r>
            <a:endParaRPr lang="es-PE" sz="4000" b="1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97222A2-FBC1-4665-B4ED-FF12C1768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62071"/>
              </p:ext>
            </p:extLst>
          </p:nvPr>
        </p:nvGraphicFramePr>
        <p:xfrm>
          <a:off x="1116847" y="1390490"/>
          <a:ext cx="9241804" cy="54776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4601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6867203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</a:tblGrid>
              <a:tr h="72277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bg1"/>
                          </a:solidFill>
                        </a:rPr>
                        <a:t>DATENAME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800" dirty="0">
                          <a:solidFill>
                            <a:schemeClr val="bg1"/>
                          </a:solidFill>
                        </a:rPr>
                        <a:t>Devuelve una cadena de caracteres que representa el parámetro especificado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YY, YYYY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QUARTER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QQ, Q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MONTH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MM, M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87666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DAYOFYEAR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DY, Y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3699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 DAY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DD, D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67641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WEEK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WK, WW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746168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WEEKDAY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DW, W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396670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HOUR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HH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326383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MINUTE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MI, 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11721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SECOND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SS, S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94411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MILISECOND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MS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919546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MICROSECOND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MCS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50437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NANOSECOND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NS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545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75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3600" dirty="0">
                <a:solidFill>
                  <a:srgbClr val="008000"/>
                </a:solidFill>
                <a:latin typeface="Consolas" panose="020B0609020204030204" pitchFamily="49" charset="0"/>
              </a:rPr>
              <a:t>-- DATENAME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6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s-PE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6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DW</a:t>
            </a:r>
            <a:r>
              <a:rPr lang="es-PE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6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s-PE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6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ss</a:t>
            </a:r>
            <a:r>
              <a:rPr lang="es-PE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6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s-PE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6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ns</a:t>
            </a:r>
            <a:r>
              <a:rPr lang="es-PE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DE FECHA - HORA</a:t>
            </a:r>
            <a:endParaRPr lang="es-PE" sz="4000" b="1" dirty="0"/>
          </a:p>
        </p:txBody>
      </p:sp>
    </p:spTree>
    <p:extLst>
      <p:ext uri="{BB962C8B-B14F-4D97-AF65-F5344CB8AC3E}">
        <p14:creationId xmlns:p14="http://schemas.microsoft.com/office/powerpoint/2010/main" val="259086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DE FECHA – HORA</a:t>
            </a:r>
            <a:endParaRPr lang="es-PE" sz="4000" b="1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97222A2-FBC1-4665-B4ED-FF12C1768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512796"/>
              </p:ext>
            </p:extLst>
          </p:nvPr>
        </p:nvGraphicFramePr>
        <p:xfrm>
          <a:off x="1116846" y="1883330"/>
          <a:ext cx="9241804" cy="64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4601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6867203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</a:tblGrid>
              <a:tr h="55605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bg1"/>
                          </a:solidFill>
                        </a:rPr>
                        <a:t>DATEDIFF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800" dirty="0">
                          <a:solidFill>
                            <a:schemeClr val="bg1"/>
                          </a:solidFill>
                        </a:rPr>
                        <a:t>Devuelve un valor numérico que representa la diferencia entre dos fechas.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68C04B12-2EBD-4C2A-9C53-70F51178B263}"/>
              </a:ext>
            </a:extLst>
          </p:cNvPr>
          <p:cNvSpPr/>
          <p:nvPr/>
        </p:nvSpPr>
        <p:spPr>
          <a:xfrm>
            <a:off x="1454626" y="2716053"/>
            <a:ext cx="85662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>
                <a:solidFill>
                  <a:srgbClr val="008000"/>
                </a:solidFill>
                <a:latin typeface="Consolas" panose="020B0609020204030204" pitchFamily="49" charset="0"/>
              </a:rPr>
              <a:t>-- DATEDIFF</a:t>
            </a:r>
            <a:endParaRPr lang="es-PE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40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4000" dirty="0">
                <a:solidFill>
                  <a:srgbClr val="808080"/>
                </a:solidFill>
                <a:latin typeface="Consolas" panose="020B0609020204030204" pitchFamily="49" charset="0"/>
              </a:rPr>
              <a:t>();</a:t>
            </a:r>
            <a:endParaRPr lang="es-PE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datediff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MM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'11-16-1992'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s-PE" sz="8000" dirty="0"/>
          </a:p>
        </p:txBody>
      </p:sp>
    </p:spTree>
    <p:extLst>
      <p:ext uri="{BB962C8B-B14F-4D97-AF65-F5344CB8AC3E}">
        <p14:creationId xmlns:p14="http://schemas.microsoft.com/office/powerpoint/2010/main" val="3390824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DE FECHA – HORA</a:t>
            </a:r>
            <a:endParaRPr lang="es-PE" sz="4000" b="1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97222A2-FBC1-4665-B4ED-FF12C1768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64565"/>
              </p:ext>
            </p:extLst>
          </p:nvPr>
        </p:nvGraphicFramePr>
        <p:xfrm>
          <a:off x="1116846" y="1883330"/>
          <a:ext cx="9241804" cy="5560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4601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6867203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</a:tblGrid>
              <a:tr h="55605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bg1"/>
                          </a:solidFill>
                        </a:rPr>
                        <a:t>DATEADD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800" dirty="0">
                          <a:solidFill>
                            <a:schemeClr val="bg1"/>
                          </a:solidFill>
                        </a:rPr>
                        <a:t>DATEADD (DATEPART , NUMBER , DATE )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68C04B12-2EBD-4C2A-9C53-70F51178B263}"/>
              </a:ext>
            </a:extLst>
          </p:cNvPr>
          <p:cNvSpPr/>
          <p:nvPr/>
        </p:nvSpPr>
        <p:spPr>
          <a:xfrm>
            <a:off x="1116846" y="2632023"/>
            <a:ext cx="110751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dirty="0">
                <a:solidFill>
                  <a:srgbClr val="008000"/>
                </a:solidFill>
                <a:latin typeface="Consolas" panose="020B0609020204030204" pitchFamily="49" charset="0"/>
              </a:rPr>
              <a:t>-- DATEADD</a:t>
            </a:r>
            <a:endParaRPr lang="es-P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2800" dirty="0">
                <a:solidFill>
                  <a:srgbClr val="008000"/>
                </a:solidFill>
                <a:latin typeface="Consolas" panose="020B0609020204030204" pitchFamily="49" charset="0"/>
              </a:rPr>
              <a:t>--AUMENTANDO DÍAS</a:t>
            </a:r>
            <a:endParaRPr lang="es-P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8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s-PE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28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s-PE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2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s-PE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2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28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s-P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2800" dirty="0">
                <a:solidFill>
                  <a:srgbClr val="008000"/>
                </a:solidFill>
                <a:latin typeface="Consolas" panose="020B0609020204030204" pitchFamily="49" charset="0"/>
              </a:rPr>
              <a:t>--AUMENTANDO SEMANAS</a:t>
            </a:r>
            <a:endParaRPr lang="es-P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8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s-PE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2800" dirty="0">
                <a:solidFill>
                  <a:srgbClr val="000000"/>
                </a:solidFill>
                <a:latin typeface="Consolas" panose="020B0609020204030204" pitchFamily="49" charset="0"/>
              </a:rPr>
              <a:t>wk</a:t>
            </a:r>
            <a:r>
              <a:rPr lang="es-PE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2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s-PE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2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28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s-P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2800" dirty="0">
                <a:solidFill>
                  <a:srgbClr val="008000"/>
                </a:solidFill>
                <a:latin typeface="Consolas" panose="020B0609020204030204" pitchFamily="49" charset="0"/>
              </a:rPr>
              <a:t>--AUMENTANDO MESES</a:t>
            </a:r>
            <a:endParaRPr lang="es-P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8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s-PE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2800" dirty="0">
                <a:solidFill>
                  <a:srgbClr val="000000"/>
                </a:solidFill>
                <a:latin typeface="Consolas" panose="020B0609020204030204" pitchFamily="49" charset="0"/>
              </a:rPr>
              <a:t>mm</a:t>
            </a:r>
            <a:r>
              <a:rPr lang="es-PE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2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s-PE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2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28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s-P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2800" dirty="0">
                <a:solidFill>
                  <a:srgbClr val="008000"/>
                </a:solidFill>
                <a:latin typeface="Consolas" panose="020B0609020204030204" pitchFamily="49" charset="0"/>
              </a:rPr>
              <a:t>--AUMENTANDO AÑOS</a:t>
            </a:r>
            <a:endParaRPr lang="es-P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yy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89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DE FECHA – HORA</a:t>
            </a:r>
            <a:endParaRPr lang="es-PE" sz="4000" b="1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97222A2-FBC1-4665-B4ED-FF12C1768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46779"/>
              </p:ext>
            </p:extLst>
          </p:nvPr>
        </p:nvGraphicFramePr>
        <p:xfrm>
          <a:off x="1116846" y="1883330"/>
          <a:ext cx="9241804" cy="5560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4601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6867203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</a:tblGrid>
              <a:tr h="55605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bg1"/>
                          </a:solidFill>
                        </a:rPr>
                        <a:t>EOMONTH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800" dirty="0">
                          <a:solidFill>
                            <a:schemeClr val="bg1"/>
                          </a:solidFill>
                        </a:rPr>
                        <a:t>Devuelve el último días del mes que contiene una determinada fecha.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68C04B12-2EBD-4C2A-9C53-70F51178B263}"/>
              </a:ext>
            </a:extLst>
          </p:cNvPr>
          <p:cNvSpPr/>
          <p:nvPr/>
        </p:nvSpPr>
        <p:spPr>
          <a:xfrm>
            <a:off x="558423" y="2877682"/>
            <a:ext cx="110751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dirty="0">
                <a:solidFill>
                  <a:srgbClr val="008000"/>
                </a:solidFill>
                <a:latin typeface="Consolas" panose="020B0609020204030204" pitchFamily="49" charset="0"/>
              </a:rPr>
              <a:t>-- EOMONTH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600" dirty="0">
                <a:solidFill>
                  <a:srgbClr val="FF00FF"/>
                </a:solidFill>
                <a:latin typeface="Consolas" panose="020B0609020204030204" pitchFamily="49" charset="0"/>
              </a:rPr>
              <a:t>EOMONTH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eomonth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mm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()));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eomonth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mm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()));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eomonth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mm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()));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30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DE FECHA – HORA</a:t>
            </a:r>
            <a:endParaRPr lang="es-PE" sz="4000" b="1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97222A2-FBC1-4665-B4ED-FF12C1768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094849"/>
              </p:ext>
            </p:extLst>
          </p:nvPr>
        </p:nvGraphicFramePr>
        <p:xfrm>
          <a:off x="1116846" y="1883330"/>
          <a:ext cx="9241804" cy="64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4601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6867203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</a:tblGrid>
              <a:tr h="55605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bg1"/>
                          </a:solidFill>
                        </a:rPr>
                        <a:t>SET DATEFORMAT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800" dirty="0">
                          <a:solidFill>
                            <a:schemeClr val="bg1"/>
                          </a:solidFill>
                        </a:rPr>
                        <a:t>Define el formato de la fecha que se especifica en consultas o inserciones de registros. Se tiene las siguientes opciones.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68C04B12-2EBD-4C2A-9C53-70F51178B263}"/>
              </a:ext>
            </a:extLst>
          </p:cNvPr>
          <p:cNvSpPr/>
          <p:nvPr/>
        </p:nvSpPr>
        <p:spPr>
          <a:xfrm>
            <a:off x="558423" y="2877682"/>
            <a:ext cx="11075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6CF48A7-CDFD-41B4-8B78-93CBD6114635}"/>
              </a:ext>
            </a:extLst>
          </p:cNvPr>
          <p:cNvSpPr/>
          <p:nvPr/>
        </p:nvSpPr>
        <p:spPr>
          <a:xfrm>
            <a:off x="1236261" y="3015000"/>
            <a:ext cx="900297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400" dirty="0">
                <a:solidFill>
                  <a:srgbClr val="008000"/>
                </a:solidFill>
                <a:latin typeface="Consolas" panose="020B0609020204030204" pitchFamily="49" charset="0"/>
              </a:rPr>
              <a:t>-- SET DATEFORMAT</a:t>
            </a:r>
            <a:endParaRPr lang="es-PE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4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PE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dateformat</a:t>
            </a:r>
            <a:r>
              <a:rPr lang="es-PE" sz="4400" dirty="0">
                <a:solidFill>
                  <a:srgbClr val="000000"/>
                </a:solidFill>
                <a:latin typeface="Consolas" panose="020B0609020204030204" pitchFamily="49" charset="0"/>
              </a:rPr>
              <a:t> DMY</a:t>
            </a:r>
            <a:r>
              <a:rPr lang="es-PE" sz="4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PE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4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PE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dateformat</a:t>
            </a:r>
            <a:r>
              <a:rPr lang="es-PE" sz="4400" dirty="0">
                <a:solidFill>
                  <a:srgbClr val="000000"/>
                </a:solidFill>
                <a:latin typeface="Consolas" panose="020B0609020204030204" pitchFamily="49" charset="0"/>
              </a:rPr>
              <a:t> YMD</a:t>
            </a:r>
            <a:r>
              <a:rPr lang="es-PE" sz="4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PE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4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PE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dateformat</a:t>
            </a:r>
            <a:r>
              <a:rPr lang="es-PE" sz="4400" dirty="0">
                <a:solidFill>
                  <a:srgbClr val="000000"/>
                </a:solidFill>
                <a:latin typeface="Consolas" panose="020B0609020204030204" pitchFamily="49" charset="0"/>
              </a:rPr>
              <a:t> DYM</a:t>
            </a:r>
            <a:r>
              <a:rPr lang="es-PE" sz="4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PE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4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PE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dateformat</a:t>
            </a:r>
            <a:r>
              <a:rPr lang="es-PE" sz="4400" dirty="0">
                <a:solidFill>
                  <a:srgbClr val="000000"/>
                </a:solidFill>
                <a:latin typeface="Consolas" panose="020B0609020204030204" pitchFamily="49" charset="0"/>
              </a:rPr>
              <a:t> MDY</a:t>
            </a:r>
            <a:r>
              <a:rPr lang="es-PE" sz="4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PE" sz="8800" dirty="0"/>
          </a:p>
        </p:txBody>
      </p:sp>
    </p:spTree>
    <p:extLst>
      <p:ext uri="{BB962C8B-B14F-4D97-AF65-F5344CB8AC3E}">
        <p14:creationId xmlns:p14="http://schemas.microsoft.com/office/powerpoint/2010/main" val="1332743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s-PE" dirty="0"/>
          </a:p>
          <a:p>
            <a:pPr lvl="2"/>
            <a:endParaRPr lang="es-PE" b="1" dirty="0"/>
          </a:p>
          <a:p>
            <a:pPr lvl="1"/>
            <a:endParaRPr lang="es-PE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DE CADENA TEXTO</a:t>
            </a:r>
            <a:endParaRPr lang="es-PE" sz="4000" b="1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97222A2-FBC1-4665-B4ED-FF12C1768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61952"/>
              </p:ext>
            </p:extLst>
          </p:nvPr>
        </p:nvGraphicFramePr>
        <p:xfrm>
          <a:off x="1116847" y="1390490"/>
          <a:ext cx="9884088" cy="51023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39630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7344458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</a:tblGrid>
              <a:tr h="728912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bg1"/>
                          </a:solidFill>
                        </a:rPr>
                        <a:t>FUNCIÓN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bg1"/>
                          </a:solidFill>
                        </a:rPr>
                        <a:t>DESCRIPCIÓN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728912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LTRIM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Devuelve una cadena de caracteres quitando los espacios en blanco en el lado izquierdo de la cadena.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728912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SPACE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Asigna una cantidad de espacios en blanco en una cadena de caracteres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728912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STR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Convierte un valor numérico en un valor de tipo cadena con espacios en blanco en el lado izquierdo.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87666"/>
                  </a:ext>
                </a:extLst>
              </a:tr>
              <a:tr h="728912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CHARINDEX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Devuelve la posición de una carácter o una cadena desde un punto inicial.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3699"/>
                  </a:ext>
                </a:extLst>
              </a:tr>
              <a:tr h="728912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SUBSTRING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Devuelve una cadena de caracteres desde una posición inicial y una cantidad de caracteres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67641"/>
                  </a:ext>
                </a:extLst>
              </a:tr>
              <a:tr h="728912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LEFT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Devuelve una cantidad de caracteres desde la izquierda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371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514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cadena_texto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cadena_texto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usuario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nombres </a:t>
            </a: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usuario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) </a:t>
            </a: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s-PE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2000" dirty="0">
                <a:solidFill>
                  <a:srgbClr val="FF0000"/>
                </a:solidFill>
                <a:latin typeface="Consolas" panose="020B0609020204030204" pitchFamily="49" charset="0"/>
              </a:rPr>
              <a:t>'jean torres valencia'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s-P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paul</a:t>
            </a:r>
            <a:r>
              <a:rPr lang="es-P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santamaria</a:t>
            </a:r>
            <a:r>
              <a:rPr lang="es-P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barrientos</a:t>
            </a:r>
            <a:r>
              <a:rPr lang="es-PE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es-PE" sz="2000" dirty="0">
                <a:solidFill>
                  <a:srgbClr val="FF0000"/>
                </a:solidFill>
                <a:latin typeface="Consolas" panose="020B0609020204030204" pitchFamily="49" charset="0"/>
              </a:rPr>
              <a:t>'jean </a:t>
            </a:r>
            <a:r>
              <a:rPr lang="es-P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patiño</a:t>
            </a:r>
            <a:r>
              <a:rPr lang="es-PE" sz="2000" dirty="0">
                <a:solidFill>
                  <a:srgbClr val="FF0000"/>
                </a:solidFill>
                <a:latin typeface="Consolas" panose="020B0609020204030204" pitchFamily="49" charset="0"/>
              </a:rPr>
              <a:t> paco'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DE CADENA TEXTO</a:t>
            </a:r>
            <a:endParaRPr lang="es-PE" sz="4000" b="1" dirty="0"/>
          </a:p>
        </p:txBody>
      </p:sp>
    </p:spTree>
    <p:extLst>
      <p:ext uri="{BB962C8B-B14F-4D97-AF65-F5344CB8AC3E}">
        <p14:creationId xmlns:p14="http://schemas.microsoft.com/office/powerpoint/2010/main" val="2394462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usuario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s-PE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s-P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estefany</a:t>
            </a:r>
            <a:r>
              <a:rPr lang="es-PE" sz="2000" dirty="0">
                <a:solidFill>
                  <a:srgbClr val="FF0000"/>
                </a:solidFill>
                <a:latin typeface="Consolas" panose="020B0609020204030204" pitchFamily="49" charset="0"/>
              </a:rPr>
              <a:t> torres valencia’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PE" sz="2000" dirty="0">
                <a:solidFill>
                  <a:srgbClr val="008000"/>
                </a:solidFill>
                <a:latin typeface="Consolas" panose="020B0609020204030204" pitchFamily="49" charset="0"/>
              </a:rPr>
              <a:t>--obtener el nombre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es-PE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20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usuario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solidFill>
                  <a:srgbClr val="008000"/>
                </a:solidFill>
                <a:latin typeface="Consolas" panose="020B0609020204030204" pitchFamily="49" charset="0"/>
              </a:rPr>
              <a:t>-- obtener el apellido paterno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fr-FR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)+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fr-FR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)+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)-</a:t>
            </a:r>
            <a:r>
              <a:rPr lang="fr-FR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solidFill>
                  <a:srgbClr val="008000"/>
                </a:solidFill>
                <a:latin typeface="Consolas" panose="020B0609020204030204" pitchFamily="49" charset="0"/>
              </a:rPr>
              <a:t>--obtener el apellido materno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fr-FR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fr-FR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)+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solidFill>
                  <a:srgbClr val="008000"/>
                </a:solidFill>
                <a:latin typeface="Consolas" panose="020B0609020204030204" pitchFamily="49" charset="0"/>
              </a:rPr>
              <a:t>-- devolver el total de caracteres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usuario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DE CADENA TEXTO</a:t>
            </a:r>
            <a:endParaRPr lang="es-PE" sz="4000" b="1" dirty="0"/>
          </a:p>
        </p:txBody>
      </p:sp>
    </p:spTree>
    <p:extLst>
      <p:ext uri="{BB962C8B-B14F-4D97-AF65-F5344CB8AC3E}">
        <p14:creationId xmlns:p14="http://schemas.microsoft.com/office/powerpoint/2010/main" val="1989760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s-PE" dirty="0"/>
          </a:p>
          <a:p>
            <a:pPr lvl="2"/>
            <a:endParaRPr lang="es-PE" b="1" dirty="0"/>
          </a:p>
          <a:p>
            <a:pPr lvl="1"/>
            <a:endParaRPr lang="es-PE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LÓGICAS</a:t>
            </a:r>
            <a:endParaRPr lang="es-PE" sz="4000" b="1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97222A2-FBC1-4665-B4ED-FF12C1768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07248"/>
              </p:ext>
            </p:extLst>
          </p:nvPr>
        </p:nvGraphicFramePr>
        <p:xfrm>
          <a:off x="1116847" y="2123598"/>
          <a:ext cx="9958306" cy="26108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8700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7399606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bg1"/>
                          </a:solidFill>
                        </a:rPr>
                        <a:t>FUNCIÓN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bg1"/>
                          </a:solidFill>
                        </a:rPr>
                        <a:t>DESCRIPCIÓN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CHOOSE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Devuelve un valor de un conjunto de valores especificado por un índice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IIF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Permite devolver uno de dos valores, dependiendo de la evaluación de una condición.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74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5B792B-A2E1-4098-9DD7-F2C6456A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483"/>
            <a:ext cx="10515599" cy="2654888"/>
          </a:xfrm>
        </p:spPr>
        <p:txBody>
          <a:bodyPr>
            <a:normAutofit/>
          </a:bodyPr>
          <a:lstStyle/>
          <a:p>
            <a:pPr algn="just"/>
            <a:r>
              <a:rPr lang="es-MX" sz="4000" dirty="0"/>
              <a:t>La solución a problemas complejos se facilita si se dividen en porciones de código más pequeñas.</a:t>
            </a:r>
          </a:p>
          <a:p>
            <a:pPr algn="just"/>
            <a:endParaRPr lang="es-MX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724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3600" dirty="0">
                <a:solidFill>
                  <a:srgbClr val="008000"/>
                </a:solidFill>
                <a:latin typeface="Consolas" panose="020B0609020204030204" pitchFamily="49" charset="0"/>
              </a:rPr>
              <a:t>-- CHOOSE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600" dirty="0">
                <a:solidFill>
                  <a:srgbClr val="FF00FF"/>
                </a:solidFill>
                <a:latin typeface="Consolas" panose="020B0609020204030204" pitchFamily="49" charset="0"/>
              </a:rPr>
              <a:t>CHOOSE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36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36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()),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3600" dirty="0">
                <a:solidFill>
                  <a:srgbClr val="FF0000"/>
                </a:solidFill>
                <a:latin typeface="Consolas" panose="020B0609020204030204" pitchFamily="49" charset="0"/>
              </a:rPr>
              <a:t>'ENERO'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>
                <a:solidFill>
                  <a:srgbClr val="FF0000"/>
                </a:solidFill>
                <a:latin typeface="Consolas" panose="020B0609020204030204" pitchFamily="49" charset="0"/>
              </a:rPr>
              <a:t>'FEBRERO'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>
                <a:solidFill>
                  <a:srgbClr val="FF0000"/>
                </a:solidFill>
                <a:latin typeface="Consolas" panose="020B0609020204030204" pitchFamily="49" charset="0"/>
              </a:rPr>
              <a:t>'MARZO'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>
                <a:solidFill>
                  <a:srgbClr val="FF0000"/>
                </a:solidFill>
                <a:latin typeface="Consolas" panose="020B0609020204030204" pitchFamily="49" charset="0"/>
              </a:rPr>
              <a:t>'ABRIL'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3600" dirty="0">
                <a:solidFill>
                  <a:srgbClr val="FF0000"/>
                </a:solidFill>
                <a:latin typeface="Consolas" panose="020B0609020204030204" pitchFamily="49" charset="0"/>
              </a:rPr>
              <a:t>'MAYO'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>
                <a:solidFill>
                  <a:srgbClr val="FF0000"/>
                </a:solidFill>
                <a:latin typeface="Consolas" panose="020B0609020204030204" pitchFamily="49" charset="0"/>
              </a:rPr>
              <a:t>'JUNIO'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>
                <a:solidFill>
                  <a:srgbClr val="FF0000"/>
                </a:solidFill>
                <a:latin typeface="Consolas" panose="020B0609020204030204" pitchFamily="49" charset="0"/>
              </a:rPr>
              <a:t>'JULIO'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>
                <a:solidFill>
                  <a:srgbClr val="FF0000"/>
                </a:solidFill>
                <a:latin typeface="Consolas" panose="020B0609020204030204" pitchFamily="49" charset="0"/>
              </a:rPr>
              <a:t>'AGOSTO'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>
                <a:solidFill>
                  <a:srgbClr val="FF0000"/>
                </a:solidFill>
                <a:latin typeface="Consolas" panose="020B0609020204030204" pitchFamily="49" charset="0"/>
              </a:rPr>
              <a:t>'SEPTIEMBRE'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3600" dirty="0">
                <a:solidFill>
                  <a:srgbClr val="FF0000"/>
                </a:solidFill>
                <a:latin typeface="Consolas" panose="020B0609020204030204" pitchFamily="49" charset="0"/>
              </a:rPr>
              <a:t>'OCTUBRE'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>
                <a:solidFill>
                  <a:srgbClr val="FF0000"/>
                </a:solidFill>
                <a:latin typeface="Consolas" panose="020B0609020204030204" pitchFamily="49" charset="0"/>
              </a:rPr>
              <a:t>'NOVIEMBRE'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>
                <a:solidFill>
                  <a:srgbClr val="FF0000"/>
                </a:solidFill>
                <a:latin typeface="Consolas" panose="020B0609020204030204" pitchFamily="49" charset="0"/>
              </a:rPr>
              <a:t>'DICIEMBRE'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LÓGICAS</a:t>
            </a:r>
            <a:endParaRPr lang="es-PE" sz="4000" b="1" dirty="0"/>
          </a:p>
        </p:txBody>
      </p:sp>
    </p:spTree>
    <p:extLst>
      <p:ext uri="{BB962C8B-B14F-4D97-AF65-F5344CB8AC3E}">
        <p14:creationId xmlns:p14="http://schemas.microsoft.com/office/powerpoint/2010/main" val="161692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15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3600" dirty="0">
                <a:solidFill>
                  <a:srgbClr val="008000"/>
                </a:solidFill>
                <a:latin typeface="Consolas" panose="020B0609020204030204" pitchFamily="49" charset="0"/>
              </a:rPr>
              <a:t>-- IFF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3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iif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s-PE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UnidadesEnStock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preciounitario 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0.20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3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descuento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northwind</a:t>
            </a:r>
            <a:r>
              <a:rPr lang="es-PE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productos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LÓGICAS</a:t>
            </a:r>
            <a:endParaRPr lang="es-PE" sz="4000" b="1" dirty="0"/>
          </a:p>
        </p:txBody>
      </p:sp>
    </p:spTree>
    <p:extLst>
      <p:ext uri="{BB962C8B-B14F-4D97-AF65-F5344CB8AC3E}">
        <p14:creationId xmlns:p14="http://schemas.microsoft.com/office/powerpoint/2010/main" val="1657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5B792B-A2E1-4098-9DD7-F2C6456A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483"/>
            <a:ext cx="10515599" cy="265488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MX" sz="4000" dirty="0">
                <a:solidFill>
                  <a:schemeClr val="tx1"/>
                </a:solidFill>
              </a:rPr>
              <a:t>FUNCIONES DEL SISTEMA</a:t>
            </a:r>
          </a:p>
          <a:p>
            <a:pPr algn="just"/>
            <a:r>
              <a:rPr lang="es-MX" sz="4000" dirty="0"/>
              <a:t>FUNCIONES DEFINIDAS POR EL USUARIO</a:t>
            </a:r>
          </a:p>
          <a:p>
            <a:pPr lvl="1" algn="just"/>
            <a:r>
              <a:rPr lang="es-MX" sz="3600" dirty="0">
                <a:solidFill>
                  <a:schemeClr val="tx1"/>
                </a:solidFill>
              </a:rPr>
              <a:t>FUNCIONES ESCALARES</a:t>
            </a:r>
          </a:p>
          <a:p>
            <a:pPr lvl="1" algn="just"/>
            <a:r>
              <a:rPr lang="es-MX" sz="3600" dirty="0"/>
              <a:t>FUNCIONES TABLA EN LINEA</a:t>
            </a:r>
          </a:p>
          <a:p>
            <a:pPr lvl="1" algn="just"/>
            <a:r>
              <a:rPr lang="es-MX" sz="3600" dirty="0">
                <a:solidFill>
                  <a:schemeClr val="tx1"/>
                </a:solidFill>
              </a:rPr>
              <a:t>FUNCIONES TABLA MULTISENTENCIA</a:t>
            </a:r>
          </a:p>
          <a:p>
            <a:pPr lvl="1" algn="just"/>
            <a:r>
              <a:rPr lang="es-MX" sz="3600"/>
              <a:t>FUNCIONES DE AGREGADO</a:t>
            </a:r>
            <a:endParaRPr lang="es-MX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34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Son funciones que se caracterizan por operar sobre una colección de valores y devolver un solo valor de resumen.</a:t>
            </a:r>
          </a:p>
          <a:p>
            <a:pPr lvl="1"/>
            <a:r>
              <a:rPr lang="es-PE" dirty="0"/>
              <a:t>AVG</a:t>
            </a:r>
          </a:p>
          <a:p>
            <a:pPr lvl="1"/>
            <a:r>
              <a:rPr lang="es-PE" dirty="0"/>
              <a:t>MIN</a:t>
            </a:r>
          </a:p>
          <a:p>
            <a:pPr lvl="1"/>
            <a:r>
              <a:rPr lang="es-PE" dirty="0"/>
              <a:t>SUM</a:t>
            </a:r>
          </a:p>
          <a:p>
            <a:pPr lvl="1"/>
            <a:r>
              <a:rPr lang="es-PE" dirty="0"/>
              <a:t>COUNT</a:t>
            </a:r>
          </a:p>
          <a:p>
            <a:pPr lvl="1"/>
            <a:r>
              <a:rPr lang="es-PE" dirty="0"/>
              <a:t>COUNT_BIG</a:t>
            </a:r>
          </a:p>
          <a:p>
            <a:pPr lvl="1"/>
            <a:r>
              <a:rPr lang="es-PE" dirty="0"/>
              <a:t>GROUPING</a:t>
            </a:r>
          </a:p>
          <a:p>
            <a:pPr lvl="1"/>
            <a:r>
              <a:rPr lang="es-PE" dirty="0"/>
              <a:t>GROUPING_ID</a:t>
            </a:r>
          </a:p>
          <a:p>
            <a:pPr lvl="1"/>
            <a:r>
              <a:rPr lang="es-PE" dirty="0"/>
              <a:t>MAX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dirty="0"/>
              <a:t>FUNCIONES DE AGREGADO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88029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Son funciones que se caracterizan por devolver un valor de categoría para cada fila de una partición.</a:t>
            </a:r>
          </a:p>
          <a:p>
            <a:pPr lvl="1"/>
            <a:r>
              <a:rPr lang="es-PE" dirty="0"/>
              <a:t>RANK</a:t>
            </a:r>
          </a:p>
          <a:p>
            <a:pPr lvl="1"/>
            <a:r>
              <a:rPr lang="es-PE" dirty="0"/>
              <a:t>NTILE</a:t>
            </a:r>
          </a:p>
          <a:p>
            <a:pPr lvl="1"/>
            <a:r>
              <a:rPr lang="es-PE" dirty="0"/>
              <a:t>DENSE_RANK</a:t>
            </a:r>
          </a:p>
          <a:p>
            <a:pPr lvl="1"/>
            <a:r>
              <a:rPr lang="es-PE" dirty="0"/>
              <a:t>ROW_NUMBER</a:t>
            </a:r>
          </a:p>
          <a:p>
            <a:pPr lvl="1"/>
            <a:endParaRPr lang="es-PE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dirty="0"/>
              <a:t>FUNCIONES DE CATEGORÍA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48743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Son funciones que se caracterizan por operar sobre un valor y después devolver otro valor. Las funciones escalares se pueden utilizar donde la expresión sea válida.</a:t>
            </a:r>
          </a:p>
          <a:p>
            <a:pPr lvl="1"/>
            <a:r>
              <a:rPr lang="es-PE" b="1" dirty="0"/>
              <a:t>FUNCIONES DE CONFIGURACIÓN</a:t>
            </a:r>
          </a:p>
          <a:p>
            <a:pPr lvl="1"/>
            <a:r>
              <a:rPr lang="es-PE" b="1" dirty="0"/>
              <a:t>FUNCIONES DE CONVERSIÓN</a:t>
            </a:r>
          </a:p>
          <a:p>
            <a:pPr lvl="1"/>
            <a:r>
              <a:rPr lang="es-PE" b="1" dirty="0"/>
              <a:t>FUNCIONES DEL CURSOR</a:t>
            </a:r>
          </a:p>
          <a:p>
            <a:pPr lvl="1"/>
            <a:endParaRPr lang="es-PE" b="1" dirty="0"/>
          </a:p>
          <a:p>
            <a:pPr marL="914400" lvl="2" indent="0">
              <a:buNone/>
            </a:pPr>
            <a:endParaRPr lang="es-PE" dirty="0"/>
          </a:p>
          <a:p>
            <a:pPr lvl="2"/>
            <a:endParaRPr lang="es-PE" b="1" dirty="0"/>
          </a:p>
          <a:p>
            <a:pPr lvl="1"/>
            <a:endParaRPr lang="es-PE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dirty="0"/>
              <a:t>FUNCIONES ESCALARES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38021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s-PE" dirty="0"/>
          </a:p>
          <a:p>
            <a:pPr lvl="2"/>
            <a:endParaRPr lang="es-PE" b="1" dirty="0"/>
          </a:p>
          <a:p>
            <a:pPr lvl="1"/>
            <a:endParaRPr lang="es-PE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DE CONFIGURACIÓN</a:t>
            </a:r>
            <a:endParaRPr lang="es-PE" sz="4000" b="1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97222A2-FBC1-4665-B4ED-FF12C1768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9242"/>
              </p:ext>
            </p:extLst>
          </p:nvPr>
        </p:nvGraphicFramePr>
        <p:xfrm>
          <a:off x="1155171" y="1690688"/>
          <a:ext cx="9958306" cy="43513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8700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7399606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bg1"/>
                          </a:solidFill>
                        </a:rPr>
                        <a:t>FUNCIÓN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bg1"/>
                          </a:solidFill>
                        </a:rPr>
                        <a:t>DESCRIPCIÓN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@@SERVERNAME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MUESTRA EL NOMBRE DEL SERVIDOR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@@LANGUAGE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MUESTRA EL IDIOMA CONFIGURADO EN EL SERVIDOR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@@SERVICENAME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MUESTRA EL NOMBRE DE LA INSTANCIA DEL SERVIDOR SQL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8766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@@VERSION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MUESTRA LA VERSIÓN DE SQL SERVERR ACTUAL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3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75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s-PE" dirty="0"/>
          </a:p>
          <a:p>
            <a:pPr lvl="2"/>
            <a:endParaRPr lang="es-PE" b="1" dirty="0"/>
          </a:p>
          <a:p>
            <a:pPr lvl="1"/>
            <a:endParaRPr lang="es-PE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DE CONVERSIÓN</a:t>
            </a:r>
            <a:endParaRPr lang="es-PE" sz="4000" b="1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97222A2-FBC1-4665-B4ED-FF12C1768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73968"/>
              </p:ext>
            </p:extLst>
          </p:nvPr>
        </p:nvGraphicFramePr>
        <p:xfrm>
          <a:off x="1116847" y="1390490"/>
          <a:ext cx="9958306" cy="52216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8700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7399606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bg1"/>
                          </a:solidFill>
                        </a:rPr>
                        <a:t>FUNCIÓN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bg1"/>
                          </a:solidFill>
                        </a:rPr>
                        <a:t>DESCRIPCIÓN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CAST – CONVERT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Realizan conversiones de tipos; la diferencia entre CAST  y CONVERT es la forma cómo se especifican sus parámetros.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PARSE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Se recomienda su uso para convertir tipos de cadena a tipos de fecha y hora, y a número.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TRY_CAST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Devuelve una conversión de valor al tipo de datos especificado si la conversión se realiza correctamente; de lo contrario devuelve NULL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8766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TRY_CONVERT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Devuelve una conversión de valor al tipo de dato especificado si la conversión se realiza correctamente; de lo contrario devuelve NULL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369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TRY_PARSE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Se recomienda su uso para convertir tipos de cadena a tipos de fecha y hora, y a número.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67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62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s-PE" dirty="0"/>
          </a:p>
          <a:p>
            <a:pPr lvl="2"/>
            <a:endParaRPr lang="es-PE" b="1" dirty="0"/>
          </a:p>
          <a:p>
            <a:pPr lvl="1"/>
            <a:endParaRPr lang="es-PE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DE FECHA – HORA</a:t>
            </a:r>
            <a:endParaRPr lang="es-PE" sz="4000" b="1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97222A2-FBC1-4665-B4ED-FF12C1768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6683"/>
              </p:ext>
            </p:extLst>
          </p:nvPr>
        </p:nvGraphicFramePr>
        <p:xfrm>
          <a:off x="1116847" y="1390490"/>
          <a:ext cx="9958306" cy="52216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8700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7399606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bg1"/>
                          </a:solidFill>
                        </a:rPr>
                        <a:t>FUNCIÓN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bg1"/>
                          </a:solidFill>
                        </a:rPr>
                        <a:t>DESCRIPCIÓN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SYSDATETIME()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Devuelve el valor actual de la fecha y hora en el formato Datetime2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DAY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Devuelve el valor numérico del día de una fecha determinada.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Devuelve el valor numérico del año de una fecha determinada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8766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MONTH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Devuelve el valor numérico del mes de una fecha determinada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369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DATEADD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Permite aumentar o disminuir valores en una fecha determinada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67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719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Open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5085</TotalTime>
  <Words>1051</Words>
  <Application>Microsoft Office PowerPoint</Application>
  <PresentationFormat>Panorámica</PresentationFormat>
  <Paragraphs>201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Open Sans</vt:lpstr>
      <vt:lpstr>Tema de Office</vt:lpstr>
      <vt:lpstr>FUNCIONES</vt:lpstr>
      <vt:lpstr>¿QUÉ ES?</vt:lpstr>
      <vt:lpstr>FUNCIONES</vt:lpstr>
      <vt:lpstr>FUNCIONES DE AGREGADO</vt:lpstr>
      <vt:lpstr>FUNCIONES DE CATEGORÍA</vt:lpstr>
      <vt:lpstr>FUNCIONES ESCALARES</vt:lpstr>
      <vt:lpstr>FUNCIONES DE CONFIGURACIÓN</vt:lpstr>
      <vt:lpstr>FUNCIONES DE CONVERSIÓN</vt:lpstr>
      <vt:lpstr>FUNCIONES DE FECHA – HORA</vt:lpstr>
      <vt:lpstr>FUNCIONES DE FECHA – HORA</vt:lpstr>
      <vt:lpstr>FUNCIONES DE FECHA - HORA</vt:lpstr>
      <vt:lpstr>FUNCIONES DE FECHA – HORA</vt:lpstr>
      <vt:lpstr>FUNCIONES DE FECHA – HORA</vt:lpstr>
      <vt:lpstr>FUNCIONES DE FECHA – HORA</vt:lpstr>
      <vt:lpstr>FUNCIONES DE FECHA – HORA</vt:lpstr>
      <vt:lpstr>FUNCIONES DE CADENA TEXTO</vt:lpstr>
      <vt:lpstr>FUNCIONES DE CADENA TEXTO</vt:lpstr>
      <vt:lpstr>FUNCIONES DE CADENA TEXTO</vt:lpstr>
      <vt:lpstr>FUNCIONES LÓGICAS</vt:lpstr>
      <vt:lpstr>FUNCIONES LÓGICAS</vt:lpstr>
      <vt:lpstr>FUNCIONES LÓGICAS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EXCEL</dc:title>
  <dc:creator>Anthony</dc:creator>
  <cp:lastModifiedBy>Anthony xD</cp:lastModifiedBy>
  <cp:revision>222</cp:revision>
  <dcterms:created xsi:type="dcterms:W3CDTF">2020-10-28T19:12:16Z</dcterms:created>
  <dcterms:modified xsi:type="dcterms:W3CDTF">2023-05-06T22:47:32Z</dcterms:modified>
</cp:coreProperties>
</file>