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5F8586-8AD4-43F8-ADC7-8B13B600846D}">
  <a:tblStyle styleId="{225F8586-8AD4-43F8-ADC7-8B13B600846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AC61DC95-4E33-4B8E-A1FB-029F084229B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2EF"/>
          </a:solidFill>
        </a:fill>
      </a:tcStyle>
    </a:wholeTbl>
    <a:band1H>
      <a:tcTxStyle/>
      <a:tcStyle>
        <a:fill>
          <a:solidFill>
            <a:srgbClr val="CEE4DD"/>
          </a:solidFill>
        </a:fill>
      </a:tcStyle>
    </a:band1H>
    <a:band2H>
      <a:tcTxStyle/>
    </a:band2H>
    <a:band1V>
      <a:tcTxStyle/>
      <a:tcStyle>
        <a:fill>
          <a:solidFill>
            <a:srgbClr val="CEE4DD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1a09187a6_0_14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81a09187a6_0_14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81a09187a6_0_14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Google Shape;8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Google Shape;9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Google Shape;11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Google Shape;1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Google Shape;13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/>
              <a:t>SIMPLE CONTACT MANAGEMENT</a:t>
            </a:r>
            <a:br>
              <a:rPr lang="en-US"/>
            </a:br>
            <a:r>
              <a:rPr lang="en-US"/>
              <a:t>(CM)PROJECT</a:t>
            </a:r>
            <a:endParaRPr/>
          </a:p>
        </p:txBody>
      </p:sp>
      <p:sp>
        <p:nvSpPr>
          <p:cNvPr id="150" name="Google Shape;150;p19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 SIMPLE WEB PROJECT DESIGNED TO TRACK USER’S CONTACTS SIMILAR TO PHONEBOOK.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/>
          <p:nvPr/>
        </p:nvSpPr>
        <p:spPr>
          <a:xfrm>
            <a:off x="4272775" y="4815750"/>
            <a:ext cx="6423900" cy="1605900"/>
          </a:xfrm>
          <a:prstGeom prst="rect">
            <a:avLst/>
          </a:prstGeom>
          <a:solidFill>
            <a:srgbClr val="CACA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 txBox="1"/>
          <p:nvPr>
            <p:ph type="title"/>
          </p:nvPr>
        </p:nvSpPr>
        <p:spPr>
          <a:xfrm>
            <a:off x="502925" y="155025"/>
            <a:ext cx="101313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(CONTACT MANAGEMENT) CM’S WEB APPLICATION</a:t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225" y="4707950"/>
            <a:ext cx="1740424" cy="16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00" y="2127025"/>
            <a:ext cx="1740424" cy="174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875" y="1779902"/>
            <a:ext cx="2270575" cy="22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/>
          <p:nvPr/>
        </p:nvSpPr>
        <p:spPr>
          <a:xfrm>
            <a:off x="7048450" y="1849775"/>
            <a:ext cx="4519800" cy="20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2320126" y="3313700"/>
            <a:ext cx="2246400" cy="2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2624584" y="3399075"/>
            <a:ext cx="15894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by fetch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6614502" y="2468774"/>
            <a:ext cx="1740425" cy="6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1361" y="2061399"/>
            <a:ext cx="843601" cy="84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/>
          <p:nvPr/>
        </p:nvSpPr>
        <p:spPr>
          <a:xfrm rot="10800000">
            <a:off x="2296049" y="2694650"/>
            <a:ext cx="2246400" cy="2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2624719" y="2266250"/>
            <a:ext cx="1589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37" y="2459213"/>
            <a:ext cx="627748" cy="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/>
          <p:nvPr/>
        </p:nvSpPr>
        <p:spPr>
          <a:xfrm rot="-5400000">
            <a:off x="7140400" y="2563775"/>
            <a:ext cx="1956600" cy="64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 rot="5400000">
            <a:off x="7219350" y="2583525"/>
            <a:ext cx="1816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 rot="5400000">
            <a:off x="8085500" y="2364725"/>
            <a:ext cx="1917000" cy="1038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operations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9649200" y="1932675"/>
            <a:ext cx="843600" cy="1941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 rot="5400000">
            <a:off x="9233950" y="2599074"/>
            <a:ext cx="16158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10569675" y="1944238"/>
            <a:ext cx="843600" cy="1941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 rot="5400000">
            <a:off x="10154425" y="2610636"/>
            <a:ext cx="16158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7417975" y="3596600"/>
            <a:ext cx="3868800" cy="19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5066100" y="1251125"/>
            <a:ext cx="1877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 8000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502925" y="1702938"/>
            <a:ext cx="1877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 3000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8506650" y="4984650"/>
            <a:ext cx="2009100" cy="54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ORM sessions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8506650" y="5611375"/>
            <a:ext cx="2009100" cy="54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ORM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4603800" y="4984650"/>
            <a:ext cx="2984400" cy="546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Engine + connection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28"/>
          <p:cNvCxnSpPr>
            <a:stCxn id="247" idx="1"/>
            <a:endCxn id="249" idx="3"/>
          </p:cNvCxnSpPr>
          <p:nvPr/>
        </p:nvCxnSpPr>
        <p:spPr>
          <a:xfrm rot="10800000">
            <a:off x="7588050" y="5257650"/>
            <a:ext cx="918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8"/>
          <p:cNvSpPr txBox="1"/>
          <p:nvPr/>
        </p:nvSpPr>
        <p:spPr>
          <a:xfrm>
            <a:off x="723338" y="6313800"/>
            <a:ext cx="1660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400463" y="3886150"/>
            <a:ext cx="1660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Cient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5083038" y="4050475"/>
            <a:ext cx="1660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28"/>
          <p:cNvCxnSpPr>
            <a:stCxn id="249" idx="1"/>
            <a:endCxn id="226" idx="3"/>
          </p:cNvCxnSpPr>
          <p:nvPr/>
        </p:nvCxnSpPr>
        <p:spPr>
          <a:xfrm flipH="1">
            <a:off x="2423700" y="5257650"/>
            <a:ext cx="2180100" cy="2532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/>
        </p:nvSpPr>
        <p:spPr>
          <a:xfrm>
            <a:off x="1225425" y="2868625"/>
            <a:ext cx="95583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CM’S DATABASE DIAGRAM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703089" y="15505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CM’S BACKEND ARCHITECTURE</a:t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4217789" y="1611237"/>
            <a:ext cx="1845300" cy="5349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5474540" y="2699025"/>
            <a:ext cx="1845300" cy="5349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1226462" y="2699025"/>
            <a:ext cx="1845300" cy="5349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6476618" y="3786813"/>
            <a:ext cx="1845300" cy="5349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 service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75" name="Google Shape;275;p31"/>
          <p:cNvCxnSpPr>
            <a:stCxn id="271" idx="2"/>
            <a:endCxn id="272" idx="0"/>
          </p:cNvCxnSpPr>
          <p:nvPr/>
        </p:nvCxnSpPr>
        <p:spPr>
          <a:xfrm flipH="1" rot="-5400000">
            <a:off x="5492339" y="1794237"/>
            <a:ext cx="552900" cy="12567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31"/>
          <p:cNvCxnSpPr>
            <a:stCxn id="273" idx="0"/>
            <a:endCxn id="271" idx="2"/>
          </p:cNvCxnSpPr>
          <p:nvPr/>
        </p:nvCxnSpPr>
        <p:spPr>
          <a:xfrm rot="-5400000">
            <a:off x="3368312" y="926925"/>
            <a:ext cx="552900" cy="2991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31"/>
          <p:cNvCxnSpPr>
            <a:stCxn id="272" idx="2"/>
            <a:endCxn id="274" idx="0"/>
          </p:cNvCxnSpPr>
          <p:nvPr/>
        </p:nvCxnSpPr>
        <p:spPr>
          <a:xfrm flipH="1" rot="-5400000">
            <a:off x="6621740" y="3009375"/>
            <a:ext cx="552900" cy="1002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31"/>
          <p:cNvCxnSpPr>
            <a:stCxn id="279" idx="0"/>
            <a:endCxn id="272" idx="2"/>
          </p:cNvCxnSpPr>
          <p:nvPr/>
        </p:nvCxnSpPr>
        <p:spPr>
          <a:xfrm rot="-5400000">
            <a:off x="4599478" y="1989113"/>
            <a:ext cx="552900" cy="30423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31"/>
          <p:cNvSpPr/>
          <p:nvPr/>
        </p:nvSpPr>
        <p:spPr>
          <a:xfrm>
            <a:off x="2432128" y="3786713"/>
            <a:ext cx="1845300" cy="5349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database service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80" name="Google Shape;280;p31"/>
          <p:cNvSpPr/>
          <p:nvPr/>
        </p:nvSpPr>
        <p:spPr>
          <a:xfrm>
            <a:off x="403853" y="3786713"/>
            <a:ext cx="1845300" cy="5349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81" name="Google Shape;281;p31"/>
          <p:cNvCxnSpPr>
            <a:stCxn id="280" idx="0"/>
            <a:endCxn id="272" idx="2"/>
          </p:cNvCxnSpPr>
          <p:nvPr/>
        </p:nvCxnSpPr>
        <p:spPr>
          <a:xfrm rot="-5400000">
            <a:off x="3585353" y="974963"/>
            <a:ext cx="552900" cy="5070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31"/>
          <p:cNvSpPr/>
          <p:nvPr/>
        </p:nvSpPr>
        <p:spPr>
          <a:xfrm>
            <a:off x="4460393" y="3786813"/>
            <a:ext cx="1845300" cy="5349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auth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8492830" y="3786813"/>
            <a:ext cx="1845300" cy="5349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contacts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84" name="Google Shape;284;p31"/>
          <p:cNvCxnSpPr>
            <a:stCxn id="282" idx="0"/>
            <a:endCxn id="272" idx="2"/>
          </p:cNvCxnSpPr>
          <p:nvPr/>
        </p:nvCxnSpPr>
        <p:spPr>
          <a:xfrm rot="-5400000">
            <a:off x="5613593" y="3003363"/>
            <a:ext cx="552900" cy="1014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31"/>
          <p:cNvCxnSpPr>
            <a:stCxn id="272" idx="2"/>
            <a:endCxn id="283" idx="0"/>
          </p:cNvCxnSpPr>
          <p:nvPr/>
        </p:nvCxnSpPr>
        <p:spPr>
          <a:xfrm flipH="1" rot="-5400000">
            <a:off x="7629890" y="2001225"/>
            <a:ext cx="552900" cy="3018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31"/>
          <p:cNvSpPr/>
          <p:nvPr/>
        </p:nvSpPr>
        <p:spPr>
          <a:xfrm>
            <a:off x="6488668" y="4874613"/>
            <a:ext cx="1845300" cy="5349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4460393" y="4874613"/>
            <a:ext cx="1845300" cy="5349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2432118" y="4874413"/>
            <a:ext cx="1845300" cy="5349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schemas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403843" y="4874413"/>
            <a:ext cx="1845300" cy="5349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models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8904843" y="5962513"/>
            <a:ext cx="1845300" cy="5349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6876568" y="5962513"/>
            <a:ext cx="1845300" cy="5349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4848293" y="5962313"/>
            <a:ext cx="1845300" cy="5349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schemas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93" name="Google Shape;293;p31"/>
          <p:cNvSpPr/>
          <p:nvPr/>
        </p:nvSpPr>
        <p:spPr>
          <a:xfrm>
            <a:off x="2820018" y="5962313"/>
            <a:ext cx="1845300" cy="5349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models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94" name="Google Shape;294;p31"/>
          <p:cNvCxnSpPr>
            <a:stCxn id="282" idx="2"/>
            <a:endCxn id="286" idx="0"/>
          </p:cNvCxnSpPr>
          <p:nvPr/>
        </p:nvCxnSpPr>
        <p:spPr>
          <a:xfrm flipH="1" rot="-5400000">
            <a:off x="6120743" y="3584013"/>
            <a:ext cx="552900" cy="202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31"/>
          <p:cNvCxnSpPr>
            <a:stCxn id="293" idx="0"/>
            <a:endCxn id="283" idx="2"/>
          </p:cNvCxnSpPr>
          <p:nvPr/>
        </p:nvCxnSpPr>
        <p:spPr>
          <a:xfrm rot="-5400000">
            <a:off x="5758668" y="2305613"/>
            <a:ext cx="1640700" cy="5672700"/>
          </a:xfrm>
          <a:prstGeom prst="bentConnector3">
            <a:avLst>
              <a:gd fmla="val 1808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31"/>
          <p:cNvCxnSpPr>
            <a:stCxn id="287" idx="0"/>
            <a:endCxn id="282" idx="2"/>
          </p:cNvCxnSpPr>
          <p:nvPr/>
        </p:nvCxnSpPr>
        <p:spPr>
          <a:xfrm rot="-5400000">
            <a:off x="5106893" y="4597863"/>
            <a:ext cx="552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31"/>
          <p:cNvCxnSpPr>
            <a:stCxn id="288" idx="0"/>
            <a:endCxn id="282" idx="2"/>
          </p:cNvCxnSpPr>
          <p:nvPr/>
        </p:nvCxnSpPr>
        <p:spPr>
          <a:xfrm rot="-5400000">
            <a:off x="4092618" y="3583963"/>
            <a:ext cx="552600" cy="20283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31"/>
          <p:cNvCxnSpPr>
            <a:stCxn id="289" idx="0"/>
            <a:endCxn id="282" idx="2"/>
          </p:cNvCxnSpPr>
          <p:nvPr/>
        </p:nvCxnSpPr>
        <p:spPr>
          <a:xfrm rot="-5400000">
            <a:off x="3078493" y="2569813"/>
            <a:ext cx="552600" cy="4056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31"/>
          <p:cNvCxnSpPr>
            <a:stCxn id="291" idx="0"/>
            <a:endCxn id="283" idx="2"/>
          </p:cNvCxnSpPr>
          <p:nvPr/>
        </p:nvCxnSpPr>
        <p:spPr>
          <a:xfrm rot="-5400000">
            <a:off x="7787068" y="4333963"/>
            <a:ext cx="1640700" cy="1616400"/>
          </a:xfrm>
          <a:prstGeom prst="bentConnector3">
            <a:avLst>
              <a:gd fmla="val 180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31"/>
          <p:cNvCxnSpPr>
            <a:stCxn id="283" idx="2"/>
            <a:endCxn id="290" idx="0"/>
          </p:cNvCxnSpPr>
          <p:nvPr/>
        </p:nvCxnSpPr>
        <p:spPr>
          <a:xfrm flipH="1" rot="-5400000">
            <a:off x="8801080" y="4936113"/>
            <a:ext cx="1640700" cy="411900"/>
          </a:xfrm>
          <a:prstGeom prst="bentConnector3">
            <a:avLst>
              <a:gd fmla="val 8190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31"/>
          <p:cNvCxnSpPr>
            <a:stCxn id="292" idx="0"/>
            <a:endCxn id="283" idx="2"/>
          </p:cNvCxnSpPr>
          <p:nvPr/>
        </p:nvCxnSpPr>
        <p:spPr>
          <a:xfrm rot="-5400000">
            <a:off x="6772793" y="3319763"/>
            <a:ext cx="1640700" cy="3644400"/>
          </a:xfrm>
          <a:prstGeom prst="bentConnector3">
            <a:avLst>
              <a:gd fmla="val 1808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CM’S FRONTEND (UI/UX) ARCHITECTURE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simple web application diagram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Backend (server) Languages and Frameworks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(Object Relational Mapper) ORMs and Plain SQL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Databases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Frontend (client) Languages and Frameworks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CM’s web application design</a:t>
            </a:r>
            <a:endParaRPr/>
          </a:p>
          <a:p>
            <a:pPr indent="0" lvl="0" marL="1143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878734" y="2689091"/>
            <a:ext cx="6193275" cy="2486025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48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2451371" y="2186480"/>
            <a:ext cx="2645922" cy="1014152"/>
          </a:xfrm>
          <a:prstGeom prst="cloud">
            <a:avLst/>
          </a:prstGeom>
          <a:solidFill>
            <a:schemeClr val="accent3"/>
          </a:solidFill>
          <a:ln cap="rnd" cmpd="sng" w="19050">
            <a:solidFill>
              <a:srgbClr val="1D4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THE SIMPLE WEB APPLICATION DIAGRAM</a:t>
            </a:r>
            <a:endParaRPr/>
          </a:p>
        </p:txBody>
      </p:sp>
      <p:pic>
        <p:nvPicPr>
          <p:cNvPr id="165" name="Google Shape;16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4" y="2855558"/>
            <a:ext cx="588645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0106" y="2990866"/>
            <a:ext cx="1816843" cy="16058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1"/>
          <p:cNvCxnSpPr/>
          <p:nvPr/>
        </p:nvCxnSpPr>
        <p:spPr>
          <a:xfrm>
            <a:off x="7072009" y="3793787"/>
            <a:ext cx="2130357" cy="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168" name="Google Shape;168;p21"/>
          <p:cNvSpPr txBox="1"/>
          <p:nvPr/>
        </p:nvSpPr>
        <p:spPr>
          <a:xfrm>
            <a:off x="7305472" y="3486010"/>
            <a:ext cx="16657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9415956" y="4860453"/>
            <a:ext cx="1245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2675106" y="2486226"/>
            <a:ext cx="2422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request-response cycle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838200" y="-6399"/>
            <a:ext cx="10515600" cy="1144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BACKEND OR SERVER LANGUAGES</a:t>
            </a:r>
            <a:endParaRPr/>
          </a:p>
        </p:txBody>
      </p:sp>
      <p:graphicFrame>
        <p:nvGraphicFramePr>
          <p:cNvPr id="176" name="Google Shape;176;p22"/>
          <p:cNvGraphicFramePr/>
          <p:nvPr/>
        </p:nvGraphicFramePr>
        <p:xfrm>
          <a:off x="573932" y="14113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{225F8586-8AD4-43F8-ADC7-8B13B600846D}</a:tableStyleId>
              </a:tblPr>
              <a:tblGrid>
                <a:gridCol w="1833775"/>
                <a:gridCol w="2348000"/>
                <a:gridCol w="2842825"/>
                <a:gridCol w="4210875"/>
              </a:tblGrid>
              <a:tr h="59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Programming language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Features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Advantages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Limitations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10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Javascript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Object-oriented(OOP),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Interpreted scripting language,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Lightweight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for both backend and frontend development,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Platform independent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 multithreading and multiprocessing,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 networking support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40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Python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Object-oriented(OOP),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Interpreted scripting language,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Less verbose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Great for rapid prototype development, Tremendous standard and external library support, platform independent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Slower execution speed, Uses a lot of memory, and weak for mobile computing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Java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Object-oriented(OOP),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Compiled (javac) and interpreted (JVM),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Secure language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Supports multithreading, </a:t>
                      </a:r>
                      <a:r>
                        <a:rPr b="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Mature language with extensive community support, </a:t>
                      </a:r>
                      <a:r>
                        <a:rPr lang="en-US" sz="1800"/>
                        <a:t>platform independent</a:t>
                      </a:r>
                      <a:endParaRPr b="0"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 independence is less important for modern application dependency because of containers and cloud services, Poor memory management and JVM affect performance. Slower than C, C++, and C#, and Verbose and complex code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BACKEND FRAMEWORKS</a:t>
            </a:r>
            <a:endParaRPr/>
          </a:p>
        </p:txBody>
      </p:sp>
      <p:graphicFrame>
        <p:nvGraphicFramePr>
          <p:cNvPr id="182" name="Google Shape;182;p23"/>
          <p:cNvGraphicFramePr/>
          <p:nvPr/>
        </p:nvGraphicFramePr>
        <p:xfrm>
          <a:off x="864139" y="22745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{AC61DC95-4E33-4B8E-A1FB-029F084229B2}</a:tableStyleId>
              </a:tblPr>
              <a:tblGrid>
                <a:gridCol w="3356975"/>
                <a:gridCol w="3390425"/>
                <a:gridCol w="3390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Frameworks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Advantages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Disadvantages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Django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ORM support, Great Performance, High Security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suitable for small projects, Prior knowledge required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FastAPI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Automatic docs, Async programming, and Easy, Short, Fewer bugs and Great with small projects, Decent security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Flask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Minimalistic, Lightweight, Beginner Friendly, Great with small projects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Security, Community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3" name="Google Shape;183;p23"/>
          <p:cNvSpPr txBox="1"/>
          <p:nvPr/>
        </p:nvSpPr>
        <p:spPr>
          <a:xfrm>
            <a:off x="830094" y="1690688"/>
            <a:ext cx="1051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Frameworks are used by developers to make it easy for them to rapidly develop software applications.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DATABASE MANAGEMENT SYSTEMS (DBMS)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685800" y="1811866"/>
            <a:ext cx="10131425" cy="1590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400">
                <a:latin typeface="Open Sans"/>
                <a:ea typeface="Open Sans"/>
                <a:cs typeface="Open Sans"/>
                <a:sym typeface="Open Sans"/>
              </a:rPr>
              <a:t>A </a:t>
            </a:r>
            <a:r>
              <a:rPr b="1" i="0" lang="en-US" sz="1400">
                <a:latin typeface="Open Sans"/>
                <a:ea typeface="Open Sans"/>
                <a:cs typeface="Open Sans"/>
                <a:sym typeface="Open Sans"/>
              </a:rPr>
              <a:t>Database Management System (DBMS)</a:t>
            </a:r>
            <a:r>
              <a:rPr b="0" i="0" lang="en-US" sz="1400">
                <a:latin typeface="Open Sans"/>
                <a:ea typeface="Open Sans"/>
                <a:cs typeface="Open Sans"/>
                <a:sym typeface="Open Sans"/>
              </a:rPr>
              <a:t> is a specialized software designed to store, retrieve, and manipulate data. It acts as a mediator between the database, applications, and user interfaces to manage and organize data effectively.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A relational database management system (RDBMS) is an information repository that organizes data into tables consisting of rows (records) and columns (attributes that contain the properties of these records).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comparison of some database management systems:-</a:t>
            </a:r>
            <a:endParaRPr/>
          </a:p>
        </p:txBody>
      </p:sp>
      <p:graphicFrame>
        <p:nvGraphicFramePr>
          <p:cNvPr id="190" name="Google Shape;190;p24"/>
          <p:cNvGraphicFramePr/>
          <p:nvPr/>
        </p:nvGraphicFramePr>
        <p:xfrm>
          <a:off x="6858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{AC61DC95-4E33-4B8E-A1FB-029F084229B2}</a:tableStyleId>
              </a:tblPr>
              <a:tblGrid>
                <a:gridCol w="2628900"/>
                <a:gridCol w="2781700"/>
                <a:gridCol w="2476100"/>
                <a:gridCol w="2628900"/>
              </a:tblGrid>
              <a:tr h="5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DBMS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Database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Licensing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Scalability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MySQL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SQL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GNU Generally public license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Vertical complex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PostgreSQL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Object relational SQL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Open-source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Vertical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SQLite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SQL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Public domain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Vertical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1" name="Google Shape;191;p24"/>
          <p:cNvSpPr txBox="1"/>
          <p:nvPr/>
        </p:nvSpPr>
        <p:spPr>
          <a:xfrm>
            <a:off x="685800" y="5982511"/>
            <a:ext cx="10515600" cy="369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Structured Query Language (SQL) are used to manipulate the data in a database.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(OBJECT-RELATIONAL MAPPER)ORMS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838200" y="1825625"/>
            <a:ext cx="10515600" cy="810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The logic behind </a:t>
            </a:r>
            <a:r>
              <a:rPr b="1" i="1" lang="en-US" sz="1800">
                <a:latin typeface="Arial"/>
                <a:ea typeface="Arial"/>
                <a:cs typeface="Arial"/>
                <a:sym typeface="Arial"/>
              </a:rPr>
              <a:t>Object Relational Mapping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 is being able to write queries and manipulating data using an </a:t>
            </a:r>
            <a:r>
              <a:rPr b="1" i="1" lang="en-US" sz="1800">
                <a:latin typeface="Arial"/>
                <a:ea typeface="Arial"/>
                <a:cs typeface="Arial"/>
                <a:sym typeface="Arial"/>
              </a:rPr>
              <a:t>object-oriented paradigm. 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It gives an opportunity to deal with a database by using our language (which in this project we mentioned Python) instead of SQL.</a:t>
            </a:r>
            <a:endParaRPr sz="1800"/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718475"/>
            <a:ext cx="4604243" cy="255391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9" name="Google Shape;199;p25"/>
          <p:cNvGraphicFramePr/>
          <p:nvPr/>
        </p:nvGraphicFramePr>
        <p:xfrm>
          <a:off x="5525311" y="2718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{AC61DC95-4E33-4B8E-A1FB-029F084229B2}</a:tableStyleId>
              </a:tblPr>
              <a:tblGrid>
                <a:gridCol w="2806425"/>
                <a:gridCol w="2796700"/>
              </a:tblGrid>
              <a:tr h="36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Advantages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Disadvantages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might save a lot of time for whom don’t write in </a:t>
                      </a:r>
                      <a:r>
                        <a:rPr b="0" i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much.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whom that is good at SQL, using ORM can be less efficient and useful.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ORM makes switching between various relational databases(e.g. from </a:t>
                      </a:r>
                      <a:r>
                        <a:rPr b="0" i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MySQL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to </a:t>
                      </a:r>
                      <a:r>
                        <a:rPr b="0" i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PostgreSQL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much easier.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general, it would lead you be less capable to erase the problems.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Some of the queries will perform better than if you wrote them yourself.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extra conflicts can appear when setting configuration and so on.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FRONTEND LANGUAGES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685875" y="2174250"/>
            <a:ext cx="101313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the frontend there is only top 3 most stable languages available which are used simultaneously:-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CSS (Cascading style sheet)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HTML (Hypertext markup language)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Javascript (Programming </a:t>
            </a:r>
            <a:r>
              <a:rPr lang="en-US"/>
              <a:t>language</a:t>
            </a:r>
            <a:r>
              <a:rPr lang="en-US"/>
              <a:t>)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3397425"/>
            <a:ext cx="3766327" cy="326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377" y="3397425"/>
            <a:ext cx="5708320" cy="32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FRONTEND FRAMEWORKS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685800" y="2142069"/>
            <a:ext cx="101313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Fontend Frameworks helps the developer to develop UI faster with less code.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997500"/>
            <a:ext cx="2641075" cy="229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725" y="2911269"/>
            <a:ext cx="26955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4625" y="2997500"/>
            <a:ext cx="2972475" cy="257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685738" y="5573625"/>
            <a:ext cx="26412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4403725" y="5645825"/>
            <a:ext cx="2421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8120213" y="5736050"/>
            <a:ext cx="2421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Vue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