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65" r:id="rId7"/>
    <p:sldId id="276" r:id="rId8"/>
    <p:sldId id="279" r:id="rId9"/>
    <p:sldId id="278" r:id="rId10"/>
    <p:sldId id="277" r:id="rId11"/>
    <p:sldId id="288" r:id="rId12"/>
    <p:sldId id="260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6" r:id="rId21"/>
    <p:sldId id="289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335D1-3CC2-4B03-9C0E-0C59B9E8E0DD}" v="15" dt="2023-11-06T13:20:09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4718"/>
  </p:normalViewPr>
  <p:slideViewPr>
    <p:cSldViewPr snapToGrid="0">
      <p:cViewPr varScale="1">
        <p:scale>
          <a:sx n="114" d="100"/>
          <a:sy n="114" d="100"/>
        </p:scale>
        <p:origin x="23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11/7/2023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Booking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Lakshay Joshi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09726"/>
            <a:ext cx="9779183" cy="796430"/>
          </a:xfrm>
        </p:spPr>
        <p:txBody>
          <a:bodyPr/>
          <a:lstStyle/>
          <a:p>
            <a:r>
              <a:rPr lang="en-US" dirty="0"/>
              <a:t>Add Theater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9BD745-74D9-A119-4B11-C3BA1F14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" y="1241571"/>
            <a:ext cx="10083567" cy="48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09726"/>
            <a:ext cx="9779183" cy="796430"/>
          </a:xfrm>
        </p:spPr>
        <p:txBody>
          <a:bodyPr/>
          <a:lstStyle/>
          <a:p>
            <a:r>
              <a:rPr lang="en-US" dirty="0"/>
              <a:t>Add Show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A6FAD-D456-45D9-D308-1C6F4D7F7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04" y="1207898"/>
            <a:ext cx="9137970" cy="49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3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3AF9-E484-5D44-4A52-43907B3CB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5FFE9-0067-A4C7-7080-46DF6C77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40" y="778078"/>
            <a:ext cx="4564311" cy="54381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51413E-E442-25F8-F816-DA00FA99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67" y="778078"/>
            <a:ext cx="5721292" cy="54381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C9751FE-D1DA-BC34-63B7-BA26E8FB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82983"/>
            <a:ext cx="9779183" cy="595095"/>
          </a:xfrm>
        </p:spPr>
        <p:txBody>
          <a:bodyPr/>
          <a:lstStyle/>
          <a:p>
            <a:r>
              <a:rPr lang="en-US" dirty="0"/>
              <a:t>Query theaters </a:t>
            </a:r>
            <a:r>
              <a:rPr lang="en-US" sz="2800" dirty="0"/>
              <a:t>with filters (hateoas)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3AF9-E484-5D44-4A52-43907B3CB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C9751FE-D1DA-BC34-63B7-BA26E8FB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41" y="182983"/>
            <a:ext cx="9779183" cy="595095"/>
          </a:xfrm>
        </p:spPr>
        <p:txBody>
          <a:bodyPr/>
          <a:lstStyle/>
          <a:p>
            <a:r>
              <a:rPr lang="en-US" dirty="0"/>
              <a:t>Add theaters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5792B-C6C1-24D0-0786-7E20AA7A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1073791"/>
            <a:ext cx="10134317" cy="531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DEFF5-5687-EC9B-34B5-E4F354B72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CA01E-AA3D-9B3F-7E2D-F0C95D12E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565BD0-1E5A-4F82-8E59-DAB79F4C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" y="1291904"/>
            <a:ext cx="10293291" cy="512794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9443E4F-9C3C-691B-29E3-222737DA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75" y="275262"/>
            <a:ext cx="9779183" cy="595095"/>
          </a:xfrm>
        </p:spPr>
        <p:txBody>
          <a:bodyPr/>
          <a:lstStyle/>
          <a:p>
            <a:r>
              <a:rPr lang="en-US" dirty="0"/>
              <a:t>Add Shows</a:t>
            </a:r>
          </a:p>
        </p:txBody>
      </p:sp>
    </p:spTree>
    <p:extLst>
      <p:ext uri="{BB962C8B-B14F-4D97-AF65-F5344CB8AC3E}">
        <p14:creationId xmlns:p14="http://schemas.microsoft.com/office/powerpoint/2010/main" val="344976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CA01E-AA3D-9B3F-7E2D-F0C95D12E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443E4F-9C3C-691B-29E3-222737DA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75" y="275262"/>
            <a:ext cx="9779183" cy="595095"/>
          </a:xfrm>
        </p:spPr>
        <p:txBody>
          <a:bodyPr/>
          <a:lstStyle/>
          <a:p>
            <a:r>
              <a:rPr lang="en-US" dirty="0"/>
              <a:t>Query show </a:t>
            </a:r>
            <a:r>
              <a:rPr lang="en-US" sz="2800" dirty="0"/>
              <a:t>(by city, movie and </a:t>
            </a:r>
            <a:r>
              <a:rPr lang="en-US" sz="2800" dirty="0" err="1"/>
              <a:t>dateOfBooking</a:t>
            </a:r>
            <a:r>
              <a:rPr lang="en-US" sz="28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DA79F-CD1C-3E79-3CFF-6C8039A5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3" y="1134406"/>
            <a:ext cx="10096849" cy="495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CA01E-AA3D-9B3F-7E2D-F0C95D12E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9443E4F-9C3C-691B-29E3-222737DA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75" y="275262"/>
            <a:ext cx="9779183" cy="595095"/>
          </a:xfrm>
        </p:spPr>
        <p:txBody>
          <a:bodyPr/>
          <a:lstStyle/>
          <a:p>
            <a:r>
              <a:rPr lang="en-US" dirty="0"/>
              <a:t>Code snippets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477D1-F2E6-4DE8-7D77-0D5BDEF4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83" y="1730710"/>
            <a:ext cx="9126742" cy="412047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7A39153-A7E8-CAD9-3511-420D79C186B7}"/>
              </a:ext>
            </a:extLst>
          </p:cNvPr>
          <p:cNvSpPr txBox="1">
            <a:spLocks/>
          </p:cNvSpPr>
          <p:nvPr/>
        </p:nvSpPr>
        <p:spPr>
          <a:xfrm>
            <a:off x="560183" y="1040475"/>
            <a:ext cx="4183310" cy="520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Spring Stream to push events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8459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82593-66CE-EEDF-090C-443F7077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02E680-EADE-8A5A-0FD4-3EA205A8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75" y="275262"/>
            <a:ext cx="9779183" cy="595095"/>
          </a:xfrm>
        </p:spPr>
        <p:txBody>
          <a:bodyPr/>
          <a:lstStyle/>
          <a:p>
            <a:r>
              <a:rPr lang="en-US" dirty="0"/>
              <a:t>Code snippets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A0893B-CD19-A643-3AD8-331AB9FC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37" y="981511"/>
            <a:ext cx="9015194" cy="214268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6194B17-2E2D-3869-1400-741CE877D1A9}"/>
              </a:ext>
            </a:extLst>
          </p:cNvPr>
          <p:cNvSpPr txBox="1">
            <a:spLocks/>
          </p:cNvSpPr>
          <p:nvPr/>
        </p:nvSpPr>
        <p:spPr>
          <a:xfrm>
            <a:off x="800362" y="3124200"/>
            <a:ext cx="1649835" cy="513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FeignClient</a:t>
            </a: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B2BF45-D35A-1521-F95C-2A3621593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756" y="4029075"/>
            <a:ext cx="6848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75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82593-66CE-EEDF-090C-443F70771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02E680-EADE-8A5A-0FD4-3EA205A8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75" y="275262"/>
            <a:ext cx="9779183" cy="595095"/>
          </a:xfrm>
        </p:spPr>
        <p:txBody>
          <a:bodyPr/>
          <a:lstStyle/>
          <a:p>
            <a:r>
              <a:rPr lang="en-US" dirty="0"/>
              <a:t>Code snippets</a:t>
            </a:r>
            <a:endParaRPr lang="en-US" sz="2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6194B17-2E2D-3869-1400-741CE877D1A9}"/>
              </a:ext>
            </a:extLst>
          </p:cNvPr>
          <p:cNvSpPr txBox="1">
            <a:spLocks/>
          </p:cNvSpPr>
          <p:nvPr/>
        </p:nvSpPr>
        <p:spPr>
          <a:xfrm>
            <a:off x="6678512" y="4362450"/>
            <a:ext cx="1649835" cy="513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CQRS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27902-F036-4264-183D-B75DDD56C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97" y="4362450"/>
            <a:ext cx="3962400" cy="2220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1D271-7227-B9E1-86F9-2A3170ED3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97" y="931426"/>
            <a:ext cx="10532378" cy="312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2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ERD (Domain models)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Frameworks</a:t>
            </a:r>
          </a:p>
          <a:p>
            <a:r>
              <a:rPr lang="en-US" dirty="0"/>
              <a:t>Design Patterns</a:t>
            </a:r>
          </a:p>
          <a:p>
            <a:r>
              <a:rPr lang="en-US" dirty="0"/>
              <a:t>API Contracts</a:t>
            </a:r>
          </a:p>
          <a:p>
            <a:r>
              <a:rPr lang="en-US" dirty="0"/>
              <a:t>Code Snippets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09726"/>
            <a:ext cx="9779183" cy="796430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8" name="Content Placeholder 17" descr="A screenshot of a computer&#10;&#10;Description automatically generated">
            <a:extLst>
              <a:ext uri="{FF2B5EF4-FFF2-40B4-BE49-F238E27FC236}">
                <a16:creationId xmlns:a16="http://schemas.microsoft.com/office/drawing/2014/main" id="{2A22F8B9-A496-C0E0-CCEC-5A9336A3657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78172" y="1006156"/>
            <a:ext cx="10041622" cy="5193307"/>
          </a:xfr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09726"/>
            <a:ext cx="9779183" cy="796430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Content Placeholder 12" descr="A diagram of a network&#10;&#10;Description automatically generated">
            <a:extLst>
              <a:ext uri="{FF2B5EF4-FFF2-40B4-BE49-F238E27FC236}">
                <a16:creationId xmlns:a16="http://schemas.microsoft.com/office/drawing/2014/main" id="{CB6A9E18-671B-8466-041B-2224A564BF1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260060" y="1140903"/>
            <a:ext cx="10527950" cy="5002722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2033D2-270E-2E42-8C18-89A075D3F23E}"/>
              </a:ext>
            </a:extLst>
          </p:cNvPr>
          <p:cNvSpPr txBox="1">
            <a:spLocks/>
          </p:cNvSpPr>
          <p:nvPr/>
        </p:nvSpPr>
        <p:spPr>
          <a:xfrm>
            <a:off x="260060" y="6278372"/>
            <a:ext cx="9779183" cy="2605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NOTE: </a:t>
            </a:r>
            <a:r>
              <a:rPr lang="en-US" sz="1200" b="0" dirty="0"/>
              <a:t>No cloud specific component used. (especially API Gateway, Discovery Service and Config Server) its all Spring</a:t>
            </a:r>
          </a:p>
        </p:txBody>
      </p:sp>
    </p:spTree>
    <p:extLst>
      <p:ext uri="{BB962C8B-B14F-4D97-AF65-F5344CB8AC3E}">
        <p14:creationId xmlns:p14="http://schemas.microsoft.com/office/powerpoint/2010/main" val="42765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187DF-7F2A-1B95-A935-DFAE31A79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DEE83-5AB1-401C-E446-D4B8FD9BC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D22EC55-2904-EFC5-0B64-0F2E6F67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55" y="188585"/>
            <a:ext cx="9779183" cy="796430"/>
          </a:xfrm>
        </p:spPr>
        <p:txBody>
          <a:bodyPr/>
          <a:lstStyle/>
          <a:p>
            <a:r>
              <a:rPr lang="en-US" dirty="0"/>
              <a:t>Frameworks &amp; technologies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DC22E5-E0A0-6C8B-D93F-FA16E6ECD33C}"/>
              </a:ext>
            </a:extLst>
          </p:cNvPr>
          <p:cNvSpPr txBox="1"/>
          <p:nvPr/>
        </p:nvSpPr>
        <p:spPr>
          <a:xfrm>
            <a:off x="521255" y="1003475"/>
            <a:ext cx="10527045" cy="57215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spring-boot-starter-web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exposing REST Endpoints for COMMANDs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spring-cloud-starter-config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have configurations at the central place and to maintain multiple environments.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spring-cloud-starter-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netflix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-eureka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client-side service discovery for cloud native microservices implementation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spring-cloud-starter-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openfeign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declare rest client that creates a dynamic implementation of the interface makes service to service interactions easy and support circuit breaker and makes retry logic simpler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spring-cloud-starter-circuitbreaker-resilience4j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abstract implementation, we can configure and customize as per needs.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spring-boot-starter-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hateoas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Hypermedia for application state so that API integration is self explanatory be it UI or third-party consumers.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spring-boot-starter-data-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jpa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 perform DB related operations including connection pooling via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Hikari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camel-spring-boot-starter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cloud agnostic integration layer where we can consume and produce message/events across multiple cloud technologies.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spring-cloud-streams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building highly scalable event-driven microservices connected with shared messaging systems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0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655" y="188585"/>
            <a:ext cx="9779183" cy="796430"/>
          </a:xfrm>
        </p:spPr>
        <p:txBody>
          <a:bodyPr/>
          <a:lstStyle/>
          <a:p>
            <a:r>
              <a:rPr lang="en-US" dirty="0"/>
              <a:t>Design patterns &amp; design principles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2C80C-C98F-2287-8337-7740D854708C}"/>
              </a:ext>
            </a:extLst>
          </p:cNvPr>
          <p:cNvSpPr txBox="1"/>
          <p:nvPr/>
        </p:nvSpPr>
        <p:spPr>
          <a:xfrm>
            <a:off x="673215" y="984150"/>
            <a:ext cx="9209015" cy="452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native microservices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Gateway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 service - Client-side service discovery (to make it cloud agnostic)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CQRS (Command Query Responsibility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Segregation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separate service instances for READ vs WRITE throughput.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sourcing: To process any domain event and trigger subsequent actions like trigger notifications, track payment processing completed or not.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per service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Circuit breaker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responsibility 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OpenTelemetry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Vendor neutral APIs to send data to observability backend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TODOs: State machine: State machine to track and monitor each event happening across services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TODOs: Side car proxy for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7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09726"/>
            <a:ext cx="9779183" cy="796430"/>
          </a:xfrm>
        </p:spPr>
        <p:txBody>
          <a:bodyPr/>
          <a:lstStyle/>
          <a:p>
            <a:r>
              <a:rPr lang="en-US" dirty="0"/>
              <a:t>Eureka Server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02BED4E-8AC8-3159-A50C-921A3CEBF54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461395" y="1006156"/>
            <a:ext cx="10251114" cy="5642118"/>
          </a:xfrm>
        </p:spPr>
      </p:pic>
    </p:spTree>
    <p:extLst>
      <p:ext uri="{BB962C8B-B14F-4D97-AF65-F5344CB8AC3E}">
        <p14:creationId xmlns:p14="http://schemas.microsoft.com/office/powerpoint/2010/main" val="89639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09726"/>
            <a:ext cx="9779183" cy="796430"/>
          </a:xfrm>
        </p:spPr>
        <p:txBody>
          <a:bodyPr/>
          <a:lstStyle/>
          <a:p>
            <a:r>
              <a:rPr lang="en-US" dirty="0"/>
              <a:t>Distributed Tracing </a:t>
            </a:r>
            <a:r>
              <a:rPr lang="en-US" sz="2000" dirty="0"/>
              <a:t>(Observability &amp; </a:t>
            </a:r>
            <a:r>
              <a:rPr lang="en-US" sz="2000" dirty="0" err="1"/>
              <a:t>OpenTelemetry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10F2A6-8B3C-853F-C8C5-073A04EA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27" y="1107347"/>
            <a:ext cx="10434947" cy="2457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F9C912-7044-C628-4C1A-341540D0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8" y="3779822"/>
            <a:ext cx="10434947" cy="272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0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port mapping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637381"/>
              </p:ext>
            </p:extLst>
          </p:nvPr>
        </p:nvGraphicFramePr>
        <p:xfrm>
          <a:off x="1205706" y="2501900"/>
          <a:ext cx="851713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778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643435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Application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enorite" pitchFamily="2" charset="0"/>
                        </a:rPr>
                        <a:t>Running on port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Naming-service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8761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Api</a:t>
                      </a:r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-gateway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8765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Config-server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Movies-service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8081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Theaters-service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8084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88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ShowTime-service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8086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1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Booking-service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8087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5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Payments-service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2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enorite" pitchFamily="2" charset="0"/>
                        </a:rPr>
                        <a:t>Integration-service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>
                            <a:lumMod val="75000"/>
                          </a:schemeClr>
                        </a:solidFill>
                        <a:latin typeface="Tenorite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319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d293376-35a4-4273-9ccd-fc5475b06e5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92A7D1F9C0184DAD9B2BAD9345EB97" ma:contentTypeVersion="14" ma:contentTypeDescription="Create a new document." ma:contentTypeScope="" ma:versionID="6a670269c19a55114e287ab9ad8238d2">
  <xsd:schema xmlns:xsd="http://www.w3.org/2001/XMLSchema" xmlns:xs="http://www.w3.org/2001/XMLSchema" xmlns:p="http://schemas.microsoft.com/office/2006/metadata/properties" xmlns:ns3="4ee7b5fd-5661-4b79-bed2-9d34bdaec9ee" xmlns:ns4="dd293376-35a4-4273-9ccd-fc5475b06e5b" targetNamespace="http://schemas.microsoft.com/office/2006/metadata/properties" ma:root="true" ma:fieldsID="b5f292351453bfc268765a771daee5a8" ns3:_="" ns4:_="">
    <xsd:import namespace="4ee7b5fd-5661-4b79-bed2-9d34bdaec9ee"/>
    <xsd:import namespace="dd293376-35a4-4273-9ccd-fc5475b06e5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Location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e7b5fd-5661-4b79-bed2-9d34bdaec9e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93376-35a4-4273-9ccd-fc5475b06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d293376-35a4-4273-9ccd-fc5475b06e5b"/>
    <ds:schemaRef ds:uri="http://purl.org/dc/elements/1.1/"/>
    <ds:schemaRef ds:uri="4ee7b5fd-5661-4b79-bed2-9d34bdaec9e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5278E6-844A-4C5E-98FE-4FD67ABAA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e7b5fd-5661-4b79-bed2-9d34bdaec9ee"/>
    <ds:schemaRef ds:uri="dd293376-35a4-4273-9ccd-fc5475b06e5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727</TotalTime>
  <Words>390</Words>
  <Application>Microsoft Office PowerPoint</Application>
  <PresentationFormat>Widescreen</PresentationFormat>
  <Paragraphs>89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Office Theme</vt:lpstr>
      <vt:lpstr>Booking System</vt:lpstr>
      <vt:lpstr>Agenda</vt:lpstr>
      <vt:lpstr>ERD</vt:lpstr>
      <vt:lpstr>Architecture Diagram</vt:lpstr>
      <vt:lpstr>Frameworks &amp; technologies</vt:lpstr>
      <vt:lpstr>Design patterns &amp; design principles</vt:lpstr>
      <vt:lpstr>Eureka Server</vt:lpstr>
      <vt:lpstr>Distributed Tracing (Observability &amp; OpenTelemetry)</vt:lpstr>
      <vt:lpstr>Application port mapping</vt:lpstr>
      <vt:lpstr>Add Theater</vt:lpstr>
      <vt:lpstr>Add Show</vt:lpstr>
      <vt:lpstr>Query theaters with filters (hateoas)</vt:lpstr>
      <vt:lpstr>Add theaters</vt:lpstr>
      <vt:lpstr>Add Shows</vt:lpstr>
      <vt:lpstr>Query show (by city, movie and dateOfBooking)</vt:lpstr>
      <vt:lpstr>Code snippets</vt:lpstr>
      <vt:lpstr>Code snippets</vt:lpstr>
      <vt:lpstr>Code snippets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Lakshay .</dc:creator>
  <cp:lastModifiedBy>Lakshay .</cp:lastModifiedBy>
  <cp:revision>19</cp:revision>
  <dcterms:created xsi:type="dcterms:W3CDTF">2023-11-06T06:04:19Z</dcterms:created>
  <dcterms:modified xsi:type="dcterms:W3CDTF">2023-11-06T18:44:33Z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0x010100A592A7D1F9C0184DAD9B2BAD9345EB97</vt:lpwstr>
  </property>
  <property fmtid="{D5CDD505-2E9C-101B-9397-08002B2CF9AE}" pid="3" name="MediaServiceImageTags">
    <vt:lpwstr/>
  </property>
</Properties>
</file>