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B00DA15-FDC0-4C99-BD63-8BEB7537A4B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FABD6C2-34FD-4061-BD49-88473ECE7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schemeClr val="tx1"/>
                </a:solidFill>
                <a:latin typeface="Garamond" pitchFamily="18" charset="0"/>
              </a:rPr>
              <a:t>Foundit:</a:t>
            </a:r>
            <a:br>
              <a:rPr lang="en-US" b="0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Garamond" pitchFamily="18" charset="0"/>
              </a:rPr>
              <a:t>A Reddit Data Analyzer</a:t>
            </a:r>
            <a:endParaRPr lang="en-US" sz="2800" b="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752600"/>
          </a:xfrm>
        </p:spPr>
        <p:txBody>
          <a:bodyPr/>
          <a:lstStyle/>
          <a:p>
            <a:pPr algn="ctr"/>
            <a:r>
              <a:rPr lang="en-US" dirty="0" smtClean="0">
                <a:latin typeface="Garamond" pitchFamily="18" charset="0"/>
              </a:rPr>
              <a:t>Ryan Davis 	Ken Ford</a:t>
            </a:r>
          </a:p>
          <a:p>
            <a:pPr algn="ctr"/>
            <a:r>
              <a:rPr lang="en-US" dirty="0" smtClean="0">
                <a:latin typeface="Garamond" pitchFamily="18" charset="0"/>
              </a:rPr>
              <a:t>Eugene Ho	 Luke </a:t>
            </a:r>
            <a:r>
              <a:rPr lang="en-US" dirty="0" err="1" smtClean="0">
                <a:latin typeface="Garamond" pitchFamily="18" charset="0"/>
              </a:rPr>
              <a:t>Nyguen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905000"/>
            <a:ext cx="3657600" cy="327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Tools Used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sz="2700" b="1" dirty="0" err="1" smtClean="0">
                <a:latin typeface="Garamond" pitchFamily="18" charset="0"/>
              </a:rPr>
              <a:t>Trello</a:t>
            </a:r>
            <a:endParaRPr lang="en-US" sz="2700" b="1" dirty="0" smtClean="0">
              <a:latin typeface="Garamond" pitchFamily="18" charset="0"/>
            </a:endParaRPr>
          </a:p>
          <a:p>
            <a:pPr lvl="1"/>
            <a:r>
              <a:rPr lang="en-US" sz="2700" dirty="0" smtClean="0">
                <a:latin typeface="Garamond" pitchFamily="18" charset="0"/>
              </a:rPr>
              <a:t>Project manager </a:t>
            </a:r>
            <a:r>
              <a:rPr lang="en-US" sz="2700" dirty="0" smtClean="0">
                <a:latin typeface="Garamond" pitchFamily="18" charset="0"/>
              </a:rPr>
              <a:t>application</a:t>
            </a:r>
            <a:endParaRPr lang="en-US" sz="2700" dirty="0" smtClean="0">
              <a:latin typeface="Garamond" pitchFamily="18" charset="0"/>
            </a:endParaRPr>
          </a:p>
          <a:p>
            <a:endParaRPr lang="en-US" sz="2700" dirty="0" smtClean="0">
              <a:latin typeface="Garamond" pitchFamily="18" charset="0"/>
            </a:endParaRPr>
          </a:p>
          <a:p>
            <a:r>
              <a:rPr lang="en-US" sz="2700" b="1" dirty="0" smtClean="0">
                <a:latin typeface="Garamond" pitchFamily="18" charset="0"/>
              </a:rPr>
              <a:t>Slack</a:t>
            </a:r>
            <a:endParaRPr lang="en-US" sz="2700" b="1" dirty="0" smtClean="0">
              <a:latin typeface="Garamond" pitchFamily="18" charset="0"/>
            </a:endParaRPr>
          </a:p>
          <a:p>
            <a:pPr lvl="1"/>
            <a:r>
              <a:rPr lang="en-US" sz="2700" dirty="0" smtClean="0">
                <a:latin typeface="Garamond" pitchFamily="18" charset="0"/>
              </a:rPr>
              <a:t>Team collaboration and messaging </a:t>
            </a:r>
            <a:r>
              <a:rPr lang="en-US" sz="2700" dirty="0" smtClean="0">
                <a:latin typeface="Garamond" pitchFamily="18" charset="0"/>
              </a:rPr>
              <a:t>tool</a:t>
            </a:r>
            <a:endParaRPr lang="en-US" sz="2700" dirty="0" smtClean="0">
              <a:latin typeface="Garamond" pitchFamily="18" charset="0"/>
            </a:endParaRPr>
          </a:p>
          <a:p>
            <a:pPr>
              <a:buNone/>
            </a:pPr>
            <a:endParaRPr lang="en-US" sz="2700" dirty="0" smtClean="0">
              <a:latin typeface="Garamond" pitchFamily="18" charset="0"/>
            </a:endParaRPr>
          </a:p>
          <a:p>
            <a:r>
              <a:rPr lang="en-US" sz="2700" b="1" dirty="0" err="1" smtClean="0">
                <a:latin typeface="Garamond" pitchFamily="18" charset="0"/>
              </a:rPr>
              <a:t>GitHub</a:t>
            </a:r>
            <a:endParaRPr lang="en-US" sz="2700" b="1" dirty="0" smtClean="0">
              <a:latin typeface="Garamond" pitchFamily="18" charset="0"/>
            </a:endParaRPr>
          </a:p>
          <a:p>
            <a:pPr lvl="1"/>
            <a:r>
              <a:rPr lang="en-US" sz="2700" dirty="0" smtClean="0">
                <a:latin typeface="Garamond" pitchFamily="18" charset="0"/>
              </a:rPr>
              <a:t>Code repository hosting </a:t>
            </a:r>
            <a:r>
              <a:rPr lang="en-US" sz="2700" dirty="0" smtClean="0">
                <a:latin typeface="Garamond" pitchFamily="18" charset="0"/>
              </a:rPr>
              <a:t>site</a:t>
            </a:r>
            <a:endParaRPr lang="en-US" sz="2700" dirty="0" smtClean="0">
              <a:latin typeface="Garamond" pitchFamily="18" charset="0"/>
            </a:endParaRPr>
          </a:p>
          <a:p>
            <a:endParaRPr lang="en-US" sz="2700" dirty="0" smtClean="0">
              <a:latin typeface="Garamond" pitchFamily="18" charset="0"/>
            </a:endParaRPr>
          </a:p>
          <a:p>
            <a:r>
              <a:rPr lang="en-US" sz="2700" b="1" dirty="0" err="1" smtClean="0">
                <a:latin typeface="Garamond" pitchFamily="18" charset="0"/>
              </a:rPr>
              <a:t>Heroku</a:t>
            </a:r>
            <a:endParaRPr lang="en-US" sz="2700" b="1" dirty="0" smtClean="0">
              <a:latin typeface="Garamond" pitchFamily="18" charset="0"/>
            </a:endParaRPr>
          </a:p>
          <a:p>
            <a:pPr lvl="1"/>
            <a:r>
              <a:rPr lang="en-US" sz="2700" dirty="0" smtClean="0">
                <a:latin typeface="Garamond" pitchFamily="18" charset="0"/>
              </a:rPr>
              <a:t>Web application </a:t>
            </a:r>
            <a:r>
              <a:rPr lang="en-US" sz="2700" dirty="0" smtClean="0">
                <a:latin typeface="Garamond" pitchFamily="18" charset="0"/>
              </a:rPr>
              <a:t>service</a:t>
            </a:r>
          </a:p>
          <a:p>
            <a:pPr lvl="1">
              <a:buNone/>
            </a:pPr>
            <a:endParaRPr lang="en-US" sz="2700" dirty="0" smtClean="0">
              <a:latin typeface="Garamond" pitchFamily="18" charset="0"/>
            </a:endParaRPr>
          </a:p>
          <a:p>
            <a:r>
              <a:rPr lang="en-US" sz="2700" b="1" dirty="0" smtClean="0">
                <a:latin typeface="Garamond" pitchFamily="18" charset="0"/>
              </a:rPr>
              <a:t>Bootstrap</a:t>
            </a:r>
          </a:p>
          <a:p>
            <a:pPr lvl="1"/>
            <a:r>
              <a:rPr lang="en-US" sz="2700" dirty="0" smtClean="0">
                <a:latin typeface="Garamond" pitchFamily="18" charset="0"/>
              </a:rPr>
              <a:t>CSS/HTML framework</a:t>
            </a:r>
            <a:endParaRPr lang="en-US" sz="2700" dirty="0" smtClean="0">
              <a:latin typeface="Garamond" pitchFamily="18" charset="0"/>
            </a:endParaRPr>
          </a:p>
          <a:p>
            <a:endParaRPr lang="en-US" sz="2700" dirty="0" smtClean="0">
              <a:latin typeface="Garamond" pitchFamily="18" charset="0"/>
            </a:endParaRPr>
          </a:p>
          <a:p>
            <a:r>
              <a:rPr lang="en-US" sz="2700" b="1" dirty="0" smtClean="0">
                <a:latin typeface="Garamond" pitchFamily="18" charset="0"/>
              </a:rPr>
              <a:t>Particle.js</a:t>
            </a:r>
          </a:p>
          <a:p>
            <a:pPr lvl="1"/>
            <a:r>
              <a:rPr lang="en-US" sz="2700" dirty="0" smtClean="0">
                <a:latin typeface="Garamond" pitchFamily="18" charset="0"/>
              </a:rPr>
              <a:t>Responsible for particle animation</a:t>
            </a:r>
            <a:endParaRPr lang="en-US" sz="2700" dirty="0" smtClean="0">
              <a:latin typeface="Garamond" pitchFamily="18" charset="0"/>
            </a:endParaRPr>
          </a:p>
          <a:p>
            <a:endParaRPr lang="en-US" sz="2700" dirty="0" smtClean="0">
              <a:latin typeface="Garamond" pitchFamily="18" charset="0"/>
            </a:endParaRPr>
          </a:p>
          <a:p>
            <a:r>
              <a:rPr lang="en-US" sz="2700" b="1" dirty="0" smtClean="0">
                <a:latin typeface="Garamond" pitchFamily="18" charset="0"/>
              </a:rPr>
              <a:t>PRAW</a:t>
            </a:r>
            <a:endParaRPr lang="en-US" sz="2700" b="1" dirty="0" smtClean="0">
              <a:latin typeface="Garamond" pitchFamily="18" charset="0"/>
            </a:endParaRPr>
          </a:p>
          <a:p>
            <a:pPr lvl="1"/>
            <a:r>
              <a:rPr lang="en-US" sz="2700" dirty="0" smtClean="0">
                <a:latin typeface="Garamond" pitchFamily="18" charset="0"/>
              </a:rPr>
              <a:t>Python Reddit API Wrapper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126" name="AutoShape 6" descr="Image result for slack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Image result for slack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slack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0"/>
            <a:ext cx="1950098" cy="838200"/>
          </a:xfrm>
          <a:prstGeom prst="rect">
            <a:avLst/>
          </a:prstGeom>
          <a:noFill/>
        </p:spPr>
      </p:pic>
      <p:sp>
        <p:nvSpPr>
          <p:cNvPr id="5132" name="AutoShape 12" descr="Image result for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4" name="Picture 14" descr="Image result for github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3025" y="2971800"/>
            <a:ext cx="1558375" cy="1295400"/>
          </a:xfrm>
          <a:prstGeom prst="rect">
            <a:avLst/>
          </a:prstGeom>
          <a:noFill/>
        </p:spPr>
      </p:pic>
      <p:pic>
        <p:nvPicPr>
          <p:cNvPr id="5136" name="Picture 16" descr="Image result for heroku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800600"/>
            <a:ext cx="2133600" cy="1066800"/>
          </a:xfrm>
          <a:prstGeom prst="rect">
            <a:avLst/>
          </a:prstGeom>
          <a:noFill/>
        </p:spPr>
      </p:pic>
      <p:pic>
        <p:nvPicPr>
          <p:cNvPr id="5140" name="Picture 20" descr="Image result for trello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9158" y="1600200"/>
            <a:ext cx="2230242" cy="685800"/>
          </a:xfrm>
          <a:prstGeom prst="rect">
            <a:avLst/>
          </a:prstGeom>
          <a:noFill/>
        </p:spPr>
      </p:pic>
      <p:pic>
        <p:nvPicPr>
          <p:cNvPr id="5122" name="Picture 2" descr="https://www.python.org/static/opengraph-icon-200x20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4724400"/>
            <a:ext cx="1143000" cy="1143000"/>
          </a:xfrm>
          <a:prstGeom prst="rect">
            <a:avLst/>
          </a:prstGeom>
          <a:noFill/>
        </p:spPr>
      </p:pic>
      <p:pic>
        <p:nvPicPr>
          <p:cNvPr id="5123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1143000"/>
            <a:ext cx="336274" cy="322263"/>
          </a:xfrm>
          <a:prstGeom prst="rect">
            <a:avLst/>
          </a:prstGeom>
          <a:noFill/>
        </p:spPr>
      </p:pic>
      <p:pic>
        <p:nvPicPr>
          <p:cNvPr id="13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2649537"/>
            <a:ext cx="336274" cy="322263"/>
          </a:xfrm>
          <a:prstGeom prst="rect">
            <a:avLst/>
          </a:prstGeom>
          <a:noFill/>
        </p:spPr>
      </p:pic>
      <p:pic>
        <p:nvPicPr>
          <p:cNvPr id="14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2674" y="2649537"/>
            <a:ext cx="336274" cy="322263"/>
          </a:xfrm>
          <a:prstGeom prst="rect">
            <a:avLst/>
          </a:prstGeom>
          <a:noFill/>
        </p:spPr>
      </p:pic>
      <p:pic>
        <p:nvPicPr>
          <p:cNvPr id="15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3674" y="2649537"/>
            <a:ext cx="336274" cy="322263"/>
          </a:xfrm>
          <a:prstGeom prst="rect">
            <a:avLst/>
          </a:prstGeom>
          <a:noFill/>
        </p:spPr>
      </p:pic>
      <p:pic>
        <p:nvPicPr>
          <p:cNvPr id="16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4674" y="2649537"/>
            <a:ext cx="336274" cy="322263"/>
          </a:xfrm>
          <a:prstGeom prst="rect">
            <a:avLst/>
          </a:prstGeom>
          <a:noFill/>
        </p:spPr>
      </p:pic>
      <p:pic>
        <p:nvPicPr>
          <p:cNvPr id="17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40326" y="1905000"/>
            <a:ext cx="336274" cy="322263"/>
          </a:xfrm>
          <a:prstGeom prst="rect">
            <a:avLst/>
          </a:prstGeom>
          <a:noFill/>
        </p:spPr>
      </p:pic>
      <p:pic>
        <p:nvPicPr>
          <p:cNvPr id="18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3352800"/>
            <a:ext cx="336274" cy="322263"/>
          </a:xfrm>
          <a:prstGeom prst="rect">
            <a:avLst/>
          </a:prstGeom>
          <a:noFill/>
        </p:spPr>
      </p:pic>
      <p:pic>
        <p:nvPicPr>
          <p:cNvPr id="19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3352800"/>
            <a:ext cx="336274" cy="322263"/>
          </a:xfrm>
          <a:prstGeom prst="rect">
            <a:avLst/>
          </a:prstGeom>
          <a:noFill/>
        </p:spPr>
      </p:pic>
      <p:pic>
        <p:nvPicPr>
          <p:cNvPr id="20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3352800"/>
            <a:ext cx="336274" cy="322263"/>
          </a:xfrm>
          <a:prstGeom prst="rect">
            <a:avLst/>
          </a:prstGeom>
          <a:noFill/>
        </p:spPr>
      </p:pic>
      <p:pic>
        <p:nvPicPr>
          <p:cNvPr id="21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3352800"/>
            <a:ext cx="336274" cy="322263"/>
          </a:xfrm>
          <a:prstGeom prst="rect">
            <a:avLst/>
          </a:prstGeom>
          <a:noFill/>
        </p:spPr>
      </p:pic>
      <p:pic>
        <p:nvPicPr>
          <p:cNvPr id="22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5468937"/>
            <a:ext cx="336274" cy="322263"/>
          </a:xfrm>
          <a:prstGeom prst="rect">
            <a:avLst/>
          </a:prstGeom>
          <a:noFill/>
        </p:spPr>
      </p:pic>
      <p:pic>
        <p:nvPicPr>
          <p:cNvPr id="23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5468937"/>
            <a:ext cx="336274" cy="322263"/>
          </a:xfrm>
          <a:prstGeom prst="rect">
            <a:avLst/>
          </a:prstGeom>
          <a:noFill/>
        </p:spPr>
      </p:pic>
      <p:pic>
        <p:nvPicPr>
          <p:cNvPr id="24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5468937"/>
            <a:ext cx="336274" cy="322263"/>
          </a:xfrm>
          <a:prstGeom prst="rect">
            <a:avLst/>
          </a:prstGeom>
          <a:noFill/>
        </p:spPr>
      </p:pic>
      <p:pic>
        <p:nvPicPr>
          <p:cNvPr id="25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5468937"/>
            <a:ext cx="336274" cy="322263"/>
          </a:xfrm>
          <a:prstGeom prst="rect">
            <a:avLst/>
          </a:prstGeom>
          <a:noFill/>
        </p:spPr>
      </p:pic>
      <p:pic>
        <p:nvPicPr>
          <p:cNvPr id="26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5468937"/>
            <a:ext cx="336274" cy="322263"/>
          </a:xfrm>
          <a:prstGeom prst="rect">
            <a:avLst/>
          </a:prstGeom>
          <a:noFill/>
        </p:spPr>
      </p:pic>
      <p:pic>
        <p:nvPicPr>
          <p:cNvPr id="27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1905000"/>
            <a:ext cx="336274" cy="322263"/>
          </a:xfrm>
          <a:prstGeom prst="rect">
            <a:avLst/>
          </a:prstGeom>
          <a:noFill/>
        </p:spPr>
      </p:pic>
      <p:pic>
        <p:nvPicPr>
          <p:cNvPr id="28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7326" y="1905000"/>
            <a:ext cx="336274" cy="322263"/>
          </a:xfrm>
          <a:prstGeom prst="rect">
            <a:avLst/>
          </a:prstGeom>
          <a:noFill/>
        </p:spPr>
      </p:pic>
      <p:pic>
        <p:nvPicPr>
          <p:cNvPr id="29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8326" y="1905000"/>
            <a:ext cx="336274" cy="322263"/>
          </a:xfrm>
          <a:prstGeom prst="rect">
            <a:avLst/>
          </a:prstGeom>
          <a:noFill/>
        </p:spPr>
      </p:pic>
      <p:pic>
        <p:nvPicPr>
          <p:cNvPr id="30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9326" y="1905000"/>
            <a:ext cx="336274" cy="322263"/>
          </a:xfrm>
          <a:prstGeom prst="rect">
            <a:avLst/>
          </a:prstGeom>
          <a:noFill/>
        </p:spPr>
      </p:pic>
      <p:pic>
        <p:nvPicPr>
          <p:cNvPr id="35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4038600"/>
            <a:ext cx="336274" cy="322263"/>
          </a:xfrm>
          <a:prstGeom prst="rect">
            <a:avLst/>
          </a:prstGeom>
          <a:noFill/>
        </p:spPr>
      </p:pic>
      <p:pic>
        <p:nvPicPr>
          <p:cNvPr id="36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4038600"/>
            <a:ext cx="336274" cy="322263"/>
          </a:xfrm>
          <a:prstGeom prst="rect">
            <a:avLst/>
          </a:prstGeom>
          <a:noFill/>
        </p:spPr>
      </p:pic>
      <p:pic>
        <p:nvPicPr>
          <p:cNvPr id="37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35526" y="4038600"/>
            <a:ext cx="336274" cy="322263"/>
          </a:xfrm>
          <a:prstGeom prst="rect">
            <a:avLst/>
          </a:prstGeom>
          <a:noFill/>
        </p:spPr>
      </p:pic>
      <p:pic>
        <p:nvPicPr>
          <p:cNvPr id="38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7326" y="4783137"/>
            <a:ext cx="336274" cy="322263"/>
          </a:xfrm>
          <a:prstGeom prst="rect">
            <a:avLst/>
          </a:prstGeom>
          <a:noFill/>
        </p:spPr>
      </p:pic>
      <p:pic>
        <p:nvPicPr>
          <p:cNvPr id="39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23052" y="4783137"/>
            <a:ext cx="336274" cy="322263"/>
          </a:xfrm>
          <a:prstGeom prst="rect">
            <a:avLst/>
          </a:prstGeom>
          <a:noFill/>
        </p:spPr>
      </p:pic>
      <p:pic>
        <p:nvPicPr>
          <p:cNvPr id="40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35526" y="4783137"/>
            <a:ext cx="336274" cy="322263"/>
          </a:xfrm>
          <a:prstGeom prst="rect">
            <a:avLst/>
          </a:prstGeom>
          <a:noFill/>
        </p:spPr>
      </p:pic>
      <p:pic>
        <p:nvPicPr>
          <p:cNvPr id="41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6526" y="4783137"/>
            <a:ext cx="336274" cy="322263"/>
          </a:xfrm>
          <a:prstGeom prst="rect">
            <a:avLst/>
          </a:prstGeom>
          <a:noFill/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24800" y="381000"/>
            <a:ext cx="867751" cy="77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Tools Used, cont.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latin typeface="Garamond" pitchFamily="18" charset="0"/>
              </a:rPr>
              <a:t>Javascript</a:t>
            </a:r>
            <a:endParaRPr lang="en-US" b="1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Was responsible for j</a:t>
            </a:r>
            <a:r>
              <a:rPr lang="en-US" dirty="0" smtClean="0">
                <a:latin typeface="Garamond" pitchFamily="18" charset="0"/>
              </a:rPr>
              <a:t>ob completion pinging </a:t>
            </a:r>
            <a:endParaRPr lang="en-US" dirty="0" smtClean="0">
              <a:latin typeface="Garamond" pitchFamily="18" charset="0"/>
            </a:endParaRPr>
          </a:p>
          <a:p>
            <a:r>
              <a:rPr lang="en-US" b="1" dirty="0" err="1" smtClean="0">
                <a:latin typeface="Garamond" pitchFamily="18" charset="0"/>
              </a:rPr>
              <a:t>Redis</a:t>
            </a:r>
            <a:endParaRPr lang="en-US" b="1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Database used as message broker</a:t>
            </a:r>
            <a:endParaRPr lang="en-US" dirty="0" smtClean="0">
              <a:latin typeface="Garamond" pitchFamily="18" charset="0"/>
            </a:endParaRPr>
          </a:p>
          <a:p>
            <a:r>
              <a:rPr lang="en-US" b="1" dirty="0" err="1" smtClean="0">
                <a:latin typeface="Garamond" pitchFamily="18" charset="0"/>
              </a:rPr>
              <a:t>Redis</a:t>
            </a:r>
            <a:r>
              <a:rPr lang="en-US" b="1" dirty="0" smtClean="0">
                <a:latin typeface="Garamond" pitchFamily="18" charset="0"/>
              </a:rPr>
              <a:t> Queue (RQ)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Handles Celery background jobs</a:t>
            </a:r>
            <a:endParaRPr lang="en-US" dirty="0" smtClean="0">
              <a:latin typeface="Garamond" pitchFamily="18" charset="0"/>
            </a:endParaRPr>
          </a:p>
          <a:p>
            <a:r>
              <a:rPr lang="en-US" b="1" dirty="0" smtClean="0">
                <a:latin typeface="Garamond" pitchFamily="18" charset="0"/>
              </a:rPr>
              <a:t>NLTK</a:t>
            </a:r>
            <a:endParaRPr lang="en-US" b="1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Python library used for language </a:t>
            </a:r>
            <a:r>
              <a:rPr lang="en-US" dirty="0" smtClean="0">
                <a:latin typeface="Garamond" pitchFamily="18" charset="0"/>
              </a:rPr>
              <a:t>processing</a:t>
            </a:r>
            <a:endParaRPr lang="en-US" dirty="0" smtClean="0">
              <a:latin typeface="Garamond" pitchFamily="18" charset="0"/>
            </a:endParaRPr>
          </a:p>
          <a:p>
            <a:r>
              <a:rPr lang="en-US" b="1" dirty="0" err="1" smtClean="0">
                <a:latin typeface="Garamond" pitchFamily="18" charset="0"/>
              </a:rPr>
              <a:t>Django</a:t>
            </a:r>
            <a:endParaRPr lang="en-US" b="1" dirty="0" smtClean="0">
              <a:latin typeface="Garamond" pitchFamily="18" charset="0"/>
            </a:endParaRPr>
          </a:p>
          <a:p>
            <a:pPr lvl="1"/>
            <a:r>
              <a:rPr lang="en-US" dirty="0" smtClean="0">
                <a:latin typeface="Garamond" pitchFamily="18" charset="0"/>
              </a:rPr>
              <a:t>Python framework used in conjunction with </a:t>
            </a:r>
            <a:r>
              <a:rPr lang="en-US" dirty="0" err="1" smtClean="0">
                <a:latin typeface="Garamond" pitchFamily="18" charset="0"/>
              </a:rPr>
              <a:t>Heroku</a:t>
            </a:r>
            <a:endParaRPr lang="en-US" dirty="0" smtClean="0">
              <a:latin typeface="Garamond" pitchFamily="18" charset="0"/>
            </a:endParaRPr>
          </a:p>
          <a:p>
            <a:r>
              <a:rPr lang="en-US" b="1" dirty="0" err="1" smtClean="0">
                <a:latin typeface="Garamond" pitchFamily="18" charset="0"/>
              </a:rPr>
              <a:t>Matplotlib</a:t>
            </a:r>
            <a:r>
              <a:rPr lang="en-US" b="1" dirty="0" smtClean="0">
                <a:latin typeface="Garamond" pitchFamily="18" charset="0"/>
              </a:rPr>
              <a:t>/mpld3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Python graphing library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Python-&gt;HTML </a:t>
            </a:r>
            <a:r>
              <a:rPr lang="en-US" dirty="0" smtClean="0">
                <a:latin typeface="Garamond" pitchFamily="18" charset="0"/>
              </a:rPr>
              <a:t>library</a:t>
            </a:r>
            <a:endParaRPr lang="en-US" dirty="0" smtClean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</p:txBody>
      </p:sp>
      <p:pic>
        <p:nvPicPr>
          <p:cNvPr id="5122" name="Picture 2" descr="https://www.planet-source-code.com/vb/2010Redesign/images/LangugeHomePages/Java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676400"/>
            <a:ext cx="962721" cy="789432"/>
          </a:xfrm>
          <a:prstGeom prst="rect">
            <a:avLst/>
          </a:prstGeom>
          <a:noFill/>
        </p:spPr>
      </p:pic>
      <p:pic>
        <p:nvPicPr>
          <p:cNvPr id="5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735137"/>
            <a:ext cx="336274" cy="322263"/>
          </a:xfrm>
          <a:prstGeom prst="rect">
            <a:avLst/>
          </a:prstGeom>
          <a:noFill/>
        </p:spPr>
      </p:pic>
      <p:pic>
        <p:nvPicPr>
          <p:cNvPr id="6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735137"/>
            <a:ext cx="336274" cy="322263"/>
          </a:xfrm>
          <a:prstGeom prst="rect">
            <a:avLst/>
          </a:prstGeom>
          <a:noFill/>
        </p:spPr>
      </p:pic>
      <p:pic>
        <p:nvPicPr>
          <p:cNvPr id="7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526" y="1735137"/>
            <a:ext cx="336274" cy="322263"/>
          </a:xfrm>
          <a:prstGeom prst="rect">
            <a:avLst/>
          </a:prstGeom>
          <a:noFill/>
        </p:spPr>
      </p:pic>
      <p:pic>
        <p:nvPicPr>
          <p:cNvPr id="8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526" y="1735137"/>
            <a:ext cx="336274" cy="322263"/>
          </a:xfrm>
          <a:prstGeom prst="rect">
            <a:avLst/>
          </a:prstGeom>
          <a:noFill/>
        </p:spPr>
      </p:pic>
      <p:pic>
        <p:nvPicPr>
          <p:cNvPr id="9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362200"/>
            <a:ext cx="336274" cy="322263"/>
          </a:xfrm>
          <a:prstGeom prst="rect">
            <a:avLst/>
          </a:prstGeom>
          <a:noFill/>
        </p:spPr>
      </p:pic>
      <p:pic>
        <p:nvPicPr>
          <p:cNvPr id="10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8326" y="2362200"/>
            <a:ext cx="336274" cy="322263"/>
          </a:xfrm>
          <a:prstGeom prst="rect">
            <a:avLst/>
          </a:prstGeom>
          <a:noFill/>
        </p:spPr>
      </p:pic>
      <p:pic>
        <p:nvPicPr>
          <p:cNvPr id="11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954337"/>
            <a:ext cx="336274" cy="322263"/>
          </a:xfrm>
          <a:prstGeom prst="rect">
            <a:avLst/>
          </a:prstGeom>
          <a:noFill/>
        </p:spPr>
      </p:pic>
      <p:pic>
        <p:nvPicPr>
          <p:cNvPr id="12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971800"/>
            <a:ext cx="336274" cy="322263"/>
          </a:xfrm>
          <a:prstGeom prst="rect">
            <a:avLst/>
          </a:prstGeom>
          <a:noFill/>
        </p:spPr>
      </p:pic>
      <p:pic>
        <p:nvPicPr>
          <p:cNvPr id="13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926" y="2954337"/>
            <a:ext cx="336274" cy="322263"/>
          </a:xfrm>
          <a:prstGeom prst="rect">
            <a:avLst/>
          </a:prstGeom>
          <a:noFill/>
        </p:spPr>
      </p:pic>
      <p:pic>
        <p:nvPicPr>
          <p:cNvPr id="14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2926" y="2954337"/>
            <a:ext cx="336274" cy="322263"/>
          </a:xfrm>
          <a:prstGeom prst="rect">
            <a:avLst/>
          </a:prstGeom>
          <a:noFill/>
        </p:spPr>
      </p:pic>
      <p:pic>
        <p:nvPicPr>
          <p:cNvPr id="15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581400"/>
            <a:ext cx="336274" cy="322263"/>
          </a:xfrm>
          <a:prstGeom prst="rect">
            <a:avLst/>
          </a:prstGeom>
          <a:noFill/>
        </p:spPr>
      </p:pic>
      <p:pic>
        <p:nvPicPr>
          <p:cNvPr id="16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581400"/>
            <a:ext cx="336274" cy="322263"/>
          </a:xfrm>
          <a:prstGeom prst="rect">
            <a:avLst/>
          </a:prstGeom>
          <a:noFill/>
        </p:spPr>
      </p:pic>
      <p:pic>
        <p:nvPicPr>
          <p:cNvPr id="17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81400"/>
            <a:ext cx="336274" cy="322263"/>
          </a:xfrm>
          <a:prstGeom prst="rect">
            <a:avLst/>
          </a:prstGeom>
          <a:noFill/>
        </p:spPr>
      </p:pic>
      <p:pic>
        <p:nvPicPr>
          <p:cNvPr id="18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581400"/>
            <a:ext cx="336274" cy="322263"/>
          </a:xfrm>
          <a:prstGeom prst="rect">
            <a:avLst/>
          </a:prstGeom>
          <a:noFill/>
        </p:spPr>
      </p:pic>
      <p:pic>
        <p:nvPicPr>
          <p:cNvPr id="19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81400"/>
            <a:ext cx="336274" cy="322263"/>
          </a:xfrm>
          <a:prstGeom prst="rect">
            <a:avLst/>
          </a:prstGeom>
          <a:noFill/>
        </p:spPr>
      </p:pic>
      <p:pic>
        <p:nvPicPr>
          <p:cNvPr id="20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173537"/>
            <a:ext cx="336274" cy="322263"/>
          </a:xfrm>
          <a:prstGeom prst="rect">
            <a:avLst/>
          </a:prstGeom>
          <a:noFill/>
        </p:spPr>
      </p:pic>
      <p:pic>
        <p:nvPicPr>
          <p:cNvPr id="21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191000"/>
            <a:ext cx="336274" cy="322263"/>
          </a:xfrm>
          <a:prstGeom prst="rect">
            <a:avLst/>
          </a:prstGeom>
          <a:noFill/>
        </p:spPr>
      </p:pic>
      <p:pic>
        <p:nvPicPr>
          <p:cNvPr id="22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526" y="4191000"/>
            <a:ext cx="336274" cy="322263"/>
          </a:xfrm>
          <a:prstGeom prst="rect">
            <a:avLst/>
          </a:prstGeom>
          <a:noFill/>
        </p:spPr>
      </p:pic>
      <p:pic>
        <p:nvPicPr>
          <p:cNvPr id="23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526" y="4191000"/>
            <a:ext cx="336274" cy="322263"/>
          </a:xfrm>
          <a:prstGeom prst="rect">
            <a:avLst/>
          </a:prstGeom>
          <a:noFill/>
        </p:spPr>
      </p:pic>
      <p:pic>
        <p:nvPicPr>
          <p:cNvPr id="24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267200"/>
            <a:ext cx="177248" cy="169863"/>
          </a:xfrm>
          <a:prstGeom prst="rect">
            <a:avLst/>
          </a:prstGeom>
          <a:noFill/>
        </p:spPr>
      </p:pic>
      <p:pic>
        <p:nvPicPr>
          <p:cNvPr id="25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2252" y="4800600"/>
            <a:ext cx="336274" cy="322263"/>
          </a:xfrm>
          <a:prstGeom prst="rect">
            <a:avLst/>
          </a:prstGeom>
          <a:noFill/>
        </p:spPr>
      </p:pic>
      <p:pic>
        <p:nvPicPr>
          <p:cNvPr id="26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3252" y="4800600"/>
            <a:ext cx="336274" cy="322263"/>
          </a:xfrm>
          <a:prstGeom prst="rect">
            <a:avLst/>
          </a:prstGeom>
          <a:noFill/>
        </p:spPr>
      </p:pic>
      <p:pic>
        <p:nvPicPr>
          <p:cNvPr id="27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9526" y="4800600"/>
            <a:ext cx="336274" cy="322263"/>
          </a:xfrm>
          <a:prstGeom prst="rect">
            <a:avLst/>
          </a:prstGeom>
          <a:noFill/>
        </p:spPr>
      </p:pic>
      <p:pic>
        <p:nvPicPr>
          <p:cNvPr id="28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9052" y="4800600"/>
            <a:ext cx="336274" cy="322263"/>
          </a:xfrm>
          <a:prstGeom prst="rect">
            <a:avLst/>
          </a:prstGeom>
          <a:noFill/>
        </p:spPr>
      </p:pic>
      <p:pic>
        <p:nvPicPr>
          <p:cNvPr id="29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326" y="4800600"/>
            <a:ext cx="336274" cy="322263"/>
          </a:xfrm>
          <a:prstGeom prst="rect">
            <a:avLst/>
          </a:prstGeom>
          <a:noFill/>
        </p:spPr>
      </p:pic>
      <p:pic>
        <p:nvPicPr>
          <p:cNvPr id="5124" name="Picture 4" descr="http://idroot.net/wp-content/uploads/2015/05/redis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2667000"/>
            <a:ext cx="1021079" cy="861950"/>
          </a:xfrm>
          <a:prstGeom prst="rect">
            <a:avLst/>
          </a:prstGeom>
          <a:noFill/>
        </p:spPr>
      </p:pic>
      <p:pic>
        <p:nvPicPr>
          <p:cNvPr id="5126" name="Picture 6" descr="https://www.djangoproject.com/s/img/logos/django-logo-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3962400"/>
            <a:ext cx="1371600" cy="457200"/>
          </a:xfrm>
          <a:prstGeom prst="rect">
            <a:avLst/>
          </a:prstGeom>
          <a:noFill/>
        </p:spPr>
      </p:pic>
      <p:pic>
        <p:nvPicPr>
          <p:cNvPr id="5128" name="Picture 8" descr="https://upload.wikimedia.org/wikipedia/en/thumb/5/56/Matplotlib_logo.svg/1280px-Matplotlib_logo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5105400"/>
            <a:ext cx="2490281" cy="457200"/>
          </a:xfrm>
          <a:prstGeom prst="rect">
            <a:avLst/>
          </a:prstGeom>
          <a:noFill/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4800" y="381000"/>
            <a:ext cx="867751" cy="77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Methods Used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183880" cy="4187952"/>
          </a:xfrm>
        </p:spPr>
        <p:txBody>
          <a:bodyPr/>
          <a:lstStyle/>
          <a:p>
            <a:r>
              <a:rPr lang="en-US" sz="2000" dirty="0" smtClean="0">
                <a:latin typeface="Garamond" pitchFamily="18" charset="0"/>
              </a:rPr>
              <a:t>Waterfall (Early Project)</a:t>
            </a:r>
          </a:p>
          <a:p>
            <a:pPr lvl="1"/>
            <a:r>
              <a:rPr lang="en-US" sz="2000" dirty="0" smtClean="0">
                <a:latin typeface="Garamond" pitchFamily="18" charset="0"/>
              </a:rPr>
              <a:t>Focus on finishing sequential steps in project</a:t>
            </a:r>
          </a:p>
          <a:p>
            <a:pPr lvl="1">
              <a:buNone/>
            </a:pPr>
            <a:endParaRPr lang="en-US" sz="2000" dirty="0" smtClean="0">
              <a:latin typeface="Garamond" pitchFamily="18" charset="0"/>
            </a:endParaRPr>
          </a:p>
          <a:p>
            <a:r>
              <a:rPr lang="en-US" sz="2000" dirty="0" smtClean="0">
                <a:latin typeface="Garamond" pitchFamily="18" charset="0"/>
              </a:rPr>
              <a:t>Agile Development (Late Project)</a:t>
            </a:r>
          </a:p>
          <a:p>
            <a:pPr lvl="1"/>
            <a:r>
              <a:rPr lang="en-US" sz="2000" dirty="0" smtClean="0">
                <a:latin typeface="Garamond" pitchFamily="18" charset="0"/>
              </a:rPr>
              <a:t>Focused on continuous testing and integration</a:t>
            </a:r>
          </a:p>
          <a:p>
            <a:pPr lvl="1">
              <a:buNone/>
            </a:pPr>
            <a:endParaRPr lang="en-US" sz="2000" dirty="0" smtClean="0">
              <a:latin typeface="Garamond" pitchFamily="18" charset="0"/>
            </a:endParaRPr>
          </a:p>
          <a:p>
            <a:r>
              <a:rPr lang="en-US" sz="2000" dirty="0" smtClean="0">
                <a:latin typeface="Garamond" pitchFamily="18" charset="0"/>
              </a:rPr>
              <a:t>Pair-Programming</a:t>
            </a:r>
          </a:p>
          <a:p>
            <a:pPr lvl="1"/>
            <a:r>
              <a:rPr lang="en-US" sz="2000" dirty="0" smtClean="0">
                <a:latin typeface="Garamond" pitchFamily="18" charset="0"/>
              </a:rPr>
              <a:t>Technique where two programmers work in conjunction at the same work station</a:t>
            </a:r>
          </a:p>
          <a:p>
            <a:endParaRPr lang="en-US" dirty="0"/>
          </a:p>
        </p:txBody>
      </p:sp>
      <p:pic>
        <p:nvPicPr>
          <p:cNvPr id="4" name="Picture 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95437"/>
            <a:ext cx="482048" cy="461963"/>
          </a:xfrm>
          <a:prstGeom prst="rect">
            <a:avLst/>
          </a:prstGeom>
          <a:noFill/>
        </p:spPr>
      </p:pic>
      <p:pic>
        <p:nvPicPr>
          <p:cNvPr id="7" name="Picture 6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1352" y="1595437"/>
            <a:ext cx="482048" cy="461963"/>
          </a:xfrm>
          <a:prstGeom prst="rect">
            <a:avLst/>
          </a:prstGeom>
          <a:noFill/>
        </p:spPr>
      </p:pic>
      <p:pic>
        <p:nvPicPr>
          <p:cNvPr id="8" name="Picture 7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4752" y="1595437"/>
            <a:ext cx="482048" cy="461963"/>
          </a:xfrm>
          <a:prstGeom prst="rect">
            <a:avLst/>
          </a:prstGeom>
          <a:noFill/>
        </p:spPr>
      </p:pic>
      <p:pic>
        <p:nvPicPr>
          <p:cNvPr id="9" name="Picture 8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8152" y="1595437"/>
            <a:ext cx="482048" cy="461963"/>
          </a:xfrm>
          <a:prstGeom prst="rect">
            <a:avLst/>
          </a:prstGeom>
          <a:noFill/>
        </p:spPr>
      </p:pic>
      <p:pic>
        <p:nvPicPr>
          <p:cNvPr id="10" name="Picture 9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590800"/>
            <a:ext cx="482048" cy="461963"/>
          </a:xfrm>
          <a:prstGeom prst="rect">
            <a:avLst/>
          </a:prstGeom>
          <a:noFill/>
        </p:spPr>
      </p:pic>
      <p:pic>
        <p:nvPicPr>
          <p:cNvPr id="11" name="Picture 10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590800"/>
            <a:ext cx="482048" cy="461963"/>
          </a:xfrm>
          <a:prstGeom prst="rect">
            <a:avLst/>
          </a:prstGeom>
          <a:noFill/>
        </p:spPr>
      </p:pic>
      <p:pic>
        <p:nvPicPr>
          <p:cNvPr id="12" name="Picture 11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2648" y="2590800"/>
            <a:ext cx="482048" cy="461963"/>
          </a:xfrm>
          <a:prstGeom prst="rect">
            <a:avLst/>
          </a:prstGeom>
          <a:noFill/>
        </p:spPr>
      </p:pic>
      <p:pic>
        <p:nvPicPr>
          <p:cNvPr id="13" name="Picture 12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6048" y="2590800"/>
            <a:ext cx="482048" cy="461963"/>
          </a:xfrm>
          <a:prstGeom prst="rect">
            <a:avLst/>
          </a:prstGeom>
          <a:noFill/>
        </p:spPr>
      </p:pic>
      <p:pic>
        <p:nvPicPr>
          <p:cNvPr id="14" name="Picture 13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590800"/>
            <a:ext cx="482048" cy="461963"/>
          </a:xfrm>
          <a:prstGeom prst="rect">
            <a:avLst/>
          </a:prstGeom>
          <a:noFill/>
        </p:spPr>
      </p:pic>
      <p:pic>
        <p:nvPicPr>
          <p:cNvPr id="15" name="Picture 14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648074"/>
            <a:ext cx="482048" cy="461963"/>
          </a:xfrm>
          <a:prstGeom prst="rect">
            <a:avLst/>
          </a:prstGeom>
          <a:noFill/>
        </p:spPr>
      </p:pic>
      <p:pic>
        <p:nvPicPr>
          <p:cNvPr id="16" name="Picture 15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648074"/>
            <a:ext cx="482048" cy="461963"/>
          </a:xfrm>
          <a:prstGeom prst="rect">
            <a:avLst/>
          </a:prstGeom>
          <a:noFill/>
        </p:spPr>
      </p:pic>
      <p:pic>
        <p:nvPicPr>
          <p:cNvPr id="17" name="Picture 16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5152" y="3652837"/>
            <a:ext cx="482048" cy="461963"/>
          </a:xfrm>
          <a:prstGeom prst="rect">
            <a:avLst/>
          </a:prstGeom>
          <a:noFill/>
        </p:spPr>
      </p:pic>
      <p:pic>
        <p:nvPicPr>
          <p:cNvPr id="18" name="Picture 17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652837"/>
            <a:ext cx="482048" cy="461963"/>
          </a:xfrm>
          <a:prstGeom prst="rect">
            <a:avLst/>
          </a:prstGeom>
          <a:noFill/>
        </p:spPr>
      </p:pic>
      <p:pic>
        <p:nvPicPr>
          <p:cNvPr id="19" name="Picture 18" descr="C:\Users\kenne\AppData\Local\Microsoft\Windows\INetCache\IE\J73F1U9D\120px-Golden_sta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5752" y="3652837"/>
            <a:ext cx="482048" cy="46196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81000"/>
            <a:ext cx="867751" cy="77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Code Challenges Faced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183880" cy="418795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Garamond" pitchFamily="18" charset="0"/>
              </a:rPr>
              <a:t>Translating Data into Graph on Website</a:t>
            </a:r>
            <a:endParaRPr lang="en-US" dirty="0" smtClean="0">
              <a:latin typeface="Garamond" pitchFamily="18" charset="0"/>
            </a:endParaRPr>
          </a:p>
          <a:p>
            <a:pPr lvl="1">
              <a:buNone/>
            </a:pPr>
            <a:endParaRPr lang="en-US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Garamond" pitchFamily="18" charset="0"/>
              </a:rPr>
              <a:t>Timeout on Website</a:t>
            </a:r>
          </a:p>
          <a:p>
            <a:pPr lvl="1">
              <a:buNone/>
            </a:pPr>
            <a:endParaRPr lang="en-US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Garamond" pitchFamily="18" charset="0"/>
              </a:rPr>
              <a:t>Memory Issues on </a:t>
            </a:r>
            <a:r>
              <a:rPr lang="en-US" dirty="0" err="1" smtClean="0">
                <a:latin typeface="Garamond" pitchFamily="18" charset="0"/>
              </a:rPr>
              <a:t>Heroku</a:t>
            </a:r>
            <a:r>
              <a:rPr lang="en-US" dirty="0" smtClean="0">
                <a:latin typeface="Garamond" pitchFamily="18" charset="0"/>
              </a:rPr>
              <a:t> Service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381000"/>
            <a:ext cx="867751" cy="77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Group Challenges Faced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Garamond" pitchFamily="18" charset="0"/>
              </a:rPr>
              <a:t>Varying Levels of Experience</a:t>
            </a:r>
          </a:p>
          <a:p>
            <a:pPr>
              <a:buNone/>
            </a:pPr>
            <a:endParaRPr lang="en-US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Garamond" pitchFamily="18" charset="0"/>
              </a:rPr>
              <a:t>Communication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Garamond" pitchFamily="18" charset="0"/>
              </a:rPr>
              <a:t>Defining Project Scope</a:t>
            </a:r>
            <a:endParaRPr lang="en-US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Garamond" pitchFamily="18" charset="0"/>
            </a:endParaRPr>
          </a:p>
          <a:p>
            <a:pPr>
              <a:buNone/>
            </a:pPr>
            <a:endParaRPr lang="en-US" dirty="0" smtClean="0">
              <a:latin typeface="Garamond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381000"/>
            <a:ext cx="867751" cy="77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Demo!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381000"/>
            <a:ext cx="867751" cy="77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299</TotalTime>
  <Words>157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Foundit: A Reddit Data Analyzer</vt:lpstr>
      <vt:lpstr>Tools Used</vt:lpstr>
      <vt:lpstr>Tools Used, cont.</vt:lpstr>
      <vt:lpstr>Methods Used</vt:lpstr>
      <vt:lpstr>Code Challenges Faced</vt:lpstr>
      <vt:lpstr>Group Challenges Faced</vt:lpstr>
      <vt:lpstr>Demo!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Ford</dc:creator>
  <cp:lastModifiedBy>Kenneth Ford</cp:lastModifiedBy>
  <cp:revision>73</cp:revision>
  <dcterms:created xsi:type="dcterms:W3CDTF">2017-04-28T20:30:18Z</dcterms:created>
  <dcterms:modified xsi:type="dcterms:W3CDTF">2017-05-03T18:33:25Z</dcterms:modified>
</cp:coreProperties>
</file>