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1"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8" d="100"/>
          <a:sy n="78" d="100"/>
        </p:scale>
        <p:origin x="36"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7/15/2025</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7/15/2025</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527721" y="1281793"/>
            <a:ext cx="1975302" cy="2714474"/>
          </a:xfrm>
        </p:spPr>
        <p:txBody>
          <a:bodyPr>
            <a:normAutofit/>
          </a:bodyPr>
          <a:lstStyle/>
          <a:p>
            <a:endParaRPr lang="en-IN" dirty="0"/>
          </a:p>
        </p:txBody>
      </p:sp>
      <p:sp>
        <p:nvSpPr>
          <p:cNvPr id="3" name="Subtitle 2"/>
          <p:cNvSpPr>
            <a:spLocks noGrp="1"/>
          </p:cNvSpPr>
          <p:nvPr>
            <p:ph type="subTitle" idx="1"/>
          </p:nvPr>
        </p:nvSpPr>
        <p:spPr>
          <a:xfrm rot="9411573">
            <a:off x="13160535" y="2852662"/>
            <a:ext cx="1330810" cy="520267"/>
          </a:xfrm>
        </p:spPr>
        <p:txBody>
          <a:bodyPr/>
          <a:lstStyle/>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9693" y="-8640"/>
            <a:ext cx="4967739" cy="6845613"/>
          </a:xfrm>
          <a:prstGeom prst="rect">
            <a:avLst/>
          </a:prstGeom>
        </p:spPr>
      </p:pic>
      <p:sp>
        <p:nvSpPr>
          <p:cNvPr id="6" name="TextBox 5"/>
          <p:cNvSpPr txBox="1"/>
          <p:nvPr/>
        </p:nvSpPr>
        <p:spPr>
          <a:xfrm>
            <a:off x="2792186" y="1904210"/>
            <a:ext cx="3306535" cy="707886"/>
          </a:xfrm>
          <a:prstGeom prst="rect">
            <a:avLst/>
          </a:prstGeom>
          <a:noFill/>
        </p:spPr>
        <p:txBody>
          <a:bodyPr wrap="square" rtlCol="0">
            <a:spAutoFit/>
          </a:bodyPr>
          <a:lstStyle/>
          <a:p>
            <a:r>
              <a:rPr lang="en-US" sz="4000" b="1" i="1" dirty="0" smtClean="0">
                <a:latin typeface="Arial Black" panose="020B0A04020102020204" pitchFamily="34" charset="0"/>
              </a:rPr>
              <a:t>Case study</a:t>
            </a:r>
            <a:endParaRPr lang="en-IN" sz="4000" b="1" i="1" dirty="0">
              <a:latin typeface="Arial Black" panose="020B0A04020102020204" pitchFamily="34" charset="0"/>
            </a:endParaRPr>
          </a:p>
        </p:txBody>
      </p:sp>
    </p:spTree>
    <p:extLst>
      <p:ext uri="{BB962C8B-B14F-4D97-AF65-F5344CB8AC3E}">
        <p14:creationId xmlns:p14="http://schemas.microsoft.com/office/powerpoint/2010/main" val="16076039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6778" y="418672"/>
            <a:ext cx="10018713" cy="1752599"/>
          </a:xfrm>
        </p:spPr>
        <p:txBody>
          <a:bodyPr>
            <a:normAutofit fontScale="90000"/>
          </a:bodyPr>
          <a:lstStyle/>
          <a:p>
            <a:r>
              <a:rPr lang="en-US" b="1" i="1" dirty="0"/>
              <a:t>Green Technologies and Innovations</a:t>
            </a:r>
            <a:r>
              <a:rPr lang="en-US" dirty="0"/>
              <a:t>: </a:t>
            </a:r>
            <a:r>
              <a:rPr lang="en-US" i="1" dirty="0"/>
              <a:t>Advancing Sustainable Development</a:t>
            </a:r>
            <a:r>
              <a:rPr lang="en-IN" dirty="0"/>
              <a:t/>
            </a:r>
            <a:br>
              <a:rPr lang="en-IN" dirty="0"/>
            </a:br>
            <a:endParaRPr lang="en-IN" dirty="0"/>
          </a:p>
        </p:txBody>
      </p:sp>
      <p:sp>
        <p:nvSpPr>
          <p:cNvPr id="3" name="Content Placeholder 2"/>
          <p:cNvSpPr>
            <a:spLocks noGrp="1"/>
          </p:cNvSpPr>
          <p:nvPr>
            <p:ph idx="1"/>
          </p:nvPr>
        </p:nvSpPr>
        <p:spPr>
          <a:xfrm>
            <a:off x="1463762" y="763715"/>
            <a:ext cx="10018713" cy="3124201"/>
          </a:xfrm>
        </p:spPr>
        <p:txBody>
          <a:bodyPr/>
          <a:lstStyle/>
          <a:p>
            <a:r>
              <a:rPr lang="en-US" b="1" dirty="0"/>
              <a:t>Dataset Overview</a:t>
            </a:r>
            <a:endParaRPr lang="en-IN" b="1" dirty="0"/>
          </a:p>
        </p:txBody>
      </p:sp>
      <p:sp>
        <p:nvSpPr>
          <p:cNvPr id="6" name="TextBox 5"/>
          <p:cNvSpPr txBox="1"/>
          <p:nvPr/>
        </p:nvSpPr>
        <p:spPr>
          <a:xfrm>
            <a:off x="1350747" y="2835667"/>
            <a:ext cx="10577550" cy="3046988"/>
          </a:xfrm>
          <a:prstGeom prst="rect">
            <a:avLst/>
          </a:prstGeom>
          <a:noFill/>
        </p:spPr>
        <p:txBody>
          <a:bodyPr wrap="square" rtlCol="0">
            <a:spAutoFit/>
          </a:bodyPr>
          <a:lstStyle/>
          <a:p>
            <a:pPr lvl="0"/>
            <a:r>
              <a:rPr lang="en-US" sz="2400" dirty="0"/>
              <a:t>• Dataset Description:</a:t>
            </a:r>
            <a:endParaRPr lang="en-IN" sz="2400" dirty="0"/>
          </a:p>
          <a:p>
            <a:r>
              <a:rPr lang="en-US" sz="2400" dirty="0"/>
              <a:t>This case study uses data from the Global Green Technology Trends Dataset 2024, collected from the International Energy Agency (IEA), World Bank, and multiple clean-tech innovation reports. The dataset consists of over 10,000 entries across 150 countries, tracking the growth and implementation of green innovations such as solar energy, electric vehicles, sustainable agriculture, and carbon capture technologies. Key features include adoption rate, cost efficiency, government incentives, and carbon emission reduction impact.</a:t>
            </a:r>
            <a:endParaRPr lang="en-IN" sz="2400" dirty="0"/>
          </a:p>
        </p:txBody>
      </p:sp>
    </p:spTree>
    <p:extLst>
      <p:ext uri="{BB962C8B-B14F-4D97-AF65-F5344CB8AC3E}">
        <p14:creationId xmlns:p14="http://schemas.microsoft.com/office/powerpoint/2010/main" val="19784901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7875" y="133565"/>
            <a:ext cx="10018713" cy="1752599"/>
          </a:xfrm>
        </p:spPr>
        <p:txBody>
          <a:bodyPr/>
          <a:lstStyle/>
          <a:p>
            <a:r>
              <a:rPr lang="en-US" b="1" i="1" dirty="0" smtClean="0"/>
              <a:t>Data preprocessing</a:t>
            </a:r>
            <a:endParaRPr lang="en-IN" b="1" i="1" dirty="0"/>
          </a:p>
        </p:txBody>
      </p:sp>
      <p:sp>
        <p:nvSpPr>
          <p:cNvPr id="3" name="Content Placeholder 2"/>
          <p:cNvSpPr>
            <a:spLocks noGrp="1"/>
          </p:cNvSpPr>
          <p:nvPr>
            <p:ph idx="1"/>
          </p:nvPr>
        </p:nvSpPr>
        <p:spPr>
          <a:xfrm>
            <a:off x="1407560" y="1530850"/>
            <a:ext cx="9951623" cy="4013772"/>
          </a:xfrm>
        </p:spPr>
        <p:txBody>
          <a:bodyPr/>
          <a:lstStyle/>
          <a:p>
            <a:pPr marL="0" lvl="0" indent="0">
              <a:buNone/>
            </a:pPr>
            <a:endParaRPr lang="en-IN" dirty="0"/>
          </a:p>
          <a:p>
            <a:r>
              <a:rPr lang="en-US" dirty="0"/>
              <a:t>The dataset underwent extensive preprocessing. Missing values were handled through mean imputation for numerical fields and mode imputation for categorical fields. Data normalization was performed using Min-Max Scaling to bring all numerical attributes into a 0–1 range. Duplicates were removed, and text columns were tokenized and cleaned for any further NLP-based analysis.</a:t>
            </a:r>
            <a:endParaRPr lang="en-IN" dirty="0"/>
          </a:p>
        </p:txBody>
      </p:sp>
    </p:spTree>
    <p:extLst>
      <p:ext uri="{BB962C8B-B14F-4D97-AF65-F5344CB8AC3E}">
        <p14:creationId xmlns:p14="http://schemas.microsoft.com/office/powerpoint/2010/main" val="24540607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Problem Statement</a:t>
            </a:r>
            <a:endParaRPr lang="en-IN" b="1" i="1" dirty="0"/>
          </a:p>
        </p:txBody>
      </p:sp>
      <p:sp>
        <p:nvSpPr>
          <p:cNvPr id="3" name="Content Placeholder 2"/>
          <p:cNvSpPr>
            <a:spLocks noGrp="1"/>
          </p:cNvSpPr>
          <p:nvPr>
            <p:ph idx="1"/>
          </p:nvPr>
        </p:nvSpPr>
        <p:spPr>
          <a:xfrm>
            <a:off x="1332919" y="1797978"/>
            <a:ext cx="10321495" cy="3520611"/>
          </a:xfrm>
        </p:spPr>
        <p:txBody>
          <a:bodyPr>
            <a:normAutofit lnSpcReduction="10000"/>
          </a:bodyPr>
          <a:lstStyle/>
          <a:p>
            <a:pPr marL="0" indent="0">
              <a:buNone/>
            </a:pPr>
            <a:endParaRPr lang="en-IN" b="1" dirty="0"/>
          </a:p>
          <a:p>
            <a:pPr lvl="0"/>
            <a:r>
              <a:rPr lang="en-US" sz="2800" dirty="0" smtClean="0"/>
              <a:t> </a:t>
            </a:r>
            <a:r>
              <a:rPr lang="en-US" sz="2800" dirty="0"/>
              <a:t>Brief Overview:</a:t>
            </a:r>
            <a:endParaRPr lang="en-IN" sz="2800" dirty="0"/>
          </a:p>
          <a:p>
            <a:r>
              <a:rPr lang="en-US" sz="2800" dirty="0"/>
              <a:t>The global push for sustainability has emphasized the need to adopt green technologies. However, understanding which innovations are most effective, scalable, and impactful remains a challenge. This case study addresses the gap by analyzing trends and patterns in green technology adoption and their effectiveness in reducing environmental impact</a:t>
            </a:r>
            <a:endParaRPr lang="en-IN" sz="2800" dirty="0"/>
          </a:p>
        </p:txBody>
      </p:sp>
    </p:spTree>
    <p:extLst>
      <p:ext uri="{BB962C8B-B14F-4D97-AF65-F5344CB8AC3E}">
        <p14:creationId xmlns:p14="http://schemas.microsoft.com/office/powerpoint/2010/main" val="11058424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rot="10800000" flipH="1" flipV="1">
            <a:off x="1586843" y="1301989"/>
            <a:ext cx="10094875" cy="4093428"/>
          </a:xfrm>
          <a:prstGeom prst="rect">
            <a:avLst/>
          </a:prstGeom>
          <a:noFill/>
        </p:spPr>
        <p:txBody>
          <a:bodyPr wrap="square" rtlCol="0">
            <a:spAutoFit/>
          </a:bodyPr>
          <a:lstStyle/>
          <a:p>
            <a:pPr lvl="0"/>
            <a:r>
              <a:rPr lang="en-US" sz="3200" b="1" dirty="0"/>
              <a:t>• </a:t>
            </a:r>
            <a:r>
              <a:rPr lang="en-US" sz="3200" b="1" i="1" dirty="0"/>
              <a:t>Key Objectives</a:t>
            </a:r>
            <a:r>
              <a:rPr lang="en-US" sz="3200" b="1" i="1" dirty="0" smtClean="0"/>
              <a:t>:</a:t>
            </a:r>
          </a:p>
          <a:p>
            <a:pPr lvl="0"/>
            <a:endParaRPr lang="en-IN" sz="3200" b="1" dirty="0"/>
          </a:p>
          <a:p>
            <a:r>
              <a:rPr lang="en-US" dirty="0"/>
              <a:t>- </a:t>
            </a:r>
            <a:r>
              <a:rPr lang="en-US" sz="2800" dirty="0"/>
              <a:t>To analyze the growth patterns of various green technologies globally.</a:t>
            </a:r>
            <a:br>
              <a:rPr lang="en-US" sz="2800" dirty="0"/>
            </a:br>
            <a:r>
              <a:rPr lang="en-US" sz="2800" dirty="0"/>
              <a:t>- To identify the most effective innovations in reducing carbon footprints.</a:t>
            </a:r>
            <a:br>
              <a:rPr lang="en-US" sz="2800" dirty="0"/>
            </a:br>
            <a:r>
              <a:rPr lang="en-US" sz="2800" dirty="0"/>
              <a:t>- To evaluate the relationship between government incentives and technology adoption rates.</a:t>
            </a:r>
            <a:br>
              <a:rPr lang="en-US" sz="2800" dirty="0"/>
            </a:br>
            <a:endParaRPr lang="en-IN" sz="2800" dirty="0"/>
          </a:p>
        </p:txBody>
      </p:sp>
    </p:spTree>
    <p:extLst>
      <p:ext uri="{BB962C8B-B14F-4D97-AF65-F5344CB8AC3E}">
        <p14:creationId xmlns:p14="http://schemas.microsoft.com/office/powerpoint/2010/main" val="26550855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84311" y="398123"/>
            <a:ext cx="10018713" cy="1752599"/>
          </a:xfrm>
        </p:spPr>
        <p:txBody>
          <a:bodyPr/>
          <a:lstStyle/>
          <a:p>
            <a:r>
              <a:rPr lang="en-IN" b="1" i="1" dirty="0"/>
              <a:t>Methodology</a:t>
            </a:r>
          </a:p>
        </p:txBody>
      </p:sp>
      <p:sp>
        <p:nvSpPr>
          <p:cNvPr id="5" name="Content Placeholder 4"/>
          <p:cNvSpPr>
            <a:spLocks noGrp="1"/>
          </p:cNvSpPr>
          <p:nvPr>
            <p:ph idx="1"/>
          </p:nvPr>
        </p:nvSpPr>
        <p:spPr>
          <a:xfrm>
            <a:off x="1484311" y="1931543"/>
            <a:ext cx="10018712" cy="3859658"/>
          </a:xfrm>
        </p:spPr>
        <p:txBody>
          <a:bodyPr>
            <a:normAutofit fontScale="92500" lnSpcReduction="10000"/>
          </a:bodyPr>
          <a:lstStyle/>
          <a:p>
            <a:r>
              <a:rPr lang="en-US" dirty="0" smtClean="0"/>
              <a:t> </a:t>
            </a:r>
            <a:r>
              <a:rPr lang="en-US" b="1" dirty="0"/>
              <a:t>Approach</a:t>
            </a:r>
            <a:r>
              <a:rPr lang="en-US" b="1" dirty="0" smtClean="0"/>
              <a:t>: </a:t>
            </a:r>
            <a:r>
              <a:rPr lang="en-US" dirty="0" smtClean="0"/>
              <a:t>To </a:t>
            </a:r>
            <a:r>
              <a:rPr lang="en-US" dirty="0"/>
              <a:t>understand and analyze the effectiveness of green technologies, the following steps were taken</a:t>
            </a:r>
            <a:r>
              <a:rPr lang="en-US" dirty="0" smtClean="0"/>
              <a:t>:</a:t>
            </a:r>
          </a:p>
          <a:p>
            <a:r>
              <a:rPr lang="en-US" dirty="0"/>
              <a:t>	1.	Collected the Global Green Technology Trends Dataset 2024 from verified sources</a:t>
            </a:r>
            <a:r>
              <a:rPr lang="en-US" dirty="0" smtClean="0"/>
              <a:t>.</a:t>
            </a:r>
          </a:p>
          <a:p>
            <a:r>
              <a:rPr lang="en-US" dirty="0"/>
              <a:t>	2.	Performed data cleaning, normalization, and transformation for consistency</a:t>
            </a:r>
            <a:r>
              <a:rPr lang="en-US" dirty="0" smtClean="0"/>
              <a:t>.</a:t>
            </a:r>
          </a:p>
          <a:p>
            <a:r>
              <a:rPr lang="en-US" dirty="0"/>
              <a:t>	3.	Segmented data by technology type (solar, wind, EV, etc.) and region</a:t>
            </a:r>
            <a:r>
              <a:rPr lang="en-US" dirty="0" smtClean="0"/>
              <a:t>.</a:t>
            </a:r>
          </a:p>
          <a:p>
            <a:r>
              <a:rPr lang="en-US" dirty="0"/>
              <a:t>	4.	Built predictive models to assess the impact of innovation on CO₂ reduction and adoption likelihood</a:t>
            </a:r>
            <a:r>
              <a:rPr lang="en-US" dirty="0" smtClean="0"/>
              <a:t>.</a:t>
            </a:r>
          </a:p>
          <a:p>
            <a:r>
              <a:rPr lang="en-US" dirty="0" smtClean="0"/>
              <a:t> </a:t>
            </a:r>
            <a:r>
              <a:rPr lang="en-US" dirty="0"/>
              <a:t>5.	Conducted correlation and trend analysis to explore relationships between policy incentives, technological growth, and adoption rates.</a:t>
            </a:r>
            <a:endParaRPr lang="en-IN" dirty="0"/>
          </a:p>
        </p:txBody>
      </p:sp>
    </p:spTree>
    <p:extLst>
      <p:ext uri="{BB962C8B-B14F-4D97-AF65-F5344CB8AC3E}">
        <p14:creationId xmlns:p14="http://schemas.microsoft.com/office/powerpoint/2010/main" val="31204674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35641" y="1684963"/>
            <a:ext cx="10582382" cy="3785652"/>
          </a:xfrm>
          <a:prstGeom prst="rect">
            <a:avLst/>
          </a:prstGeom>
        </p:spPr>
        <p:txBody>
          <a:bodyPr wrap="square">
            <a:spAutoFit/>
          </a:bodyPr>
          <a:lstStyle/>
          <a:p>
            <a:r>
              <a:rPr lang="en-IN" dirty="0"/>
              <a:t> </a:t>
            </a:r>
            <a:r>
              <a:rPr lang="en-IN" sz="2400" b="1" i="1" dirty="0"/>
              <a:t>Algorithms Used</a:t>
            </a:r>
            <a:r>
              <a:rPr lang="en-IN" sz="2400" b="1" i="1" dirty="0" smtClean="0"/>
              <a:t>:</a:t>
            </a:r>
          </a:p>
          <a:p>
            <a:endParaRPr lang="en-IN" sz="2400" b="1" i="1" dirty="0" smtClean="0"/>
          </a:p>
          <a:p>
            <a:r>
              <a:rPr lang="en-IN" dirty="0"/>
              <a:t>	</a:t>
            </a:r>
            <a:r>
              <a:rPr lang="en-IN" sz="2400" dirty="0"/>
              <a:t>•	Linear Regression was used to predict CO₂ reduction impact based on investment and adoption rate</a:t>
            </a:r>
            <a:r>
              <a:rPr lang="en-IN" sz="2400" dirty="0" smtClean="0"/>
              <a:t>.</a:t>
            </a:r>
          </a:p>
          <a:p>
            <a:r>
              <a:rPr lang="en-IN" sz="2400" dirty="0"/>
              <a:t>	•	K-Means Clustering grouped countries with similar technology adoption </a:t>
            </a:r>
            <a:r>
              <a:rPr lang="en-IN" sz="2400" dirty="0" err="1"/>
              <a:t>behaviors</a:t>
            </a:r>
            <a:r>
              <a:rPr lang="en-IN" sz="2400" dirty="0" smtClean="0"/>
              <a:t>.</a:t>
            </a:r>
          </a:p>
          <a:p>
            <a:r>
              <a:rPr lang="en-IN" sz="2400" dirty="0"/>
              <a:t>	•	Random Forest Classifier helped identify key features (e.g., government incentives, GDP, education level) influencing green technology adoption</a:t>
            </a:r>
            <a:r>
              <a:rPr lang="en-IN" sz="2400" dirty="0" smtClean="0"/>
              <a:t>.</a:t>
            </a:r>
          </a:p>
          <a:p>
            <a:r>
              <a:rPr lang="en-IN" sz="2400" dirty="0" smtClean="0"/>
              <a:t> These </a:t>
            </a:r>
            <a:r>
              <a:rPr lang="en-IN" sz="2400" dirty="0"/>
              <a:t>were chosen for their interpretability, scalability, and proven performance in classification and regression tasks</a:t>
            </a:r>
            <a:r>
              <a:rPr lang="en-IN" dirty="0"/>
              <a:t>.</a:t>
            </a:r>
          </a:p>
        </p:txBody>
      </p:sp>
    </p:spTree>
    <p:extLst>
      <p:ext uri="{BB962C8B-B14F-4D97-AF65-F5344CB8AC3E}">
        <p14:creationId xmlns:p14="http://schemas.microsoft.com/office/powerpoint/2010/main" val="2585280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70589" y="1530851"/>
            <a:ext cx="7839182" cy="3139321"/>
          </a:xfrm>
          <a:prstGeom prst="rect">
            <a:avLst/>
          </a:prstGeom>
        </p:spPr>
        <p:txBody>
          <a:bodyPr wrap="square">
            <a:spAutoFit/>
          </a:bodyPr>
          <a:lstStyle/>
          <a:p>
            <a:r>
              <a:rPr lang="en-IN" sz="4000" b="1" i="1" dirty="0"/>
              <a:t>• Evaluation Metrics</a:t>
            </a:r>
            <a:r>
              <a:rPr lang="en-IN" sz="4000" dirty="0" smtClean="0"/>
              <a:t>:</a:t>
            </a:r>
          </a:p>
          <a:p>
            <a:endParaRPr lang="en-IN" dirty="0" smtClean="0"/>
          </a:p>
          <a:p>
            <a:r>
              <a:rPr lang="en-IN" dirty="0" smtClean="0"/>
              <a:t>	</a:t>
            </a:r>
            <a:r>
              <a:rPr lang="en-IN" sz="2800" dirty="0" smtClean="0"/>
              <a:t>•	R² Score and RMSE (Root Mean Square Error) for regression         models.</a:t>
            </a:r>
          </a:p>
          <a:p>
            <a:r>
              <a:rPr lang="en-IN" sz="2800" dirty="0" smtClean="0"/>
              <a:t>•	Accuracy, Precision, Recall, and F1-Score for classification models.	</a:t>
            </a:r>
          </a:p>
          <a:p>
            <a:r>
              <a:rPr lang="en-IN" sz="2800" dirty="0" smtClean="0"/>
              <a:t>•	Silhouette Score for evaluating clustering quality.</a:t>
            </a:r>
            <a:endParaRPr lang="en-IN" sz="2800" dirty="0"/>
          </a:p>
        </p:txBody>
      </p:sp>
    </p:spTree>
    <p:extLst>
      <p:ext uri="{BB962C8B-B14F-4D97-AF65-F5344CB8AC3E}">
        <p14:creationId xmlns:p14="http://schemas.microsoft.com/office/powerpoint/2010/main" val="6792159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4139" y="595901"/>
            <a:ext cx="10161142" cy="5201424"/>
          </a:xfrm>
          <a:prstGeom prst="rect">
            <a:avLst/>
          </a:prstGeom>
        </p:spPr>
        <p:txBody>
          <a:bodyPr wrap="square">
            <a:spAutoFit/>
          </a:bodyPr>
          <a:lstStyle/>
          <a:p>
            <a:r>
              <a:rPr lang="en-IN" sz="3600" b="1" i="1" dirty="0"/>
              <a:t> </a:t>
            </a:r>
            <a:r>
              <a:rPr lang="en-IN" sz="3600" b="1" i="1" dirty="0" smtClean="0"/>
              <a:t>                                        Results</a:t>
            </a:r>
          </a:p>
          <a:p>
            <a:r>
              <a:rPr lang="en-US" sz="3600" b="1" i="1" dirty="0"/>
              <a:t> </a:t>
            </a:r>
            <a:r>
              <a:rPr lang="en-US" sz="3600" b="1" i="1" dirty="0" smtClean="0"/>
              <a:t>       </a:t>
            </a:r>
            <a:endParaRPr lang="en-IN" sz="3600" b="1" i="1" dirty="0" smtClean="0"/>
          </a:p>
          <a:p>
            <a:r>
              <a:rPr lang="en-IN" b="1" dirty="0" smtClean="0"/>
              <a:t>• </a:t>
            </a:r>
            <a:r>
              <a:rPr lang="en-IN" sz="2000" b="1" dirty="0"/>
              <a:t>Model Performance</a:t>
            </a:r>
            <a:r>
              <a:rPr lang="en-IN" b="1" dirty="0" smtClean="0"/>
              <a:t>:</a:t>
            </a:r>
          </a:p>
          <a:p>
            <a:r>
              <a:rPr lang="en-IN" dirty="0"/>
              <a:t>	•	</a:t>
            </a:r>
            <a:r>
              <a:rPr lang="en-IN" sz="2000" dirty="0"/>
              <a:t>The Random Forest model achieved 88% accuracy, with a precision of 0.85, recall of </a:t>
            </a:r>
            <a:r>
              <a:rPr lang="en-IN" sz="2000" dirty="0" smtClean="0"/>
              <a:t>0.8, </a:t>
            </a:r>
            <a:r>
              <a:rPr lang="en-IN" sz="2000" dirty="0"/>
              <a:t>and F1-Score of 0.87 in predicting green technology adoption</a:t>
            </a:r>
            <a:r>
              <a:rPr lang="en-IN" sz="2000" dirty="0" smtClean="0"/>
              <a:t>.</a:t>
            </a:r>
          </a:p>
          <a:p>
            <a:r>
              <a:rPr lang="en-IN" sz="2000" dirty="0"/>
              <a:t>	•	Linear Regression yielded an R² value of 0.76, indicating a strong relationship between investments and CO₂ reduction</a:t>
            </a:r>
            <a:r>
              <a:rPr lang="en-IN" sz="2000" dirty="0" smtClean="0"/>
              <a:t>.</a:t>
            </a:r>
          </a:p>
          <a:p>
            <a:r>
              <a:rPr lang="en-IN" sz="2000" dirty="0"/>
              <a:t>	•	K-Means clustering revealed three main country groups based on innovation readiness and adoption pace</a:t>
            </a:r>
            <a:r>
              <a:rPr lang="en-IN" sz="2000" dirty="0" smtClean="0"/>
              <a:t>.</a:t>
            </a:r>
          </a:p>
          <a:p>
            <a:r>
              <a:rPr lang="en-IN" sz="2000" dirty="0" smtClean="0"/>
              <a:t>• </a:t>
            </a:r>
            <a:r>
              <a:rPr lang="en-IN" sz="2000" b="1" dirty="0"/>
              <a:t>Graphs/Visualizations</a:t>
            </a:r>
            <a:r>
              <a:rPr lang="en-IN" sz="2000" b="1" dirty="0" smtClean="0"/>
              <a:t>:</a:t>
            </a:r>
          </a:p>
          <a:p>
            <a:r>
              <a:rPr lang="en-IN" dirty="0"/>
              <a:t>	</a:t>
            </a:r>
            <a:r>
              <a:rPr lang="en-IN" sz="2000" dirty="0"/>
              <a:t>•	Bar chart showing top 10 countries by solar adoption </a:t>
            </a:r>
            <a:r>
              <a:rPr lang="en-IN" sz="2000" dirty="0" smtClean="0"/>
              <a:t>rate</a:t>
            </a:r>
          </a:p>
          <a:p>
            <a:r>
              <a:rPr lang="en-IN" sz="2000" dirty="0" smtClean="0"/>
              <a:t>.</a:t>
            </a:r>
            <a:r>
              <a:rPr lang="en-IN" sz="2000" dirty="0"/>
              <a:t>	•	Line graph tracking wind energy growth over the past 10 years.	</a:t>
            </a:r>
            <a:endParaRPr lang="en-IN" sz="2000" dirty="0" smtClean="0"/>
          </a:p>
          <a:p>
            <a:r>
              <a:rPr lang="en-IN" sz="2000" dirty="0" smtClean="0"/>
              <a:t>•</a:t>
            </a:r>
            <a:r>
              <a:rPr lang="en-IN" sz="2000" dirty="0"/>
              <a:t>	Feature importance plot from Random Forest model showing the impact of variables like policy incentives and energy </a:t>
            </a:r>
            <a:r>
              <a:rPr lang="en-IN" sz="2000" dirty="0" smtClean="0"/>
              <a:t>cost</a:t>
            </a:r>
          </a:p>
          <a:p>
            <a:r>
              <a:rPr lang="en-IN" sz="2000" dirty="0" smtClean="0"/>
              <a:t>.</a:t>
            </a:r>
            <a:r>
              <a:rPr lang="en-IN" sz="2000" dirty="0"/>
              <a:t>	•	Cluster map visualizing the grouped countries from K-Means output</a:t>
            </a:r>
            <a:r>
              <a:rPr lang="en-IN" dirty="0"/>
              <a:t>.</a:t>
            </a:r>
          </a:p>
        </p:txBody>
      </p:sp>
    </p:spTree>
    <p:extLst>
      <p:ext uri="{BB962C8B-B14F-4D97-AF65-F5344CB8AC3E}">
        <p14:creationId xmlns:p14="http://schemas.microsoft.com/office/powerpoint/2010/main" val="50058668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1553</TotalTime>
  <Words>656</Words>
  <Application>Microsoft Office PowerPoint</Application>
  <PresentationFormat>Widescreen</PresentationFormat>
  <Paragraphs>44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Arial Black</vt:lpstr>
      <vt:lpstr>Corbel</vt:lpstr>
      <vt:lpstr>Parallax</vt:lpstr>
      <vt:lpstr>PowerPoint Presentation</vt:lpstr>
      <vt:lpstr>Green Technologies and Innovations: Advancing Sustainable Development </vt:lpstr>
      <vt:lpstr>Data preprocessing</vt:lpstr>
      <vt:lpstr>Problem Statement</vt:lpstr>
      <vt:lpstr>PowerPoint Presentation</vt:lpstr>
      <vt:lpstr>Methodology</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10</cp:revision>
  <dcterms:created xsi:type="dcterms:W3CDTF">2025-07-15T16:21:54Z</dcterms:created>
  <dcterms:modified xsi:type="dcterms:W3CDTF">2025-07-16T18:15:48Z</dcterms:modified>
</cp:coreProperties>
</file>