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7" r:id="rId1"/>
  </p:sldMasterIdLst>
  <p:notesMasterIdLst>
    <p:notesMasterId r:id="rId24"/>
  </p:notesMasterIdLst>
  <p:handoutMasterIdLst>
    <p:handoutMasterId r:id="rId25"/>
  </p:handoutMasterIdLst>
  <p:sldIdLst>
    <p:sldId id="311" r:id="rId2"/>
    <p:sldId id="501" r:id="rId3"/>
    <p:sldId id="525" r:id="rId4"/>
    <p:sldId id="523" r:id="rId5"/>
    <p:sldId id="265" r:id="rId6"/>
    <p:sldId id="510" r:id="rId7"/>
    <p:sldId id="508" r:id="rId8"/>
    <p:sldId id="449" r:id="rId9"/>
    <p:sldId id="506" r:id="rId10"/>
    <p:sldId id="507" r:id="rId11"/>
    <p:sldId id="513" r:id="rId12"/>
    <p:sldId id="267" r:id="rId13"/>
    <p:sldId id="278" r:id="rId14"/>
    <p:sldId id="516" r:id="rId15"/>
    <p:sldId id="517" r:id="rId16"/>
    <p:sldId id="518" r:id="rId17"/>
    <p:sldId id="519" r:id="rId18"/>
    <p:sldId id="521" r:id="rId19"/>
    <p:sldId id="520" r:id="rId20"/>
    <p:sldId id="297" r:id="rId21"/>
    <p:sldId id="526" r:id="rId22"/>
    <p:sldId id="305" r:id="rId23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3223"/>
    <a:srgbClr val="3E69F6"/>
    <a:srgbClr val="2B6419"/>
    <a:srgbClr val="8797AE"/>
    <a:srgbClr val="EF8536"/>
    <a:srgbClr val="3A77AF"/>
    <a:srgbClr val="A9D18E"/>
    <a:srgbClr val="5B9BD5"/>
    <a:srgbClr val="E2F0D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59" autoAdjust="0"/>
    <p:restoredTop sz="74171" autoAdjust="0"/>
  </p:normalViewPr>
  <p:slideViewPr>
    <p:cSldViewPr showGuides="1">
      <p:cViewPr varScale="1">
        <p:scale>
          <a:sx n="162" d="100"/>
          <a:sy n="162" d="100"/>
        </p:scale>
        <p:origin x="200" y="392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-1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9763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394" tIns="45697" rIns="91394" bIns="45697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50000"/>
              </a:spcBef>
              <a:defRPr sz="1200">
                <a:latin typeface="ZapfHumnst BT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84650" y="0"/>
            <a:ext cx="309403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394" tIns="45697" rIns="91394" bIns="45697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>
                <a:latin typeface="ZapfHumnst BT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51938"/>
            <a:ext cx="3179763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394" tIns="45697" rIns="91394" bIns="45697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50000"/>
              </a:spcBef>
              <a:defRPr sz="1200">
                <a:latin typeface="ZapfHumnst BT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277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84650" y="9151938"/>
            <a:ext cx="3094038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394" tIns="45697" rIns="91394" bIns="45697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>
                <a:latin typeface="ZapfHumnst BT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C78BD0F2-0270-F541-B812-BAA4E0E1A2E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08" tIns="45254" rIns="90508" bIns="45254" numCol="1" anchor="t" anchorCtr="0" compatLnSpc="1">
            <a:prstTxWarp prst="textNoShape">
              <a:avLst/>
            </a:prstTxWarp>
          </a:bodyPr>
          <a:lstStyle>
            <a:lvl1pPr algn="l" defTabSz="904875" eaLnBrk="0" hangingPunct="0">
              <a:defRPr sz="1200">
                <a:latin typeface="ZapfHumnst BT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08" tIns="45254" rIns="90508" bIns="45254" numCol="1" anchor="t" anchorCtr="0" compatLnSpc="1">
            <a:prstTxWarp prst="textNoShape">
              <a:avLst/>
            </a:prstTxWarp>
          </a:bodyPr>
          <a:lstStyle>
            <a:lvl1pPr algn="r" defTabSz="904875" eaLnBrk="0" hangingPunct="0">
              <a:defRPr sz="1200">
                <a:latin typeface="ZapfHumnst BT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75" y="720725"/>
            <a:ext cx="6396038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89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08" tIns="45254" rIns="90508" bIns="45254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altLang="en-US" noProof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08" tIns="45254" rIns="90508" bIns="45254" numCol="1" anchor="b" anchorCtr="0" compatLnSpc="1">
            <a:prstTxWarp prst="textNoShape">
              <a:avLst/>
            </a:prstTxWarp>
          </a:bodyPr>
          <a:lstStyle>
            <a:lvl1pPr algn="l" defTabSz="904875" eaLnBrk="0" hangingPunct="0">
              <a:defRPr sz="1200">
                <a:latin typeface="ZapfHumnst BT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08" tIns="45254" rIns="90508" bIns="45254" numCol="1" anchor="b" anchorCtr="0" compatLnSpc="1">
            <a:prstTxWarp prst="textNoShape">
              <a:avLst/>
            </a:prstTxWarp>
          </a:bodyPr>
          <a:lstStyle>
            <a:lvl1pPr algn="r" defTabSz="904875" eaLnBrk="0" hangingPunct="0">
              <a:defRPr sz="1200">
                <a:latin typeface="ZapfHumnst BT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A1251742-0E8D-1344-A445-8014468245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858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oudyOlSt BT" pitchFamily="18" charset="0"/>
        <a:ea typeface="+mn-ea"/>
        <a:cs typeface="+mn-cs"/>
      </a:defRPr>
    </a:lvl1pPr>
    <a:lvl2pPr marL="742950" indent="-285750" algn="l" defTabSz="8858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oudyOlSt BT" pitchFamily="18" charset="0"/>
        <a:ea typeface="+mn-ea"/>
        <a:cs typeface="+mn-cs"/>
      </a:defRPr>
    </a:lvl2pPr>
    <a:lvl3pPr marL="1143000" indent="-228600" algn="l" defTabSz="8858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oudyOlSt BT" pitchFamily="18" charset="0"/>
        <a:ea typeface="+mn-ea"/>
        <a:cs typeface="+mn-cs"/>
      </a:defRPr>
    </a:lvl3pPr>
    <a:lvl4pPr marL="1600200" indent="-228600" algn="l" defTabSz="8858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oudyOlSt BT" pitchFamily="18" charset="0"/>
        <a:ea typeface="+mn-ea"/>
        <a:cs typeface="+mn-cs"/>
      </a:defRPr>
    </a:lvl4pPr>
    <a:lvl5pPr marL="2057400" indent="-228600" algn="l" defTabSz="8858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oudyOlSt BT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15093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862013" indent="-331788" defTabSz="115093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327150" indent="-265113" defTabSz="115093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858963" indent="-265113" defTabSz="115093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390775" indent="-265113" defTabSz="115093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847975" indent="-265113" defTabSz="1150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305175" indent="-265113" defTabSz="1150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762375" indent="-265113" defTabSz="1150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4219575" indent="-265113" defTabSz="1150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2F10E31-70C6-2A4B-BB7C-FC5AF109DB7F}" type="slidenum">
              <a:rPr lang="en-US" altLang="es-ES" sz="1500">
                <a:latin typeface="Trebuchet MS" charset="0"/>
                <a:ea typeface="MS PGothic" charset="-128"/>
                <a:cs typeface="MS PGothic" charset="-128"/>
              </a:rPr>
              <a:pPr/>
              <a:t>1</a:t>
            </a:fld>
            <a:endParaRPr lang="en-US" altLang="es-ES" sz="1500">
              <a:latin typeface="Trebuchet MS" charset="0"/>
              <a:ea typeface="MS PGothic" charset="-128"/>
              <a:cs typeface="MS PGothic" charset="-128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55613" y="925513"/>
            <a:ext cx="8226426" cy="4627562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>
              <a:latin typeface="GoudyOlSt BT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1pPr>
            <a:lvl2pPr marL="742950" indent="-28575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2pPr>
            <a:lvl3pPr marL="11430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3pPr>
            <a:lvl4pPr marL="16002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4pPr>
            <a:lvl5pPr marL="20574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EA0FF475-9574-5C49-968A-2694274EFCA3}" type="slidenum">
              <a:rPr lang="en-US" altLang="en-US">
                <a:latin typeface="ZapfHumnst BT" charset="0"/>
                <a:ea typeface="ＭＳ Ｐゴシック" charset="-128"/>
              </a:rPr>
              <a:pPr>
                <a:spcBef>
                  <a:spcPct val="0"/>
                </a:spcBef>
                <a:defRPr/>
              </a:pPr>
              <a:t>18</a:t>
            </a:fld>
            <a:endParaRPr lang="en-US" altLang="en-US">
              <a:latin typeface="ZapfHumnst BT" charset="0"/>
              <a:ea typeface="ＭＳ Ｐゴシック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 altLang="en-US">
              <a:latin typeface="GoudyOl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80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1pPr>
            <a:lvl2pPr marL="742950" indent="-28575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2pPr>
            <a:lvl3pPr marL="11430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3pPr>
            <a:lvl4pPr marL="16002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4pPr>
            <a:lvl5pPr marL="20574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EA0FF475-9574-5C49-968A-2694274EFCA3}" type="slidenum">
              <a:rPr lang="en-US" altLang="en-US">
                <a:latin typeface="ZapfHumnst BT" charset="0"/>
                <a:ea typeface="ＭＳ Ｐゴシック" charset="-128"/>
              </a:rPr>
              <a:pPr>
                <a:spcBef>
                  <a:spcPct val="0"/>
                </a:spcBef>
                <a:defRPr/>
              </a:pPr>
              <a:t>19</a:t>
            </a:fld>
            <a:endParaRPr lang="en-US" altLang="en-US">
              <a:latin typeface="ZapfHumnst BT" charset="0"/>
              <a:ea typeface="ＭＳ Ｐゴシック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 altLang="en-US">
              <a:latin typeface="GoudyOl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09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1pPr>
            <a:lvl2pPr marL="742950" indent="-28575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2pPr>
            <a:lvl3pPr marL="11430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3pPr>
            <a:lvl4pPr marL="16002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4pPr>
            <a:lvl5pPr marL="20574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EB53F7AE-F2E7-1442-80CE-C52023E50369}" type="slidenum">
              <a:rPr lang="en-US" altLang="en-US">
                <a:latin typeface="ZapfHumnst BT" charset="0"/>
                <a:ea typeface="ＭＳ Ｐゴシック" charset="-128"/>
              </a:rPr>
              <a:pPr>
                <a:spcBef>
                  <a:spcPct val="0"/>
                </a:spcBef>
                <a:defRPr/>
              </a:pPr>
              <a:t>20</a:t>
            </a:fld>
            <a:endParaRPr lang="en-US" altLang="en-US">
              <a:latin typeface="ZapfHumnst BT" charset="0"/>
              <a:ea typeface="ＭＳ Ｐゴシック" charset="-128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 altLang="en-US">
              <a:latin typeface="GoudyOl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38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15093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862013" indent="-331788" defTabSz="115093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327150" indent="-265113" defTabSz="115093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858963" indent="-265113" defTabSz="115093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390775" indent="-265113" defTabSz="115093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847975" indent="-265113" defTabSz="1150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305175" indent="-265113" defTabSz="1150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762375" indent="-265113" defTabSz="1150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4219575" indent="-265113" defTabSz="1150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2F10E31-70C6-2A4B-BB7C-FC5AF109DB7F}" type="slidenum">
              <a:rPr lang="en-US" altLang="es-ES" sz="1500">
                <a:latin typeface="Trebuchet MS" charset="0"/>
                <a:ea typeface="MS PGothic" charset="-128"/>
                <a:cs typeface="MS PGothic" charset="-128"/>
              </a:rPr>
              <a:pPr/>
              <a:t>21</a:t>
            </a:fld>
            <a:endParaRPr lang="en-US" altLang="es-ES" sz="1500">
              <a:latin typeface="Trebuchet MS" charset="0"/>
              <a:ea typeface="MS PGothic" charset="-128"/>
              <a:cs typeface="MS PGothic" charset="-128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55613" y="925513"/>
            <a:ext cx="8226426" cy="4627562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>
              <a:latin typeface="GoudyOl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47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1pPr>
            <a:lvl2pPr marL="742950" indent="-28575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2pPr>
            <a:lvl3pPr marL="11430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3pPr>
            <a:lvl4pPr marL="16002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4pPr>
            <a:lvl5pPr marL="20574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850958EF-9CBC-624A-A66E-C5327DF63C9C}" type="slidenum">
              <a:rPr lang="en-US" altLang="en-US">
                <a:latin typeface="ZapfHumnst BT" charset="0"/>
                <a:ea typeface="ＭＳ Ｐゴシック" charset="-128"/>
              </a:rPr>
              <a:pPr>
                <a:spcBef>
                  <a:spcPct val="0"/>
                </a:spcBef>
                <a:defRPr/>
              </a:pPr>
              <a:t>22</a:t>
            </a:fld>
            <a:endParaRPr lang="en-US" altLang="en-US">
              <a:latin typeface="ZapfHumnst BT" charset="0"/>
              <a:ea typeface="ＭＳ Ｐゴシック" charset="-128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altLang="en-US">
              <a:latin typeface="GoudyOl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8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1pPr>
            <a:lvl2pPr marL="742950" indent="-28575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2pPr>
            <a:lvl3pPr marL="11430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3pPr>
            <a:lvl4pPr marL="16002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4pPr>
            <a:lvl5pPr marL="20574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BE7A637F-D16D-1C40-84D3-3EB6EAC8FF65}" type="slidenum">
              <a:rPr lang="en-US" altLang="en-US">
                <a:latin typeface="ZapfHumnst BT" charset="0"/>
                <a:ea typeface="ＭＳ Ｐゴシック" charset="-128"/>
              </a:rPr>
              <a:pPr>
                <a:spcBef>
                  <a:spcPct val="0"/>
                </a:spcBef>
                <a:defRPr/>
              </a:pPr>
              <a:t>5</a:t>
            </a:fld>
            <a:endParaRPr lang="en-US" altLang="en-US">
              <a:latin typeface="ZapfHumnst BT" charset="0"/>
              <a:ea typeface="ＭＳ Ｐゴシック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 altLang="en-US">
              <a:latin typeface="GoudyOl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9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2DD71696-CA4E-2347-965C-E97F9145BD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04875">
              <a:defRPr sz="2400">
                <a:solidFill>
                  <a:schemeClr val="bg2"/>
                </a:solidFill>
                <a:latin typeface="ZapfHumnst BT" pitchFamily="34" charset="0"/>
              </a:defRPr>
            </a:lvl1pPr>
            <a:lvl2pPr marL="742950" indent="-285750" algn="ctr" defTabSz="904875">
              <a:defRPr sz="2400">
                <a:solidFill>
                  <a:schemeClr val="bg2"/>
                </a:solidFill>
                <a:latin typeface="ZapfHumnst BT" pitchFamily="34" charset="0"/>
              </a:defRPr>
            </a:lvl2pPr>
            <a:lvl3pPr marL="1143000" indent="-228600" algn="ctr" defTabSz="904875">
              <a:defRPr sz="2400">
                <a:solidFill>
                  <a:schemeClr val="bg2"/>
                </a:solidFill>
                <a:latin typeface="ZapfHumnst BT" pitchFamily="34" charset="0"/>
              </a:defRPr>
            </a:lvl3pPr>
            <a:lvl4pPr marL="1600200" indent="-228600" algn="ctr" defTabSz="904875">
              <a:defRPr sz="2400">
                <a:solidFill>
                  <a:schemeClr val="bg2"/>
                </a:solidFill>
                <a:latin typeface="ZapfHumnst BT" pitchFamily="34" charset="0"/>
              </a:defRPr>
            </a:lvl4pPr>
            <a:lvl5pPr marL="2057400" indent="-228600" algn="ctr" defTabSz="904875">
              <a:defRPr sz="2400">
                <a:solidFill>
                  <a:schemeClr val="bg2"/>
                </a:solidFill>
                <a:latin typeface="ZapfHumnst BT" pitchFamily="34" charset="0"/>
              </a:defRPr>
            </a:lvl5pPr>
            <a:lvl6pPr marL="2514600" indent="-228600" algn="ctr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ZapfHumnst BT" pitchFamily="34" charset="0"/>
              </a:defRPr>
            </a:lvl6pPr>
            <a:lvl7pPr marL="2971800" indent="-228600" algn="ctr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ZapfHumnst BT" pitchFamily="34" charset="0"/>
              </a:defRPr>
            </a:lvl7pPr>
            <a:lvl8pPr marL="3429000" indent="-228600" algn="ctr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ZapfHumnst BT" pitchFamily="34" charset="0"/>
              </a:defRPr>
            </a:lvl8pPr>
            <a:lvl9pPr marL="3886200" indent="-228600" algn="ctr" defTabSz="904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ZapfHumnst BT" pitchFamily="34" charset="0"/>
              </a:defRPr>
            </a:lvl9pPr>
          </a:lstStyle>
          <a:p>
            <a:pPr algn="r"/>
            <a:fld id="{B09A499E-A500-E844-A275-61ACA2D71A64}" type="slidenum">
              <a:rPr lang="en-US" altLang="es-ES" sz="1200">
                <a:solidFill>
                  <a:schemeClr val="tx1"/>
                </a:solidFill>
              </a:rPr>
              <a:pPr algn="r"/>
              <a:t>8</a:t>
            </a:fld>
            <a:endParaRPr lang="en-US" altLang="es-ES" sz="1200">
              <a:solidFill>
                <a:schemeClr val="tx1"/>
              </a:solidFill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7725EF31-25E1-DA48-97CE-F2E21A39A0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ED425A4-C9CF-2C4E-B115-5F10E683B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s-ES" dirty="0"/>
          </a:p>
        </p:txBody>
      </p:sp>
    </p:spTree>
    <p:extLst>
      <p:ext uri="{BB962C8B-B14F-4D97-AF65-F5344CB8AC3E}">
        <p14:creationId xmlns:p14="http://schemas.microsoft.com/office/powerpoint/2010/main" val="3072153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1pPr>
            <a:lvl2pPr marL="742950" indent="-28575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2pPr>
            <a:lvl3pPr marL="11430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3pPr>
            <a:lvl4pPr marL="16002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4pPr>
            <a:lvl5pPr marL="20574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F50218E6-A813-3A41-B1A3-10C70F59EA94}" type="slidenum">
              <a:rPr lang="en-US" altLang="en-US">
                <a:latin typeface="ZapfHumnst BT" charset="0"/>
                <a:ea typeface="ＭＳ Ｐゴシック" charset="-128"/>
              </a:rPr>
              <a:pPr>
                <a:spcBef>
                  <a:spcPct val="0"/>
                </a:spcBef>
                <a:defRPr/>
              </a:pPr>
              <a:t>12</a:t>
            </a:fld>
            <a:endParaRPr lang="en-US" altLang="en-US">
              <a:latin typeface="ZapfHumnst BT" charset="0"/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 altLang="en-US">
              <a:latin typeface="GoudyOl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1pPr>
            <a:lvl2pPr marL="742950" indent="-28575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2pPr>
            <a:lvl3pPr marL="11430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3pPr>
            <a:lvl4pPr marL="16002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4pPr>
            <a:lvl5pPr marL="20574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E7E049AD-9338-8B44-9384-07BB35F22BD8}" type="slidenum">
              <a:rPr lang="en-US" altLang="en-US">
                <a:latin typeface="ZapfHumnst BT" charset="0"/>
                <a:ea typeface="ＭＳ Ｐゴシック" charset="-128"/>
              </a:rPr>
              <a:pPr>
                <a:spcBef>
                  <a:spcPct val="0"/>
                </a:spcBef>
                <a:defRPr/>
              </a:pPr>
              <a:t>13</a:t>
            </a:fld>
            <a:endParaRPr lang="en-US" altLang="en-US">
              <a:latin typeface="ZapfHumnst BT" charset="0"/>
              <a:ea typeface="ＭＳ Ｐゴシック" charset="-128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 altLang="en-US">
              <a:latin typeface="GoudyOl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64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1pPr>
            <a:lvl2pPr marL="742950" indent="-28575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2pPr>
            <a:lvl3pPr marL="11430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3pPr>
            <a:lvl4pPr marL="16002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4pPr>
            <a:lvl5pPr marL="20574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E7E049AD-9338-8B44-9384-07BB35F22BD8}" type="slidenum">
              <a:rPr lang="en-US" altLang="en-US">
                <a:latin typeface="ZapfHumnst BT" charset="0"/>
                <a:ea typeface="ＭＳ Ｐゴシック" charset="-128"/>
              </a:rPr>
              <a:pPr>
                <a:spcBef>
                  <a:spcPct val="0"/>
                </a:spcBef>
                <a:defRPr/>
              </a:pPr>
              <a:t>14</a:t>
            </a:fld>
            <a:endParaRPr lang="en-US" altLang="en-US">
              <a:latin typeface="ZapfHumnst BT" charset="0"/>
              <a:ea typeface="ＭＳ Ｐゴシック" charset="-128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 altLang="en-US">
              <a:latin typeface="GoudyOl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65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1pPr>
            <a:lvl2pPr marL="742950" indent="-28575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2pPr>
            <a:lvl3pPr marL="11430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3pPr>
            <a:lvl4pPr marL="16002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4pPr>
            <a:lvl5pPr marL="20574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E7E049AD-9338-8B44-9384-07BB35F22BD8}" type="slidenum">
              <a:rPr lang="en-US" altLang="en-US">
                <a:latin typeface="ZapfHumnst BT" charset="0"/>
                <a:ea typeface="ＭＳ Ｐゴシック" charset="-128"/>
              </a:rPr>
              <a:pPr>
                <a:spcBef>
                  <a:spcPct val="0"/>
                </a:spcBef>
                <a:defRPr/>
              </a:pPr>
              <a:t>15</a:t>
            </a:fld>
            <a:endParaRPr lang="en-US" altLang="en-US">
              <a:latin typeface="ZapfHumnst BT" charset="0"/>
              <a:ea typeface="ＭＳ Ｐゴシック" charset="-128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 altLang="en-US">
              <a:latin typeface="GoudyOl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996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1pPr>
            <a:lvl2pPr marL="742950" indent="-28575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2pPr>
            <a:lvl3pPr marL="11430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3pPr>
            <a:lvl4pPr marL="16002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4pPr>
            <a:lvl5pPr marL="20574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EA0FF475-9574-5C49-968A-2694274EFCA3}" type="slidenum">
              <a:rPr lang="en-US" altLang="en-US">
                <a:latin typeface="ZapfHumnst BT" charset="0"/>
                <a:ea typeface="ＭＳ Ｐゴシック" charset="-128"/>
              </a:rPr>
              <a:pPr>
                <a:spcBef>
                  <a:spcPct val="0"/>
                </a:spcBef>
                <a:defRPr/>
              </a:pPr>
              <a:t>16</a:t>
            </a:fld>
            <a:endParaRPr lang="en-US" altLang="en-US">
              <a:latin typeface="ZapfHumnst BT" charset="0"/>
              <a:ea typeface="ＭＳ Ｐゴシック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 altLang="en-US">
              <a:latin typeface="GoudyOl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96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1pPr>
            <a:lvl2pPr marL="742950" indent="-28575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2pPr>
            <a:lvl3pPr marL="11430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3pPr>
            <a:lvl4pPr marL="16002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4pPr>
            <a:lvl5pPr marL="2057400" indent="-228600" defTabSz="904875">
              <a:spcBef>
                <a:spcPct val="30000"/>
              </a:spcBef>
              <a:defRPr sz="1200">
                <a:solidFill>
                  <a:schemeClr val="tx1"/>
                </a:solidFill>
                <a:latin typeface="GoudyOlSt BT" charset="0"/>
              </a:defRPr>
            </a:lvl5pPr>
            <a:lvl6pPr marL="25146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6pPr>
            <a:lvl7pPr marL="29718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7pPr>
            <a:lvl8pPr marL="34290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8pPr>
            <a:lvl9pPr marL="3886200" indent="-228600" defTabSz="9048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oudyOlSt BT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EA0FF475-9574-5C49-968A-2694274EFCA3}" type="slidenum">
              <a:rPr lang="en-US" altLang="en-US">
                <a:latin typeface="ZapfHumnst BT" charset="0"/>
                <a:ea typeface="ＭＳ Ｐゴシック" charset="-128"/>
              </a:rPr>
              <a:pPr>
                <a:spcBef>
                  <a:spcPct val="0"/>
                </a:spcBef>
                <a:defRPr/>
              </a:pPr>
              <a:t>17</a:t>
            </a:fld>
            <a:endParaRPr lang="en-US" altLang="en-US">
              <a:latin typeface="ZapfHumnst BT" charset="0"/>
              <a:ea typeface="ＭＳ Ｐゴシック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 altLang="en-US">
              <a:latin typeface="GoudyOl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8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0" indent="0" algn="ctr">
              <a:buNone/>
              <a:defRPr sz="1500"/>
            </a:lvl2pPr>
            <a:lvl3pPr marL="685720" indent="0" algn="ctr">
              <a:buNone/>
              <a:defRPr sz="1350"/>
            </a:lvl3pPr>
            <a:lvl4pPr marL="1028580" indent="0" algn="ctr">
              <a:buNone/>
              <a:defRPr sz="1200"/>
            </a:lvl4pPr>
            <a:lvl5pPr marL="1371440" indent="0" algn="ctr">
              <a:buNone/>
              <a:defRPr sz="1200"/>
            </a:lvl5pPr>
            <a:lvl6pPr marL="1714301" indent="0" algn="ctr">
              <a:buNone/>
              <a:defRPr sz="1200"/>
            </a:lvl6pPr>
            <a:lvl7pPr marL="2057161" indent="0" algn="ctr">
              <a:buNone/>
              <a:defRPr sz="1200"/>
            </a:lvl7pPr>
            <a:lvl8pPr marL="2400021" indent="0" algn="ctr">
              <a:buNone/>
              <a:defRPr sz="1200"/>
            </a:lvl8pPr>
            <a:lvl9pPr marL="274288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348" y="4591961"/>
            <a:ext cx="231853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75362" y="4591961"/>
            <a:ext cx="34777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6 Rectángulo"/>
          <p:cNvSpPr/>
          <p:nvPr userDrawn="1"/>
        </p:nvSpPr>
        <p:spPr>
          <a:xfrm>
            <a:off x="1" y="-10385"/>
            <a:ext cx="9144000" cy="5153886"/>
          </a:xfrm>
          <a:prstGeom prst="rect">
            <a:avLst/>
          </a:prstGeom>
          <a:solidFill>
            <a:srgbClr val="7DB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37931725" indent="-37474525" defTabSz="45720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s-ES" altLang="es-ES" sz="1636">
              <a:solidFill>
                <a:srgbClr val="FFFFFF"/>
              </a:solidFill>
            </a:endParaRPr>
          </a:p>
        </p:txBody>
      </p:sp>
      <p:cxnSp>
        <p:nvCxnSpPr>
          <p:cNvPr id="8" name="10 Conector recto"/>
          <p:cNvCxnSpPr/>
          <p:nvPr userDrawn="1"/>
        </p:nvCxnSpPr>
        <p:spPr>
          <a:xfrm>
            <a:off x="3885877" y="3622000"/>
            <a:ext cx="4285572" cy="0"/>
          </a:xfrm>
          <a:prstGeom prst="line">
            <a:avLst/>
          </a:prstGeom>
          <a:ln w="3810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26894" y="2277321"/>
            <a:ext cx="7544556" cy="1259735"/>
          </a:xfrm>
        </p:spPr>
        <p:txBody>
          <a:bodyPr anchor="b" anchorCtr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859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sz="261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35"/>
            </a:lvl1pPr>
            <a:lvl2pPr>
              <a:defRPr sz="1472"/>
            </a:lvl2pPr>
            <a:lvl3pPr>
              <a:defRPr sz="1308"/>
            </a:lvl3pPr>
            <a:lvl4pPr>
              <a:defRPr sz="1145"/>
            </a:lvl4pPr>
            <a:lvl5pPr>
              <a:defRPr sz="114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5989" y="4830000"/>
            <a:ext cx="493182" cy="273844"/>
          </a:xfrm>
        </p:spPr>
        <p:txBody>
          <a:bodyPr/>
          <a:lstStyle>
            <a:lvl1pPr>
              <a:defRPr sz="899"/>
            </a:lvl1pPr>
          </a:lstStyle>
          <a:p>
            <a:pPr>
              <a:defRPr/>
            </a:pPr>
            <a:fld id="{09294DFF-2793-4F23-A05F-591C483863DA}" type="slidenum">
              <a:rPr lang="es-ES" altLang="es-ES" smtClean="0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5179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20"/>
            <a:ext cx="3886200" cy="3263503"/>
          </a:xfrm>
        </p:spPr>
        <p:txBody>
          <a:bodyPr>
            <a:normAutofit/>
          </a:bodyPr>
          <a:lstStyle>
            <a:lvl1pPr>
              <a:defRPr sz="1472"/>
            </a:lvl1pPr>
            <a:lvl2pPr>
              <a:defRPr sz="1308"/>
            </a:lvl2pPr>
            <a:lvl3pPr>
              <a:defRPr sz="1145"/>
            </a:lvl3pPr>
            <a:lvl4pPr>
              <a:defRPr sz="981"/>
            </a:lvl4pPr>
            <a:lvl5pPr>
              <a:defRPr sz="98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369220"/>
            <a:ext cx="3886200" cy="3263503"/>
          </a:xfrm>
        </p:spPr>
        <p:txBody>
          <a:bodyPr>
            <a:normAutofit/>
          </a:bodyPr>
          <a:lstStyle>
            <a:lvl1pPr>
              <a:defRPr sz="1472"/>
            </a:lvl1pPr>
            <a:lvl2pPr>
              <a:defRPr sz="1308"/>
            </a:lvl2pPr>
            <a:lvl3pPr>
              <a:defRPr sz="1145"/>
            </a:lvl3pPr>
            <a:lvl4pPr>
              <a:defRPr sz="981"/>
            </a:lvl4pPr>
            <a:lvl5pPr>
              <a:defRPr sz="98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19867-372B-4077-9619-FA9AC8A8E303}" type="slidenum">
              <a:rPr lang="es-ES" altLang="es-ES" smtClean="0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2106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0" indent="0">
              <a:buNone/>
              <a:defRPr sz="1500" b="1"/>
            </a:lvl2pPr>
            <a:lvl3pPr marL="685720" indent="0">
              <a:buNone/>
              <a:defRPr sz="1350" b="1"/>
            </a:lvl3pPr>
            <a:lvl4pPr marL="1028580" indent="0">
              <a:buNone/>
              <a:defRPr sz="1200" b="1"/>
            </a:lvl4pPr>
            <a:lvl5pPr marL="1371440" indent="0">
              <a:buNone/>
              <a:defRPr sz="1200" b="1"/>
            </a:lvl5pPr>
            <a:lvl6pPr marL="1714301" indent="0">
              <a:buNone/>
              <a:defRPr sz="1200" b="1"/>
            </a:lvl6pPr>
            <a:lvl7pPr marL="2057161" indent="0">
              <a:buNone/>
              <a:defRPr sz="1200" b="1"/>
            </a:lvl7pPr>
            <a:lvl8pPr marL="2400021" indent="0">
              <a:buNone/>
              <a:defRPr sz="1200" b="1"/>
            </a:lvl8pPr>
            <a:lvl9pPr marL="274288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>
            <a:normAutofit/>
          </a:bodyPr>
          <a:lstStyle>
            <a:lvl1pPr>
              <a:defRPr sz="1635"/>
            </a:lvl1pPr>
            <a:lvl2pPr>
              <a:defRPr sz="1472"/>
            </a:lvl2pPr>
            <a:lvl3pPr>
              <a:defRPr sz="1308"/>
            </a:lvl3pPr>
            <a:lvl4pPr>
              <a:defRPr sz="1145"/>
            </a:lvl4pPr>
            <a:lvl5pPr>
              <a:defRPr sz="114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0" indent="0">
              <a:buNone/>
              <a:defRPr sz="1500" b="1"/>
            </a:lvl2pPr>
            <a:lvl3pPr marL="685720" indent="0">
              <a:buNone/>
              <a:defRPr sz="1350" b="1"/>
            </a:lvl3pPr>
            <a:lvl4pPr marL="1028580" indent="0">
              <a:buNone/>
              <a:defRPr sz="1200" b="1"/>
            </a:lvl4pPr>
            <a:lvl5pPr marL="1371440" indent="0">
              <a:buNone/>
              <a:defRPr sz="1200" b="1"/>
            </a:lvl5pPr>
            <a:lvl6pPr marL="1714301" indent="0">
              <a:buNone/>
              <a:defRPr sz="1200" b="1"/>
            </a:lvl6pPr>
            <a:lvl7pPr marL="2057161" indent="0">
              <a:buNone/>
              <a:defRPr sz="1200" b="1"/>
            </a:lvl7pPr>
            <a:lvl8pPr marL="2400021" indent="0">
              <a:buNone/>
              <a:defRPr sz="1200" b="1"/>
            </a:lvl8pPr>
            <a:lvl9pPr marL="274288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>
            <a:normAutofit/>
          </a:bodyPr>
          <a:lstStyle>
            <a:lvl1pPr>
              <a:defRPr sz="1635"/>
            </a:lvl1pPr>
            <a:lvl2pPr>
              <a:defRPr sz="1472"/>
            </a:lvl2pPr>
            <a:lvl3pPr>
              <a:defRPr sz="1308"/>
            </a:lvl3pPr>
            <a:lvl4pPr>
              <a:defRPr sz="1145"/>
            </a:lvl4pPr>
            <a:lvl5pPr>
              <a:defRPr sz="114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1CAF2-B9BE-4F82-906C-6A2F9F6C223C}" type="slidenum">
              <a:rPr lang="es-ES" altLang="es-ES" smtClean="0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2498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33640-FBC6-4EB5-9526-D2D442A6681A}" type="slidenum">
              <a:rPr lang="es-ES" altLang="es-ES" smtClean="0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0745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7B011-05DC-4DAD-884B-BDC90D20081E}" type="slidenum">
              <a:rPr lang="es-ES" altLang="es-ES" smtClean="0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7486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49FD40-C81C-4CB9-BE09-5BED508995F1}" type="slidenum">
              <a:rPr lang="es-ES" altLang="es-ES" smtClean="0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2169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9" y="98542"/>
            <a:ext cx="8887697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/>
          <a:p>
            <a:pPr lvl="0" defTabSz="373852" fontAlgn="base"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9" y="1193918"/>
            <a:ext cx="8887697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0641" y="4830000"/>
            <a:ext cx="23185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venir Roman" panose="02000503020000020003" pitchFamily="2" charset="0"/>
              </a:defRPr>
            </a:lvl1pPr>
          </a:lstStyle>
          <a:p>
            <a:pPr>
              <a:defRPr/>
            </a:pPr>
            <a:fld id="{E395BC7D-137F-4724-B0BB-6533BCE13EC7}" type="slidenum">
              <a:rPr lang="es-ES" altLang="es-ES" smtClean="0"/>
              <a:pPr>
                <a:defRPr/>
              </a:pPr>
              <a:t>‹#›</a:t>
            </a:fld>
            <a:endParaRPr lang="es-ES" altLang="es-ES" dirty="0"/>
          </a:p>
        </p:txBody>
      </p:sp>
      <p:sp>
        <p:nvSpPr>
          <p:cNvPr id="7" name="4 Marcador de pie de página"/>
          <p:cNvSpPr txBox="1">
            <a:spLocks/>
          </p:cNvSpPr>
          <p:nvPr userDrawn="1"/>
        </p:nvSpPr>
        <p:spPr bwMode="auto">
          <a:xfrm>
            <a:off x="170771" y="4854587"/>
            <a:ext cx="6579870" cy="24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45720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37931725" indent="-37474525" defTabSz="45720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ES_tradnl" altLang="es-ES" sz="818" dirty="0">
                <a:solidFill>
                  <a:srgbClr val="7DB61C"/>
                </a:solidFill>
                <a:latin typeface="Avenir Roman" panose="02000503020000020003" pitchFamily="2" charset="0"/>
              </a:rPr>
              <a:t>Programa Ejecutivo en Inteligencia Artificial &amp; Deep Learning – Rep</a:t>
            </a:r>
            <a:r>
              <a:rPr lang="es-ES" altLang="es-ES" sz="818" dirty="0">
                <a:solidFill>
                  <a:srgbClr val="7DB61C"/>
                </a:solidFill>
                <a:latin typeface="Avenir Roman" panose="02000503020000020003" pitchFamily="2" charset="0"/>
              </a:rPr>
              <a:t>ública Dominicana</a:t>
            </a:r>
            <a:r>
              <a:rPr lang="es-ES_tradnl" altLang="es-ES" sz="818" dirty="0">
                <a:solidFill>
                  <a:srgbClr val="7DB61C"/>
                </a:solidFill>
                <a:latin typeface="Avenir Roman" panose="02000503020000020003" pitchFamily="2" charset="0"/>
              </a:rPr>
              <a:t> </a:t>
            </a:r>
            <a:r>
              <a:rPr lang="es-ES_tradnl" altLang="es-ES" sz="818" dirty="0">
                <a:solidFill>
                  <a:srgbClr val="898989"/>
                </a:solidFill>
                <a:latin typeface="Avenir Roman" panose="02000503020000020003" pitchFamily="2" charset="0"/>
              </a:rPr>
              <a:t>/ David Kremer</a:t>
            </a:r>
          </a:p>
        </p:txBody>
      </p:sp>
    </p:spTree>
    <p:extLst>
      <p:ext uri="{BB962C8B-B14F-4D97-AF65-F5344CB8AC3E}">
        <p14:creationId xmlns:p14="http://schemas.microsoft.com/office/powerpoint/2010/main" val="332427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</p:sldLayoutIdLst>
  <p:hf hdr="0" ftr="0" dt="0"/>
  <p:txStyles>
    <p:titleStyle>
      <a:lvl1pPr algn="l" defTabSz="685720" rtl="0" eaLnBrk="1" latinLnBrk="0" hangingPunct="1">
        <a:lnSpc>
          <a:spcPct val="90000"/>
        </a:lnSpc>
        <a:spcBef>
          <a:spcPct val="0"/>
        </a:spcBef>
        <a:buNone/>
        <a:defRPr lang="en-US" sz="2944" b="0" kern="1200" dirty="0">
          <a:solidFill>
            <a:srgbClr val="7DB61C"/>
          </a:solidFill>
          <a:latin typeface="Avenir Roman" panose="02000503020000020003" pitchFamily="2" charset="0"/>
          <a:ea typeface="MS PGothic" panose="020B0600070205080204" pitchFamily="34" charset="-128"/>
          <a:cs typeface="Arial" panose="020B0604020202020204" pitchFamily="34" charset="0"/>
        </a:defRPr>
      </a:lvl1pPr>
    </p:titleStyle>
    <p:bodyStyle>
      <a:lvl1pPr marL="171430" indent="-171430" algn="l" defTabSz="68572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venir Roman" panose="02000503020000020003" pitchFamily="2" charset="0"/>
          <a:ea typeface="+mn-ea"/>
          <a:cs typeface="+mn-cs"/>
        </a:defRPr>
      </a:lvl1pPr>
      <a:lvl2pPr marL="514290" indent="-171430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Roman" panose="02000503020000020003" pitchFamily="2" charset="0"/>
          <a:ea typeface="+mn-ea"/>
          <a:cs typeface="+mn-cs"/>
        </a:defRPr>
      </a:lvl2pPr>
      <a:lvl3pPr marL="857150" indent="-171430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venir Roman" panose="02000503020000020003" pitchFamily="2" charset="0"/>
          <a:ea typeface="+mn-ea"/>
          <a:cs typeface="+mn-cs"/>
        </a:defRPr>
      </a:lvl3pPr>
      <a:lvl4pPr marL="1200010" indent="-171430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venir Roman" panose="02000503020000020003" pitchFamily="2" charset="0"/>
          <a:ea typeface="+mn-ea"/>
          <a:cs typeface="+mn-cs"/>
        </a:defRPr>
      </a:lvl4pPr>
      <a:lvl5pPr marL="1542871" indent="-171430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venir Roman" panose="02000503020000020003" pitchFamily="2" charset="0"/>
          <a:ea typeface="+mn-ea"/>
          <a:cs typeface="+mn-cs"/>
        </a:defRPr>
      </a:lvl5pPr>
      <a:lvl6pPr marL="1885731" indent="-171430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91" indent="-171430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51" indent="-171430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11" indent="-171430" algn="l" defTabSz="68572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0" algn="l" defTabSz="68572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0" algn="l" defTabSz="68572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0" algn="l" defTabSz="68572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0" algn="l" defTabSz="68572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01" algn="l" defTabSz="68572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61" algn="l" defTabSz="68572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21" algn="l" defTabSz="68572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81" algn="l" defTabSz="68572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ross_Industry_Standard_Process_for_Data_Mi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uadroTexto 11"/>
          <p:cNvSpPr txBox="1">
            <a:spLocks noChangeArrowheads="1"/>
          </p:cNvSpPr>
          <p:nvPr/>
        </p:nvSpPr>
        <p:spPr bwMode="auto">
          <a:xfrm>
            <a:off x="1752600" y="4808538"/>
            <a:ext cx="2362200" cy="344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37931725" indent="-37474525" defTabSz="457200"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s-ES" altLang="es-ES" sz="1636"/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048000" y="2222500"/>
            <a:ext cx="6096000" cy="5652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37931725" indent="-37474525" defTabSz="45720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dirty="0"/>
              <a:t>Programa Ejecutivo en</a:t>
            </a:r>
          </a:p>
          <a:p>
            <a:r>
              <a:rPr lang="es-ES" dirty="0"/>
              <a:t>Inteligencia Artificial &amp; Deep Learning</a:t>
            </a:r>
          </a:p>
          <a:p>
            <a:r>
              <a:rPr lang="es-ES" dirty="0"/>
              <a:t>República Dominicana </a:t>
            </a:r>
          </a:p>
        </p:txBody>
      </p:sp>
      <p:sp>
        <p:nvSpPr>
          <p:cNvPr id="7" name="6 Rectángulo"/>
          <p:cNvSpPr/>
          <p:nvPr/>
        </p:nvSpPr>
        <p:spPr>
          <a:xfrm rot="450459">
            <a:off x="-498475" y="-723900"/>
            <a:ext cx="3114675" cy="6580188"/>
          </a:xfrm>
          <a:prstGeom prst="rect">
            <a:avLst/>
          </a:prstGeom>
          <a:solidFill>
            <a:srgbClr val="7DB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37931725" indent="-37474525" defTabSz="45720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s-ES" altLang="es-ES" sz="1636">
              <a:solidFill>
                <a:srgbClr val="FFFFFF"/>
              </a:solidFill>
            </a:endParaRPr>
          </a:p>
        </p:txBody>
      </p:sp>
      <p:sp>
        <p:nvSpPr>
          <p:cNvPr id="15364" name="Text Box 8"/>
          <p:cNvSpPr txBox="1">
            <a:spLocks noChangeArrowheads="1"/>
          </p:cNvSpPr>
          <p:nvPr/>
        </p:nvSpPr>
        <p:spPr bwMode="auto">
          <a:xfrm>
            <a:off x="2971800" y="1206500"/>
            <a:ext cx="591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altLang="en-US" sz="2800" dirty="0">
                <a:solidFill>
                  <a:srgbClr val="7DB61C"/>
                </a:solidFill>
                <a:latin typeface="Trebuchet MS" charset="0"/>
                <a:ea typeface="MS PGothic" charset="-128"/>
                <a:cs typeface="MS PGothic" charset="-128"/>
              </a:rPr>
              <a:t>Introducción a Data Mining</a:t>
            </a:r>
            <a:endParaRPr lang="es-ES_tradnl" altLang="en-US" sz="2800" dirty="0">
              <a:solidFill>
                <a:srgbClr val="7DB61C"/>
              </a:solidFill>
              <a:latin typeface="Trebuchet MS" charset="0"/>
              <a:ea typeface="MS PGothic" charset="-128"/>
              <a:cs typeface="MS PGothic" charset="-128"/>
            </a:endParaRPr>
          </a:p>
        </p:txBody>
      </p:sp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3048000" y="3460750"/>
            <a:ext cx="41148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57200"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37931725" indent="-37474525" defTabSz="457200"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s-ES_tradnl" altLang="es-ES" sz="1272" b="1" dirty="0">
                <a:solidFill>
                  <a:srgbClr val="262626"/>
                </a:solidFill>
              </a:rPr>
              <a:t>PROFESOR</a:t>
            </a:r>
          </a:p>
          <a:p>
            <a:pPr eaLnBrk="1" hangingPunct="1">
              <a:defRPr/>
            </a:pPr>
            <a:r>
              <a:rPr lang="es-ES_tradnl" altLang="es-ES" sz="1272" dirty="0">
                <a:solidFill>
                  <a:srgbClr val="262626"/>
                </a:solidFill>
              </a:rPr>
              <a:t>David Kremer</a:t>
            </a:r>
          </a:p>
        </p:txBody>
      </p:sp>
      <p:pic>
        <p:nvPicPr>
          <p:cNvPr id="15366" name="Imagen 11" descr="Logo400px-15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95800"/>
            <a:ext cx="22098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3014663" y="3172520"/>
            <a:ext cx="5334000" cy="26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_tradnl" altLang="es-ES" sz="1400" dirty="0">
                <a:solidFill>
                  <a:srgbClr val="A6A6A6"/>
                </a:solidFill>
                <a:latin typeface="Trebuchet MS" charset="0"/>
                <a:ea typeface="MS PGothic" charset="-128"/>
                <a:cs typeface="MS PGothic" charset="-128"/>
              </a:rPr>
              <a:t>Año de realización: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124D-8F41-4401-8BE1-A0E1DD10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9" y="98542"/>
            <a:ext cx="8887697" cy="994172"/>
          </a:xfrm>
        </p:spPr>
        <p:txBody>
          <a:bodyPr>
            <a:normAutofit/>
          </a:bodyPr>
          <a:lstStyle/>
          <a:p>
            <a:r>
              <a:rPr lang="es-ES" sz="2700" dirty="0"/>
              <a:t>Datos: tipos de variables, clases de modelos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863E98-3023-5D4D-A740-9DE98F0C01F4}"/>
              </a:ext>
            </a:extLst>
          </p:cNvPr>
          <p:cNvSpPr txBox="1"/>
          <p:nvPr/>
        </p:nvSpPr>
        <p:spPr>
          <a:xfrm>
            <a:off x="176590" y="784937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>
                <a:latin typeface="Avenir Roman" panose="02000503020000020003" pitchFamily="2" charset="0"/>
                <a:ea typeface="+mn-ea"/>
              </a:rPr>
              <a:t>Podemos clasificar las variables presentes en nuestros datos según: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25453F-2B0B-A345-91F2-B69EDDF83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30899"/>
              </p:ext>
            </p:extLst>
          </p:nvPr>
        </p:nvGraphicFramePr>
        <p:xfrm>
          <a:off x="277442" y="1131590"/>
          <a:ext cx="8651510" cy="2040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694">
                  <a:extLst>
                    <a:ext uri="{9D8B030D-6E8A-4147-A177-3AD203B41FA5}">
                      <a16:colId xmlns:a16="http://schemas.microsoft.com/office/drawing/2014/main" val="536232491"/>
                    </a:ext>
                  </a:extLst>
                </a:gridCol>
                <a:gridCol w="3132816">
                  <a:extLst>
                    <a:ext uri="{9D8B030D-6E8A-4147-A177-3AD203B41FA5}">
                      <a16:colId xmlns:a16="http://schemas.microsoft.com/office/drawing/2014/main" val="109541509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/>
                        <a:t>Su 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/>
                        <a:t>Su funci</a:t>
                      </a:r>
                      <a:r>
                        <a:rPr lang="es-ES" sz="1200" dirty="0"/>
                        <a:t>ón</a:t>
                      </a:r>
                      <a:endParaRPr lang="es-ES_trad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8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14313" indent="-214313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_tradnl" sz="1100" b="1" dirty="0">
                          <a:latin typeface="Avenir Roman" panose="02000503020000020003" pitchFamily="2" charset="0"/>
                          <a:ea typeface="+mn-ea"/>
                        </a:rPr>
                        <a:t>Continua</a:t>
                      </a:r>
                      <a:r>
                        <a:rPr lang="es-ES_tradnl" sz="1100" dirty="0">
                          <a:latin typeface="Avenir Roman" panose="02000503020000020003" pitchFamily="2" charset="0"/>
                          <a:ea typeface="+mn-ea"/>
                        </a:rPr>
                        <a:t>: toma valores numéricos continuos en un determinado rango (ej. 0.2, 19, -3…). Operaciones (sumas, restas, promedios…) y comparaciones tienen sentido.</a:t>
                      </a:r>
                    </a:p>
                    <a:p>
                      <a:pPr marL="214313" indent="-214313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_tradnl" sz="1100" b="1" dirty="0">
                          <a:latin typeface="Avenir Roman" panose="02000503020000020003" pitchFamily="2" charset="0"/>
                          <a:ea typeface="+mn-ea"/>
                        </a:rPr>
                        <a:t>Ordinal</a:t>
                      </a:r>
                      <a:r>
                        <a:rPr lang="es-ES_tradnl" sz="1100" dirty="0">
                          <a:latin typeface="Avenir Roman" panose="02000503020000020003" pitchFamily="2" charset="0"/>
                          <a:ea typeface="+mn-ea"/>
                        </a:rPr>
                        <a:t>: toma valores numéricos o de texto entre los que se puede establecer un orden (ej. “grande”, “medio”, ”pequeño”). Comparaciones entre valores (”grande” &gt; “pequeño”) tienen sentido, pero no las operaciones (“grande” + “pequeño”).</a:t>
                      </a:r>
                    </a:p>
                    <a:p>
                      <a:pPr marL="214313" indent="-214313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_tradnl" sz="1100" b="1" dirty="0">
                          <a:latin typeface="Avenir Roman" panose="02000503020000020003" pitchFamily="2" charset="0"/>
                        </a:rPr>
                        <a:t>Categórica</a:t>
                      </a:r>
                      <a:r>
                        <a:rPr lang="es-ES_tradnl" sz="1100" dirty="0">
                          <a:latin typeface="Avenir Roman" panose="02000503020000020003" pitchFamily="2" charset="0"/>
                        </a:rPr>
                        <a:t>: toma valores de texto (típicamente) que no tienen relación entre sí (ej. “Perro”, “Gato”). Ni las comparaciones ni las operaciones tienen sentido.</a:t>
                      </a:r>
                      <a:endParaRPr lang="es-ES_tradnl" sz="1100" dirty="0">
                        <a:latin typeface="Avenir Roman" panose="02000503020000020003" pitchFamily="2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4313" indent="-214313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_tradnl" sz="1100" b="1" dirty="0">
                          <a:latin typeface="Avenir Roman" panose="02000503020000020003" pitchFamily="2" charset="0"/>
                          <a:ea typeface="+mn-ea"/>
                        </a:rPr>
                        <a:t>De entrada</a:t>
                      </a:r>
                      <a:r>
                        <a:rPr lang="es-ES_tradnl" sz="1100" dirty="0">
                          <a:latin typeface="Avenir Roman" panose="02000503020000020003" pitchFamily="2" charset="0"/>
                          <a:ea typeface="+mn-ea"/>
                        </a:rPr>
                        <a:t>: variables “de entrada” al modelo, sobre las que se va a predecir (variable </a:t>
                      </a:r>
                      <a:r>
                        <a:rPr lang="es-ES_tradnl" sz="1100" b="1" dirty="0">
                          <a:latin typeface="Avenir Roman" panose="02000503020000020003" pitchFamily="2" charset="0"/>
                          <a:ea typeface="+mn-ea"/>
                        </a:rPr>
                        <a:t>independiente</a:t>
                      </a:r>
                      <a:r>
                        <a:rPr lang="es-ES_tradnl" sz="1100" dirty="0">
                          <a:latin typeface="Avenir Roman" panose="02000503020000020003" pitchFamily="2" charset="0"/>
                          <a:ea typeface="+mn-ea"/>
                        </a:rPr>
                        <a:t>).</a:t>
                      </a:r>
                    </a:p>
                    <a:p>
                      <a:pPr marL="214313" indent="-214313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_tradnl" sz="1100" b="1" dirty="0">
                          <a:latin typeface="Avenir Roman" panose="02000503020000020003" pitchFamily="2" charset="0"/>
                          <a:ea typeface="+mn-ea"/>
                        </a:rPr>
                        <a:t>Objetivo</a:t>
                      </a:r>
                      <a:r>
                        <a:rPr lang="es-ES_tradnl" sz="1100" dirty="0">
                          <a:latin typeface="Avenir Roman" panose="02000503020000020003" pitchFamily="2" charset="0"/>
                          <a:ea typeface="+mn-ea"/>
                        </a:rPr>
                        <a:t>: variables “de salida” del modelo, lo que se quiere predecir (variable</a:t>
                      </a:r>
                      <a:r>
                        <a:rPr lang="es-ES_tradnl" sz="1100" b="1" dirty="0">
                          <a:latin typeface="Avenir Roman" panose="02000503020000020003" pitchFamily="2" charset="0"/>
                          <a:ea typeface="+mn-ea"/>
                        </a:rPr>
                        <a:t> dependiente</a:t>
                      </a:r>
                      <a:r>
                        <a:rPr lang="es-ES_tradnl" sz="1100" dirty="0">
                          <a:latin typeface="Avenir Roman" panose="02000503020000020003" pitchFamily="2" charset="0"/>
                          <a:ea typeface="+mn-ea"/>
                        </a:rPr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5628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D94CD30-D5EB-114F-AC35-82115E503A24}"/>
              </a:ext>
            </a:extLst>
          </p:cNvPr>
          <p:cNvSpPr txBox="1"/>
          <p:nvPr/>
        </p:nvSpPr>
        <p:spPr>
          <a:xfrm>
            <a:off x="176590" y="3219822"/>
            <a:ext cx="6915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err="1">
                <a:latin typeface="Avenir Roman" panose="02000503020000020003" pitchFamily="2" charset="0"/>
                <a:ea typeface="+mn-ea"/>
              </a:rPr>
              <a:t>Seg</a:t>
            </a:r>
            <a:r>
              <a:rPr lang="es-ES" sz="1400" b="1" dirty="0" err="1">
                <a:latin typeface="Avenir Roman" panose="02000503020000020003" pitchFamily="2" charset="0"/>
                <a:ea typeface="+mn-ea"/>
              </a:rPr>
              <a:t>ún</a:t>
            </a:r>
            <a:r>
              <a:rPr lang="es-ES" sz="1400" b="1" dirty="0">
                <a:latin typeface="Avenir Roman" panose="02000503020000020003" pitchFamily="2" charset="0"/>
                <a:ea typeface="+mn-ea"/>
              </a:rPr>
              <a:t> las entradas y salidas de un modelo, hay 4 grandes clases de problemas:  </a:t>
            </a:r>
            <a:endParaRPr lang="es-ES_tradnl" sz="1400" b="1" dirty="0">
              <a:latin typeface="Avenir Roman" panose="02000503020000020003" pitchFamily="2" charset="0"/>
              <a:ea typeface="+mn-ea"/>
            </a:endParaRPr>
          </a:p>
        </p:txBody>
      </p:sp>
      <p:graphicFrame>
        <p:nvGraphicFramePr>
          <p:cNvPr id="26" name="Content Placeholder 3">
            <a:extLst>
              <a:ext uri="{FF2B5EF4-FFF2-40B4-BE49-F238E27FC236}">
                <a16:creationId xmlns:a16="http://schemas.microsoft.com/office/drawing/2014/main" id="{4A4D5F1C-48CA-AC46-A96C-ADEE46548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415697"/>
              </p:ext>
            </p:extLst>
          </p:nvPr>
        </p:nvGraphicFramePr>
        <p:xfrm>
          <a:off x="899592" y="3539745"/>
          <a:ext cx="4752528" cy="1199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7768">
                  <a:extLst>
                    <a:ext uri="{9D8B030D-6E8A-4147-A177-3AD203B41FA5}">
                      <a16:colId xmlns:a16="http://schemas.microsoft.com/office/drawing/2014/main" val="4098058648"/>
                    </a:ext>
                  </a:extLst>
                </a:gridCol>
                <a:gridCol w="1502592">
                  <a:extLst>
                    <a:ext uri="{9D8B030D-6E8A-4147-A177-3AD203B41FA5}">
                      <a16:colId xmlns:a16="http://schemas.microsoft.com/office/drawing/2014/main" val="254390727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364873963"/>
                    </a:ext>
                  </a:extLst>
                </a:gridCol>
              </a:tblGrid>
              <a:tr h="365169">
                <a:tc>
                  <a:txBody>
                    <a:bodyPr/>
                    <a:lstStyle/>
                    <a:p>
                      <a:pPr algn="r"/>
                      <a:r>
                        <a:rPr lang="es-ES" sz="1100" dirty="0"/>
                        <a:t>Tipo de salida</a:t>
                      </a:r>
                      <a:endParaRPr lang="es-ES" sz="900" dirty="0"/>
                    </a:p>
                    <a:p>
                      <a:pPr algn="l"/>
                      <a:r>
                        <a:rPr lang="es-ES" sz="1100" dirty="0"/>
                        <a:t>Variables entrada</a:t>
                      </a:r>
                      <a:r>
                        <a:rPr lang="es-ES" sz="900" dirty="0"/>
                        <a:t> </a:t>
                      </a:r>
                    </a:p>
                  </a:txBody>
                  <a:tcPr marL="44183" marR="44183" marT="22091" marB="22091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 categórica</a:t>
                      </a:r>
                    </a:p>
                  </a:txBody>
                  <a:tcPr marL="44183" marR="44183" marT="22091" marB="22091"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 continua</a:t>
                      </a:r>
                    </a:p>
                  </a:txBody>
                  <a:tcPr marL="44183" marR="44183" marT="22091" marB="22091"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4152931776"/>
                  </a:ext>
                </a:extLst>
              </a:tr>
              <a:tr h="394500">
                <a:tc>
                  <a:txBody>
                    <a:bodyPr/>
                    <a:lstStyle/>
                    <a:p>
                      <a:pPr algn="ctr"/>
                      <a:r>
                        <a:rPr lang="es-E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Entradas + Objetivo</a:t>
                      </a:r>
                    </a:p>
                    <a:p>
                      <a:pPr algn="ctr"/>
                      <a:r>
                        <a:rPr lang="es-E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(Supervisado)</a:t>
                      </a:r>
                    </a:p>
                  </a:txBody>
                  <a:tcPr marL="44183" marR="44183" marT="22091" marB="22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Clasificación</a:t>
                      </a:r>
                    </a:p>
                  </a:txBody>
                  <a:tcPr marL="44183" marR="44183" marT="22091" marB="22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Regresión</a:t>
                      </a:r>
                    </a:p>
                  </a:txBody>
                  <a:tcPr marL="44183" marR="44183" marT="22091" marB="22091" anchor="ctr"/>
                </a:tc>
                <a:extLst>
                  <a:ext uri="{0D108BD9-81ED-4DB2-BD59-A6C34878D82A}">
                    <a16:rowId xmlns:a16="http://schemas.microsoft.com/office/drawing/2014/main" val="3463884858"/>
                  </a:ext>
                </a:extLst>
              </a:tr>
              <a:tr h="394500">
                <a:tc>
                  <a:txBody>
                    <a:bodyPr/>
                    <a:lstStyle/>
                    <a:p>
                      <a:pPr algn="ctr"/>
                      <a:r>
                        <a:rPr lang="es-E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Solo entradas</a:t>
                      </a:r>
                    </a:p>
                    <a:p>
                      <a:pPr algn="ctr"/>
                      <a:r>
                        <a:rPr lang="es-E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(No supervisado)</a:t>
                      </a:r>
                    </a:p>
                  </a:txBody>
                  <a:tcPr marL="44183" marR="44183" marT="22091" marB="22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Clustering</a:t>
                      </a:r>
                    </a:p>
                  </a:txBody>
                  <a:tcPr marL="44183" marR="44183" marT="22091" marB="22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Reducción de dimensionalidad</a:t>
                      </a:r>
                    </a:p>
                  </a:txBody>
                  <a:tcPr marL="44183" marR="44183" marT="22091" marB="22091" anchor="ctr"/>
                </a:tc>
                <a:extLst>
                  <a:ext uri="{0D108BD9-81ED-4DB2-BD59-A6C34878D82A}">
                    <a16:rowId xmlns:a16="http://schemas.microsoft.com/office/drawing/2014/main" val="135153478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E7F61E8-196E-6247-843A-6CC35BCE61F8}"/>
              </a:ext>
            </a:extLst>
          </p:cNvPr>
          <p:cNvSpPr txBox="1"/>
          <p:nvPr/>
        </p:nvSpPr>
        <p:spPr>
          <a:xfrm>
            <a:off x="5868145" y="381625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El </a:t>
            </a:r>
            <a:r>
              <a:rPr lang="es-ES" sz="1200" b="1" dirty="0"/>
              <a:t>aprendizaje supervisado </a:t>
            </a:r>
            <a:r>
              <a:rPr lang="es-ES" sz="1200" dirty="0"/>
              <a:t>es el tiene </a:t>
            </a:r>
            <a:r>
              <a:rPr lang="es-ES" sz="1200" b="1" dirty="0"/>
              <a:t>más aplicaciones </a:t>
            </a:r>
            <a:r>
              <a:rPr lang="es-ES" sz="1200" dirty="0"/>
              <a:t>en la práctica, ya que da resultados mejores y mas medibles.</a:t>
            </a:r>
            <a:endParaRPr lang="es-ES_tradnl" sz="1200" dirty="0"/>
          </a:p>
        </p:txBody>
      </p:sp>
      <p:sp>
        <p:nvSpPr>
          <p:cNvPr id="8" name="Marcador de número de diapositiva 1">
            <a:extLst>
              <a:ext uri="{FF2B5EF4-FFF2-40B4-BE49-F238E27FC236}">
                <a16:creationId xmlns:a16="http://schemas.microsoft.com/office/drawing/2014/main" id="{5245989F-9696-D447-ABA4-19C72F0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5989" y="4830000"/>
            <a:ext cx="493182" cy="273844"/>
          </a:xfrm>
        </p:spPr>
        <p:txBody>
          <a:bodyPr/>
          <a:lstStyle/>
          <a:p>
            <a:pPr>
              <a:defRPr/>
            </a:pPr>
            <a:fld id="{1F76FD40-E368-D04E-99C2-9DFE6964197F}" type="slidenum">
              <a:rPr lang="tr-TR"/>
              <a:pPr>
                <a:defRPr/>
              </a:pPr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884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A76C25F-45B1-B549-B16B-C4A0DB008325}"/>
              </a:ext>
            </a:extLst>
          </p:cNvPr>
          <p:cNvSpPr txBox="1"/>
          <p:nvPr/>
        </p:nvSpPr>
        <p:spPr>
          <a:xfrm>
            <a:off x="179512" y="915566"/>
            <a:ext cx="3238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sz="1200" dirty="0">
                <a:latin typeface="Avenir Roman" panose="02000503020000020003" pitchFamily="2" charset="0"/>
                <a:ea typeface="+mn-ea"/>
              </a:rPr>
              <a:t>Tenemos datos de ventas de viviendas, con características de la vivienda (tamaño, barrio, año de construcción) y su precio de venta.</a:t>
            </a:r>
          </a:p>
          <a:p>
            <a:endParaRPr lang="es-ES" sz="1200" dirty="0">
              <a:latin typeface="Avenir Roman" panose="02000503020000020003" pitchFamily="2" charset="0"/>
              <a:ea typeface="+mn-ea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sz="1200" dirty="0">
                <a:latin typeface="Avenir Roman" panose="02000503020000020003" pitchFamily="2" charset="0"/>
                <a:ea typeface="+mn-ea"/>
              </a:rPr>
              <a:t>Queremos poder </a:t>
            </a:r>
            <a:r>
              <a:rPr lang="es-ES" sz="1200" b="1" dirty="0">
                <a:latin typeface="Avenir Roman" panose="02000503020000020003" pitchFamily="2" charset="0"/>
                <a:ea typeface="+mn-ea"/>
              </a:rPr>
              <a:t>estimar el precio de venta</a:t>
            </a:r>
            <a:r>
              <a:rPr lang="es-ES" sz="1200" dirty="0">
                <a:latin typeface="Avenir Roman" panose="02000503020000020003" pitchFamily="2" charset="0"/>
                <a:ea typeface="+mn-ea"/>
              </a:rPr>
              <a:t> de futuras viviendas en base a sus características.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s-ES" sz="1200" dirty="0">
              <a:latin typeface="Avenir Roman" panose="02000503020000020003" pitchFamily="2" charset="0"/>
              <a:ea typeface="+mn-ea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sz="1200" dirty="0">
                <a:latin typeface="Avenir Roman" panose="02000503020000020003" pitchFamily="2" charset="0"/>
                <a:ea typeface="+mn-ea"/>
              </a:rPr>
              <a:t>Desarrollaremos un modelo que, dadas las variables de entrada (características de la vivienda) nos de una predicción (estimación) de la variable objetivo (precio de la vivienda).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s-ES" sz="1200" dirty="0">
              <a:latin typeface="Avenir Roman" panose="02000503020000020003" pitchFamily="2" charset="0"/>
              <a:ea typeface="+mn-ea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sz="1200" dirty="0">
                <a:latin typeface="Avenir Roman" panose="02000503020000020003" pitchFamily="2" charset="0"/>
                <a:ea typeface="+mn-ea"/>
              </a:rPr>
              <a:t>Al tener una variable objetivo y de tipo continuo, estamos ante un problema de aprendizaje </a:t>
            </a:r>
            <a:r>
              <a:rPr lang="es-ES" sz="1200" b="1" dirty="0">
                <a:latin typeface="Avenir Roman" panose="02000503020000020003" pitchFamily="2" charset="0"/>
                <a:ea typeface="+mn-ea"/>
              </a:rPr>
              <a:t>supervisado</a:t>
            </a:r>
            <a:r>
              <a:rPr lang="es-ES" sz="1200" dirty="0">
                <a:latin typeface="Avenir Roman" panose="02000503020000020003" pitchFamily="2" charset="0"/>
                <a:ea typeface="+mn-ea"/>
              </a:rPr>
              <a:t> de </a:t>
            </a:r>
            <a:r>
              <a:rPr lang="es-ES" sz="1200" b="1" dirty="0">
                <a:latin typeface="Avenir Roman" panose="02000503020000020003" pitchFamily="2" charset="0"/>
                <a:ea typeface="+mn-ea"/>
              </a:rPr>
              <a:t>regresión</a:t>
            </a:r>
            <a:r>
              <a:rPr lang="es-ES" sz="1200" dirty="0">
                <a:latin typeface="Avenir Roman" panose="02000503020000020003" pitchFamily="2" charset="0"/>
                <a:ea typeface="+mn-ea"/>
              </a:rPr>
              <a:t>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547968F-E861-2F4C-80CC-A895ED768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80" y="1039134"/>
            <a:ext cx="5397500" cy="2273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97124D-8F41-4401-8BE1-A0E1DD10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700" dirty="0"/>
              <a:t>Ejemplo: precios de viviendas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0615F8-5DD5-4717-BB2F-E66095367E72}"/>
              </a:ext>
            </a:extLst>
          </p:cNvPr>
          <p:cNvSpPr/>
          <p:nvPr/>
        </p:nvSpPr>
        <p:spPr>
          <a:xfrm>
            <a:off x="3412592" y="995282"/>
            <a:ext cx="5098043" cy="2390283"/>
          </a:xfrm>
          <a:prstGeom prst="rect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41AB51-BF5E-4C1F-A58A-5D17EEFB36E4}"/>
              </a:ext>
            </a:extLst>
          </p:cNvPr>
          <p:cNvCxnSpPr>
            <a:cxnSpLocks/>
            <a:stCxn id="22" idx="0"/>
            <a:endCxn id="25" idx="2"/>
          </p:cNvCxnSpPr>
          <p:nvPr/>
        </p:nvCxnSpPr>
        <p:spPr>
          <a:xfrm flipH="1" flipV="1">
            <a:off x="5961613" y="827008"/>
            <a:ext cx="1" cy="16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3449CA-6452-457F-B31F-96BAA111F50E}"/>
              </a:ext>
            </a:extLst>
          </p:cNvPr>
          <p:cNvSpPr txBox="1"/>
          <p:nvPr/>
        </p:nvSpPr>
        <p:spPr>
          <a:xfrm>
            <a:off x="5480229" y="411510"/>
            <a:ext cx="9627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/>
              <a:t>Variables de entrada</a:t>
            </a:r>
            <a:endParaRPr lang="es-E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268229-6D79-4D3D-AA7A-1B666F455E0D}"/>
              </a:ext>
            </a:extLst>
          </p:cNvPr>
          <p:cNvSpPr txBox="1"/>
          <p:nvPr/>
        </p:nvSpPr>
        <p:spPr>
          <a:xfrm>
            <a:off x="8358102" y="417450"/>
            <a:ext cx="7924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/>
              <a:t>Variable objetivo</a:t>
            </a:r>
            <a:endParaRPr lang="es-ES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6BB83-5BFD-444F-8CFE-CC6835659118}"/>
              </a:ext>
            </a:extLst>
          </p:cNvPr>
          <p:cNvSpPr/>
          <p:nvPr/>
        </p:nvSpPr>
        <p:spPr>
          <a:xfrm>
            <a:off x="8516618" y="995282"/>
            <a:ext cx="475402" cy="2390283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590DA7-AA83-4FA1-9788-D320A47F7C4C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flipV="1">
            <a:off x="8754319" y="832948"/>
            <a:ext cx="0" cy="1623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237B21-C97A-B34D-ADB2-7C9EE5A8084E}"/>
              </a:ext>
            </a:extLst>
          </p:cNvPr>
          <p:cNvSpPr txBox="1"/>
          <p:nvPr/>
        </p:nvSpPr>
        <p:spPr>
          <a:xfrm>
            <a:off x="3439383" y="3817550"/>
            <a:ext cx="71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Continua</a:t>
            </a:r>
          </a:p>
          <a:p>
            <a:pPr algn="ctr"/>
            <a:r>
              <a:rPr lang="es-ES" sz="1000" dirty="0"/>
              <a:t>(real)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B3949C-DDC0-D743-A236-0823461FC526}"/>
              </a:ext>
            </a:extLst>
          </p:cNvPr>
          <p:cNvSpPr txBox="1"/>
          <p:nvPr/>
        </p:nvSpPr>
        <p:spPr>
          <a:xfrm>
            <a:off x="3861221" y="4586386"/>
            <a:ext cx="718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Ordinal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A0C82D-BB14-5A43-AE16-2384E27BB5E0}"/>
              </a:ext>
            </a:extLst>
          </p:cNvPr>
          <p:cNvSpPr txBox="1"/>
          <p:nvPr/>
        </p:nvSpPr>
        <p:spPr>
          <a:xfrm>
            <a:off x="4573621" y="3922495"/>
            <a:ext cx="71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Continua (entera)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09B0DF-9624-7344-9482-2E310D41443F}"/>
              </a:ext>
            </a:extLst>
          </p:cNvPr>
          <p:cNvSpPr txBox="1"/>
          <p:nvPr/>
        </p:nvSpPr>
        <p:spPr>
          <a:xfrm>
            <a:off x="4961224" y="4599605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Categórica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DC6B6A-2665-E749-B2B5-2D6FD39229FC}"/>
              </a:ext>
            </a:extLst>
          </p:cNvPr>
          <p:cNvSpPr txBox="1"/>
          <p:nvPr/>
        </p:nvSpPr>
        <p:spPr>
          <a:xfrm>
            <a:off x="5602282" y="3977854"/>
            <a:ext cx="71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Continua</a:t>
            </a:r>
          </a:p>
          <a:p>
            <a:pPr algn="ctr"/>
            <a:r>
              <a:rPr lang="es-ES" sz="1000" dirty="0"/>
              <a:t>(real)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F3F55C-E210-FD41-87ED-514EB2B87597}"/>
              </a:ext>
            </a:extLst>
          </p:cNvPr>
          <p:cNvSpPr txBox="1"/>
          <p:nvPr/>
        </p:nvSpPr>
        <p:spPr>
          <a:xfrm>
            <a:off x="6320943" y="4434102"/>
            <a:ext cx="71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Continua (entera)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F95F5C-54FE-8446-9532-9ED3089CA10A}"/>
              </a:ext>
            </a:extLst>
          </p:cNvPr>
          <p:cNvSpPr txBox="1"/>
          <p:nvPr/>
        </p:nvSpPr>
        <p:spPr>
          <a:xfrm>
            <a:off x="6876256" y="3923933"/>
            <a:ext cx="71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Continua (entera)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7273F3-CB3F-2F48-9854-AD534C95A3F2}"/>
              </a:ext>
            </a:extLst>
          </p:cNvPr>
          <p:cNvSpPr txBox="1"/>
          <p:nvPr/>
        </p:nvSpPr>
        <p:spPr>
          <a:xfrm>
            <a:off x="7535227" y="4482408"/>
            <a:ext cx="71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Continua</a:t>
            </a:r>
          </a:p>
          <a:p>
            <a:pPr algn="ctr"/>
            <a:r>
              <a:rPr lang="es-ES" sz="1000" dirty="0"/>
              <a:t>(real)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1FB778-F6D8-A746-BB6D-136DED9FB9B8}"/>
              </a:ext>
            </a:extLst>
          </p:cNvPr>
          <p:cNvSpPr txBox="1"/>
          <p:nvPr/>
        </p:nvSpPr>
        <p:spPr>
          <a:xfrm>
            <a:off x="7894557" y="3817550"/>
            <a:ext cx="71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Continua (entera)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236B49-6E5F-4542-94BE-F5B216171347}"/>
              </a:ext>
            </a:extLst>
          </p:cNvPr>
          <p:cNvSpPr txBox="1"/>
          <p:nvPr/>
        </p:nvSpPr>
        <p:spPr>
          <a:xfrm>
            <a:off x="8390180" y="4322605"/>
            <a:ext cx="71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Continua (entera)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F0A8C4-7579-FF49-A162-6CCC1C911870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798714" y="3312434"/>
            <a:ext cx="84304" cy="50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BFD98E-C462-6641-8597-4A7AAE91525C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4220552" y="3297015"/>
            <a:ext cx="272886" cy="128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A08107F-36B7-194A-AAB7-FDD40D906EF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4932952" y="3312434"/>
            <a:ext cx="203237" cy="61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D3BC86-FEBE-EB40-BA3B-4210891CD380}"/>
              </a:ext>
            </a:extLst>
          </p:cNvPr>
          <p:cNvCxnSpPr>
            <a:endCxn id="41" idx="0"/>
          </p:cNvCxnSpPr>
          <p:nvPr/>
        </p:nvCxnSpPr>
        <p:spPr>
          <a:xfrm flipH="1">
            <a:off x="5393272" y="3312434"/>
            <a:ext cx="315856" cy="128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FBD572-13D1-C247-B64B-0C800B7D63EB}"/>
              </a:ext>
            </a:extLst>
          </p:cNvPr>
          <p:cNvCxnSpPr>
            <a:stCxn id="37" idx="2"/>
            <a:endCxn id="43" idx="0"/>
          </p:cNvCxnSpPr>
          <p:nvPr/>
        </p:nvCxnSpPr>
        <p:spPr>
          <a:xfrm flipH="1">
            <a:off x="5961613" y="3312434"/>
            <a:ext cx="232117" cy="66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DBA492B-389D-2D4A-87D2-8BD1B571B31C}"/>
              </a:ext>
            </a:extLst>
          </p:cNvPr>
          <p:cNvCxnSpPr>
            <a:endCxn id="45" idx="0"/>
          </p:cNvCxnSpPr>
          <p:nvPr/>
        </p:nvCxnSpPr>
        <p:spPr>
          <a:xfrm>
            <a:off x="6588224" y="3312434"/>
            <a:ext cx="92050" cy="112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76BA544-6CB1-914F-8E89-CBB66FF98A4E}"/>
              </a:ext>
            </a:extLst>
          </p:cNvPr>
          <p:cNvCxnSpPr>
            <a:endCxn id="46" idx="0"/>
          </p:cNvCxnSpPr>
          <p:nvPr/>
        </p:nvCxnSpPr>
        <p:spPr>
          <a:xfrm>
            <a:off x="7059704" y="3312434"/>
            <a:ext cx="175883" cy="61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AFDC913-B823-084B-B7D9-D159245625E9}"/>
              </a:ext>
            </a:extLst>
          </p:cNvPr>
          <p:cNvCxnSpPr>
            <a:endCxn id="49" idx="0"/>
          </p:cNvCxnSpPr>
          <p:nvPr/>
        </p:nvCxnSpPr>
        <p:spPr>
          <a:xfrm>
            <a:off x="7672153" y="3312434"/>
            <a:ext cx="222405" cy="116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6479A8-0D95-BD48-8885-BD3DCC68862F}"/>
              </a:ext>
            </a:extLst>
          </p:cNvPr>
          <p:cNvCxnSpPr>
            <a:endCxn id="50" idx="0"/>
          </p:cNvCxnSpPr>
          <p:nvPr/>
        </p:nvCxnSpPr>
        <p:spPr>
          <a:xfrm flipH="1">
            <a:off x="8253888" y="3312434"/>
            <a:ext cx="36752" cy="50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03B9910-BFF5-C04A-A9E3-3FC3EE2D31E7}"/>
              </a:ext>
            </a:extLst>
          </p:cNvPr>
          <p:cNvCxnSpPr>
            <a:endCxn id="51" idx="0"/>
          </p:cNvCxnSpPr>
          <p:nvPr/>
        </p:nvCxnSpPr>
        <p:spPr>
          <a:xfrm>
            <a:off x="8710542" y="3312434"/>
            <a:ext cx="38969" cy="101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rcador de número de diapositiva 1">
            <a:extLst>
              <a:ext uri="{FF2B5EF4-FFF2-40B4-BE49-F238E27FC236}">
                <a16:creationId xmlns:a16="http://schemas.microsoft.com/office/drawing/2014/main" id="{98555470-F08C-3745-AA86-82152F3D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5989" y="4830000"/>
            <a:ext cx="493182" cy="273844"/>
          </a:xfrm>
        </p:spPr>
        <p:txBody>
          <a:bodyPr/>
          <a:lstStyle/>
          <a:p>
            <a:pPr>
              <a:defRPr/>
            </a:pPr>
            <a:fld id="{1F76FD40-E368-D04E-99C2-9DFE6964197F}" type="slidenum">
              <a:rPr lang="tr-TR"/>
              <a:pPr>
                <a:defRPr/>
              </a:pPr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8216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CRISP-DM: El </a:t>
            </a:r>
            <a:r>
              <a:rPr lang="en-US" altLang="en-US" dirty="0" err="1"/>
              <a:t>proceso</a:t>
            </a:r>
            <a:r>
              <a:rPr lang="en-US" altLang="en-US" dirty="0"/>
              <a:t> de Data Mining a Alto </a:t>
            </a:r>
            <a:r>
              <a:rPr lang="en-US" altLang="en-US" dirty="0" err="1"/>
              <a:t>Nivel</a:t>
            </a:r>
            <a:endParaRPr lang="en-US" alt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C640E9-0791-9142-82A0-0DE78D42C9B3}" type="slidenum">
              <a:rPr lang="tr-TR"/>
              <a:pPr>
                <a:defRPr/>
              </a:pPr>
              <a:t>12</a:t>
            </a:fld>
            <a:endParaRPr lang="tr-TR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F47D3B-DFB9-EC43-BC79-4795A7D37AE9}"/>
              </a:ext>
            </a:extLst>
          </p:cNvPr>
          <p:cNvGrpSpPr/>
          <p:nvPr/>
        </p:nvGrpSpPr>
        <p:grpSpPr>
          <a:xfrm>
            <a:off x="5004048" y="771550"/>
            <a:ext cx="4104456" cy="4104456"/>
            <a:chOff x="2627784" y="875322"/>
            <a:chExt cx="4104456" cy="4104456"/>
          </a:xfrm>
        </p:grpSpPr>
        <p:pic>
          <p:nvPicPr>
            <p:cNvPr id="70658" name="Picture 2" descr="The data mining life cycle">
              <a:extLst>
                <a:ext uri="{FF2B5EF4-FFF2-40B4-BE49-F238E27FC236}">
                  <a16:creationId xmlns:a16="http://schemas.microsoft.com/office/drawing/2014/main" id="{1F7CD767-440D-554D-B4A2-462236E34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875322"/>
              <a:ext cx="4104456" cy="4104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2149EBC3-253D-D44C-800C-A54C469A389A}"/>
                </a:ext>
              </a:extLst>
            </p:cNvPr>
            <p:cNvSpPr/>
            <p:nvPr/>
          </p:nvSpPr>
          <p:spPr>
            <a:xfrm>
              <a:off x="3707904" y="1491630"/>
              <a:ext cx="86409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b="1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ComprensiónNegocio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282802D-98B4-2B43-A52B-A09776087E1C}"/>
                </a:ext>
              </a:extLst>
            </p:cNvPr>
            <p:cNvSpPr/>
            <p:nvPr/>
          </p:nvSpPr>
          <p:spPr>
            <a:xfrm>
              <a:off x="4860032" y="1488765"/>
              <a:ext cx="864096" cy="4377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b="1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ComprensiónDatos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9E5F721-A619-EB45-866D-29AEF254A5E9}"/>
                </a:ext>
              </a:extLst>
            </p:cNvPr>
            <p:cNvSpPr/>
            <p:nvPr/>
          </p:nvSpPr>
          <p:spPr>
            <a:xfrm>
              <a:off x="5364088" y="2211710"/>
              <a:ext cx="864096" cy="428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b="1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Preparar</a:t>
              </a:r>
              <a:br>
                <a:rPr lang="es-ES" sz="800" b="1" dirty="0">
                  <a:solidFill>
                    <a:schemeClr val="tx1"/>
                  </a:solidFill>
                  <a:latin typeface="Avenir Roman" panose="02000503020000020003" pitchFamily="2" charset="0"/>
                </a:rPr>
              </a:br>
              <a:r>
                <a:rPr lang="es-ES" sz="800" b="1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Datos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B50505E-45E5-CF40-B90E-EA64E151A6A0}"/>
                </a:ext>
              </a:extLst>
            </p:cNvPr>
            <p:cNvSpPr/>
            <p:nvPr/>
          </p:nvSpPr>
          <p:spPr>
            <a:xfrm>
              <a:off x="5364088" y="2899005"/>
              <a:ext cx="864096" cy="428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b="1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Modelización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E52845A-F589-044F-91CF-504BF325F714}"/>
                </a:ext>
              </a:extLst>
            </p:cNvPr>
            <p:cNvSpPr/>
            <p:nvPr/>
          </p:nvSpPr>
          <p:spPr>
            <a:xfrm>
              <a:off x="4319972" y="4011910"/>
              <a:ext cx="720080" cy="428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b="1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Validación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CCE089D4-A202-694A-A074-88EC950075FA}"/>
                </a:ext>
              </a:extLst>
            </p:cNvPr>
            <p:cNvSpPr/>
            <p:nvPr/>
          </p:nvSpPr>
          <p:spPr>
            <a:xfrm>
              <a:off x="3059833" y="2571750"/>
              <a:ext cx="864096" cy="4000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b="1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Despliegue</a:t>
              </a: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7ACFE089-2F8C-034E-B323-D7E0E53E8EA2}"/>
                </a:ext>
              </a:extLst>
            </p:cNvPr>
            <p:cNvSpPr txBox="1"/>
            <p:nvPr/>
          </p:nvSpPr>
          <p:spPr>
            <a:xfrm>
              <a:off x="4413822" y="3479938"/>
              <a:ext cx="55496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" sz="1100" dirty="0">
                  <a:latin typeface="Avenir Roman" panose="02000503020000020003" pitchFamily="2" charset="0"/>
                </a:rPr>
                <a:t>Datos</a:t>
              </a:r>
            </a:p>
          </p:txBody>
        </p:sp>
      </p:grpSp>
      <p:sp>
        <p:nvSpPr>
          <p:cNvPr id="13" name="Rectangle 9">
            <a:extLst>
              <a:ext uri="{FF2B5EF4-FFF2-40B4-BE49-F238E27FC236}">
                <a16:creationId xmlns:a16="http://schemas.microsoft.com/office/drawing/2014/main" id="{D1C07C5D-618F-F444-8750-88C6376BA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9" y="987574"/>
            <a:ext cx="4805366" cy="384242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altLang="en-US" sz="1400" dirty="0"/>
              <a:t>CRISP-DM es una metodología bastante extendida para afrontar proyectos de Data Mining.</a:t>
            </a:r>
          </a:p>
          <a:p>
            <a:pPr>
              <a:defRPr/>
            </a:pPr>
            <a:r>
              <a:rPr lang="es-ES" altLang="en-US" sz="1400" dirty="0"/>
              <a:t>Divide el proceso en 5 grandes bloques:</a:t>
            </a:r>
          </a:p>
          <a:p>
            <a:pPr lvl="1">
              <a:defRPr/>
            </a:pPr>
            <a:r>
              <a:rPr lang="es-ES" altLang="en-US" sz="1237" u="sng" dirty="0"/>
              <a:t>Comprensión del negocio y de los datos</a:t>
            </a:r>
            <a:r>
              <a:rPr lang="es-ES" altLang="en-US" sz="1237" dirty="0"/>
              <a:t>. Primera etapa en la que </a:t>
            </a:r>
            <a:r>
              <a:rPr lang="es-ES" altLang="en-US" sz="1237" b="1" dirty="0"/>
              <a:t>se estudia el problema de negocio </a:t>
            </a:r>
            <a:r>
              <a:rPr lang="es-ES" altLang="en-US" sz="1237" dirty="0"/>
              <a:t>y los datos disponibles para abordarlo. </a:t>
            </a:r>
            <a:r>
              <a:rPr lang="es-ES" altLang="en-US" sz="1237" b="1" dirty="0"/>
              <a:t>Se exploran y visualizan los datos </a:t>
            </a:r>
            <a:r>
              <a:rPr lang="es-ES" altLang="en-US" sz="1237" dirty="0"/>
              <a:t>y se discuten los resultados con los expertos del negocio. </a:t>
            </a:r>
          </a:p>
          <a:p>
            <a:pPr lvl="1">
              <a:defRPr/>
            </a:pPr>
            <a:r>
              <a:rPr lang="es-ES" altLang="en-US" sz="1237" u="sng" dirty="0"/>
              <a:t>Preparación de los datos</a:t>
            </a:r>
            <a:r>
              <a:rPr lang="es-ES" altLang="en-US" sz="1237" dirty="0"/>
              <a:t>. Con el conocimiento adquirido en la etapa anterior, </a:t>
            </a:r>
            <a:r>
              <a:rPr lang="es-ES" altLang="en-US" sz="1237" b="1" dirty="0"/>
              <a:t>se limpian los datos</a:t>
            </a:r>
            <a:r>
              <a:rPr lang="es-ES" altLang="en-US" sz="1237" dirty="0"/>
              <a:t>, se seleccionan variables relevantes y se derivan nuevas variables de entrada al modelo.</a:t>
            </a:r>
          </a:p>
          <a:p>
            <a:pPr lvl="1">
              <a:defRPr/>
            </a:pPr>
            <a:r>
              <a:rPr lang="es-ES" altLang="en-US" sz="1237" u="sng" dirty="0"/>
              <a:t>Modelización</a:t>
            </a:r>
            <a:r>
              <a:rPr lang="es-ES" altLang="en-US" sz="1237" dirty="0"/>
              <a:t>. Con los datos preparados, </a:t>
            </a:r>
            <a:r>
              <a:rPr lang="es-ES" altLang="en-US" sz="1237" b="1" dirty="0"/>
              <a:t>se entrenan diferentes modelos</a:t>
            </a:r>
            <a:r>
              <a:rPr lang="es-ES" altLang="en-US" sz="1237" dirty="0"/>
              <a:t> y se seleccionan los que mejor resultados dan.</a:t>
            </a:r>
          </a:p>
          <a:p>
            <a:pPr lvl="1">
              <a:defRPr/>
            </a:pPr>
            <a:r>
              <a:rPr lang="es-ES" altLang="en-US" sz="1237" u="sng" dirty="0"/>
              <a:t>Validación</a:t>
            </a:r>
            <a:r>
              <a:rPr lang="es-ES" altLang="en-US" sz="1237" dirty="0"/>
              <a:t>. Se realiza una </a:t>
            </a:r>
            <a:r>
              <a:rPr lang="es-ES" altLang="en-US" sz="1237" b="1" dirty="0"/>
              <a:t>evaluación</a:t>
            </a:r>
            <a:r>
              <a:rPr lang="es-ES" altLang="en-US" sz="1237" dirty="0"/>
              <a:t> del rendimiento de los modelos con datos adicionales, y se comprueba que los resultados son satisfactorios y resuelven el problema.</a:t>
            </a:r>
          </a:p>
          <a:p>
            <a:pPr lvl="1">
              <a:defRPr/>
            </a:pPr>
            <a:r>
              <a:rPr lang="es-ES" altLang="en-US" sz="1237" u="sng" dirty="0"/>
              <a:t>Despliegue</a:t>
            </a:r>
            <a:r>
              <a:rPr lang="es-ES" altLang="en-US" sz="1237" dirty="0"/>
              <a:t>. Se pone el modelo en </a:t>
            </a:r>
            <a:r>
              <a:rPr lang="es-ES" altLang="en-US" sz="1237" b="1" dirty="0"/>
              <a:t>producción</a:t>
            </a:r>
            <a:r>
              <a:rPr lang="es-ES" altLang="en-US" sz="1237" dirty="0"/>
              <a:t> y se establece la política de mantenimiento del modelo.</a:t>
            </a:r>
          </a:p>
        </p:txBody>
      </p:sp>
    </p:spTree>
    <p:extLst>
      <p:ext uri="{BB962C8B-B14F-4D97-AF65-F5344CB8AC3E}">
        <p14:creationId xmlns:p14="http://schemas.microsoft.com/office/powerpoint/2010/main" val="961183397"/>
      </p:ext>
    </p:extLst>
  </p:cSld>
  <p:clrMapOvr>
    <a:masterClrMapping/>
  </p:clrMapOvr>
  <p:transition advTm="2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/>
              <a:t>Comprensión de los datos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B8EDE-7B2A-124A-B3FB-A9A3519DA9E4}" type="slidenum">
              <a:rPr lang="tr-TR"/>
              <a:pPr>
                <a:defRPr/>
              </a:pPr>
              <a:t>13</a:t>
            </a:fld>
            <a:endParaRPr lang="tr-TR" dirty="0"/>
          </a:p>
        </p:txBody>
      </p:sp>
      <p:sp>
        <p:nvSpPr>
          <p:cNvPr id="201" name="Rectangle 9">
            <a:extLst>
              <a:ext uri="{FF2B5EF4-FFF2-40B4-BE49-F238E27FC236}">
                <a16:creationId xmlns:a16="http://schemas.microsoft.com/office/drawing/2014/main" id="{1C848B6A-D3D5-EE40-A759-96E615A3E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8" y="843558"/>
            <a:ext cx="4052612" cy="367240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altLang="en-US" sz="1200" dirty="0"/>
              <a:t>El primer paso en el entendimiento de los datos es </a:t>
            </a:r>
            <a:r>
              <a:rPr lang="es-ES" altLang="en-US" sz="1200" b="1" dirty="0"/>
              <a:t>identificar que representa cada variable</a:t>
            </a:r>
            <a:r>
              <a:rPr lang="es-ES" altLang="en-US" sz="1200" dirty="0"/>
              <a:t> y de que tipo es. En esta etapa es recomendable disponer de un </a:t>
            </a:r>
            <a:r>
              <a:rPr lang="es-ES" altLang="en-US" sz="1200" b="1" dirty="0"/>
              <a:t>diccionario de datos</a:t>
            </a:r>
            <a:r>
              <a:rPr lang="es-ES" altLang="en-US" sz="1200" dirty="0"/>
              <a:t>.</a:t>
            </a:r>
          </a:p>
          <a:p>
            <a:pPr marL="0" indent="0">
              <a:buNone/>
              <a:defRPr/>
            </a:pPr>
            <a:endParaRPr lang="es-ES" altLang="en-US" sz="1200" dirty="0"/>
          </a:p>
          <a:p>
            <a:pPr>
              <a:defRPr/>
            </a:pPr>
            <a:r>
              <a:rPr lang="es-ES" altLang="en-US" sz="1200" dirty="0"/>
              <a:t>Antes de iniciar un análisis se identifica </a:t>
            </a:r>
            <a:r>
              <a:rPr lang="es-ES" altLang="en-US" sz="1200" b="1" dirty="0"/>
              <a:t>la calidad de los datos</a:t>
            </a:r>
            <a:r>
              <a:rPr lang="es-ES" altLang="en-US" sz="1200" dirty="0"/>
              <a:t>, calculando:</a:t>
            </a:r>
          </a:p>
          <a:p>
            <a:pPr lvl="1">
              <a:defRPr/>
            </a:pPr>
            <a:r>
              <a:rPr lang="es-ES" altLang="en-US" sz="1074" dirty="0"/>
              <a:t>El número total de registros</a:t>
            </a:r>
          </a:p>
          <a:p>
            <a:pPr lvl="1">
              <a:defRPr/>
            </a:pPr>
            <a:r>
              <a:rPr lang="es-ES" altLang="en-US" sz="1074" dirty="0"/>
              <a:t>El número total de variables</a:t>
            </a:r>
          </a:p>
          <a:p>
            <a:pPr lvl="1">
              <a:defRPr/>
            </a:pPr>
            <a:r>
              <a:rPr lang="es-ES" altLang="en-US" sz="1074" dirty="0"/>
              <a:t>El porcentaje de valores nulos o sin sentido en cada variable</a:t>
            </a:r>
          </a:p>
          <a:p>
            <a:pPr marL="342860" lvl="1" indent="0">
              <a:buNone/>
              <a:defRPr/>
            </a:pPr>
            <a:endParaRPr lang="es-ES" altLang="en-US" sz="1074" dirty="0"/>
          </a:p>
          <a:p>
            <a:pPr>
              <a:defRPr/>
            </a:pPr>
            <a:r>
              <a:rPr lang="es-ES" altLang="en-US" sz="1200" dirty="0"/>
              <a:t>Después, lo habitual es realizar un </a:t>
            </a:r>
            <a:r>
              <a:rPr lang="es-ES" altLang="en-US" sz="1200" b="1" dirty="0"/>
              <a:t>análisis descriptivo</a:t>
            </a:r>
            <a:r>
              <a:rPr lang="es-ES" altLang="en-US" sz="1200" dirty="0"/>
              <a:t>:</a:t>
            </a:r>
          </a:p>
          <a:p>
            <a:pPr lvl="1">
              <a:defRPr/>
            </a:pPr>
            <a:r>
              <a:rPr lang="es-ES" altLang="en-US" sz="1074" u="sng" dirty="0"/>
              <a:t>Estadísticas de las variables</a:t>
            </a:r>
            <a:r>
              <a:rPr lang="es-ES" altLang="en-US" sz="1074" dirty="0"/>
              <a:t>: promedios y desviaciones para las variables continuas, recuentos por categoría para las categóricas.</a:t>
            </a:r>
          </a:p>
          <a:p>
            <a:pPr lvl="1">
              <a:defRPr/>
            </a:pPr>
            <a:r>
              <a:rPr lang="es-ES" altLang="en-US" sz="1074" u="sng" dirty="0"/>
              <a:t>Gráficas relevantes</a:t>
            </a:r>
            <a:r>
              <a:rPr lang="es-ES" altLang="en-US" sz="1074" dirty="0"/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71591F-D7B8-1C46-A2B2-F7A1B3092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26002"/>
            <a:ext cx="2384989" cy="1450868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36BF53D6-D665-7646-93D2-756E0B651686}"/>
              </a:ext>
            </a:extLst>
          </p:cNvPr>
          <p:cNvSpPr txBox="1"/>
          <p:nvPr/>
        </p:nvSpPr>
        <p:spPr>
          <a:xfrm>
            <a:off x="6804248" y="494551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Histograma</a:t>
            </a:r>
            <a:endParaRPr lang="es-ES_tradnl" sz="1200" b="1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EF12D9-E793-F046-9F96-8E6EDA0342C6}"/>
              </a:ext>
            </a:extLst>
          </p:cNvPr>
          <p:cNvSpPr txBox="1"/>
          <p:nvPr/>
        </p:nvSpPr>
        <p:spPr>
          <a:xfrm>
            <a:off x="6812973" y="717833"/>
            <a:ext cx="225619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Sirve para visualizar la distribución de una variable continua. Muestra la cantidad de registros que hay en cada intervalo. </a:t>
            </a:r>
          </a:p>
          <a:p>
            <a:r>
              <a:rPr lang="es-ES" sz="1050" dirty="0"/>
              <a:t>Si la variable es categórica se denomina “diagrama de barras”.</a:t>
            </a:r>
            <a:endParaRPr lang="es-ES_tradnl" sz="10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D1C04F-CA25-3843-9269-6406542BB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64" y="2103803"/>
            <a:ext cx="2620442" cy="1440160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705D7A0A-32B9-7145-A04A-AA74F458E122}"/>
              </a:ext>
            </a:extLst>
          </p:cNvPr>
          <p:cNvSpPr txBox="1"/>
          <p:nvPr/>
        </p:nvSpPr>
        <p:spPr>
          <a:xfrm>
            <a:off x="6812973" y="2134379"/>
            <a:ext cx="193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Diagrama de dispersión</a:t>
            </a:r>
            <a:endParaRPr lang="es-ES_tradnl" sz="1200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3C867AB-930C-F243-B956-C6EE76101AAA}"/>
              </a:ext>
            </a:extLst>
          </p:cNvPr>
          <p:cNvSpPr txBox="1"/>
          <p:nvPr/>
        </p:nvSpPr>
        <p:spPr>
          <a:xfrm>
            <a:off x="6827992" y="2386511"/>
            <a:ext cx="225619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Ayuda a entender la relación que existe entre dos variables continuas. Muestra el valor que toman ambas variables en cada registro.</a:t>
            </a:r>
            <a:endParaRPr lang="es-ES_tradnl" sz="105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D74FBB8-58DC-BA4B-820D-246DD338DBA7}"/>
              </a:ext>
            </a:extLst>
          </p:cNvPr>
          <p:cNvSpPr txBox="1"/>
          <p:nvPr/>
        </p:nvSpPr>
        <p:spPr>
          <a:xfrm>
            <a:off x="6843582" y="3636953"/>
            <a:ext cx="161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Gráfico de líneas</a:t>
            </a:r>
            <a:endParaRPr lang="es-ES_tradnl" sz="1200" b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B609C30-160E-0745-82A5-1F2392A3BFBF}"/>
              </a:ext>
            </a:extLst>
          </p:cNvPr>
          <p:cNvSpPr txBox="1"/>
          <p:nvPr/>
        </p:nvSpPr>
        <p:spPr>
          <a:xfrm>
            <a:off x="6852307" y="3860235"/>
            <a:ext cx="2256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Muestra la evolución de una variable a lo largo del tiempo. Útil cuando se tienen datos con series temporales.</a:t>
            </a:r>
            <a:endParaRPr lang="es-ES_tradnl" sz="10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FE96C-B50C-8E4F-8EF5-A479FCD42C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477382"/>
            <a:ext cx="2425528" cy="15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78774"/>
      </p:ext>
    </p:extLst>
  </p:cSld>
  <p:clrMapOvr>
    <a:masterClrMapping/>
  </p:clrMapOvr>
  <p:transition advTm="2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08"/>
          <p:cNvSpPr>
            <a:spLocks noGrp="1"/>
          </p:cNvSpPr>
          <p:nvPr>
            <p:ph type="title"/>
          </p:nvPr>
        </p:nvSpPr>
        <p:spPr>
          <a:xfrm>
            <a:off x="159349" y="98542"/>
            <a:ext cx="8887697" cy="994172"/>
          </a:xfrm>
        </p:spPr>
        <p:txBody>
          <a:bodyPr/>
          <a:lstStyle/>
          <a:p>
            <a:r>
              <a:rPr lang="es-ES_tradnl" altLang="en-US" dirty="0"/>
              <a:t>Comprensión de los datos: ejemplo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B8EDE-7B2A-124A-B3FB-A9A3519DA9E4}" type="slidenum">
              <a:rPr lang="tr-TR"/>
              <a:pPr>
                <a:defRPr/>
              </a:pPr>
              <a:t>14</a:t>
            </a:fld>
            <a:endParaRPr lang="tr-T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68A25C-7738-994E-8B47-04FE89E627DA}"/>
              </a:ext>
            </a:extLst>
          </p:cNvPr>
          <p:cNvGrpSpPr/>
          <p:nvPr/>
        </p:nvGrpSpPr>
        <p:grpSpPr>
          <a:xfrm>
            <a:off x="827584" y="2415034"/>
            <a:ext cx="3263900" cy="2070100"/>
            <a:chOff x="5652120" y="987574"/>
            <a:chExt cx="3263900" cy="20701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BC7B9FE-2E08-FD49-BE00-9D3214798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120" y="987574"/>
              <a:ext cx="3263900" cy="2070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20E391-78F0-0544-A5C8-D2CBAB291479}"/>
                </a:ext>
              </a:extLst>
            </p:cNvPr>
            <p:cNvSpPr txBox="1"/>
            <p:nvPr/>
          </p:nvSpPr>
          <p:spPr>
            <a:xfrm>
              <a:off x="6220958" y="1075549"/>
              <a:ext cx="10631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100" dirty="0"/>
                <a:t>Barrio antiguo</a:t>
              </a:r>
            </a:p>
            <a:p>
              <a:r>
                <a:rPr lang="es-ES_tradnl" sz="1100" dirty="0"/>
                <a:t>Barrio nuevo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F44D43-A516-DE46-8AE0-E8838DF61623}"/>
                </a:ext>
              </a:extLst>
            </p:cNvPr>
            <p:cNvSpPr/>
            <p:nvPr/>
          </p:nvSpPr>
          <p:spPr>
            <a:xfrm>
              <a:off x="6149629" y="1169354"/>
              <a:ext cx="86814" cy="86814"/>
            </a:xfrm>
            <a:prstGeom prst="rect">
              <a:avLst/>
            </a:prstGeom>
            <a:solidFill>
              <a:srgbClr val="3A77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E4B16F-A9EB-7948-AD64-FE6FD6093CE4}"/>
                </a:ext>
              </a:extLst>
            </p:cNvPr>
            <p:cNvSpPr/>
            <p:nvPr/>
          </p:nvSpPr>
          <p:spPr>
            <a:xfrm>
              <a:off x="6149229" y="1344143"/>
              <a:ext cx="86814" cy="86814"/>
            </a:xfrm>
            <a:prstGeom prst="rect">
              <a:avLst/>
            </a:prstGeom>
            <a:solidFill>
              <a:srgbClr val="EF85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2ADF558-340A-B64C-BEB4-68028439D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15034"/>
            <a:ext cx="3416300" cy="2082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25B65A-895E-C540-B7CE-1FE61F3DC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80689"/>
            <a:ext cx="4889500" cy="850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BB48FDF-36C4-0840-84FF-7EA8ABA426EA}"/>
              </a:ext>
            </a:extLst>
          </p:cNvPr>
          <p:cNvSpPr txBox="1"/>
          <p:nvPr/>
        </p:nvSpPr>
        <p:spPr>
          <a:xfrm>
            <a:off x="5508104" y="2556159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/>
              <a:t>Barrio antiguo</a:t>
            </a:r>
          </a:p>
          <a:p>
            <a:r>
              <a:rPr lang="es-ES_tradnl" sz="1100" dirty="0"/>
              <a:t>Barrio nuevo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C2E9E3-ED2D-CC4E-A16E-1F9A495B00DA}"/>
              </a:ext>
            </a:extLst>
          </p:cNvPr>
          <p:cNvSpPr/>
          <p:nvPr/>
        </p:nvSpPr>
        <p:spPr>
          <a:xfrm>
            <a:off x="5436775" y="2649964"/>
            <a:ext cx="86814" cy="86814"/>
          </a:xfrm>
          <a:prstGeom prst="rect">
            <a:avLst/>
          </a:prstGeom>
          <a:solidFill>
            <a:srgbClr val="3A7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93DA88-117B-1D46-BDC9-71ECFE75EC87}"/>
              </a:ext>
            </a:extLst>
          </p:cNvPr>
          <p:cNvSpPr/>
          <p:nvPr/>
        </p:nvSpPr>
        <p:spPr>
          <a:xfrm>
            <a:off x="5436375" y="2824753"/>
            <a:ext cx="86814" cy="86814"/>
          </a:xfrm>
          <a:prstGeom prst="rect">
            <a:avLst/>
          </a:prstGeom>
          <a:solidFill>
            <a:srgbClr val="EF8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894598"/>
      </p:ext>
    </p:extLst>
  </p:cSld>
  <p:clrMapOvr>
    <a:masterClrMapping/>
  </p:clrMapOvr>
  <p:transition advTm="2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A785E11F-64D0-D046-AD5B-1DC59028D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57" y="3625109"/>
            <a:ext cx="3627979" cy="1078126"/>
          </a:xfrm>
          <a:prstGeom prst="rect">
            <a:avLst/>
          </a:prstGeom>
        </p:spPr>
      </p:pic>
      <p:sp>
        <p:nvSpPr>
          <p:cNvPr id="35841" name="Rectangle 2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/>
              <a:t>Preparaci</a:t>
            </a:r>
            <a:r>
              <a:rPr lang="es-ES" altLang="en-US" dirty="0"/>
              <a:t>ón de datos: limpieza y </a:t>
            </a:r>
            <a:r>
              <a:rPr lang="es-ES" altLang="en-US" dirty="0" err="1"/>
              <a:t>feature</a:t>
            </a:r>
            <a:r>
              <a:rPr lang="es-ES" altLang="en-US" dirty="0"/>
              <a:t> </a:t>
            </a:r>
            <a:r>
              <a:rPr lang="es-ES" altLang="en-US" dirty="0" err="1"/>
              <a:t>engineering</a:t>
            </a:r>
            <a:endParaRPr lang="es-ES_tradnl" altLang="en-US" dirty="0"/>
          </a:p>
        </p:txBody>
      </p:sp>
      <p:sp>
        <p:nvSpPr>
          <p:cNvPr id="201" name="Rectangle 9">
            <a:extLst>
              <a:ext uri="{FF2B5EF4-FFF2-40B4-BE49-F238E27FC236}">
                <a16:creationId xmlns:a16="http://schemas.microsoft.com/office/drawing/2014/main" id="{1C848B6A-D3D5-EE40-A759-96E615A3E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8" y="843558"/>
            <a:ext cx="3908596" cy="18002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s-ES" altLang="en-US" sz="1200" b="1" dirty="0"/>
              <a:t>Limpieza de datos:</a:t>
            </a:r>
          </a:p>
          <a:p>
            <a:pPr>
              <a:defRPr/>
            </a:pPr>
            <a:r>
              <a:rPr lang="es-ES" altLang="en-US" sz="1100" dirty="0"/>
              <a:t>Eliminación de </a:t>
            </a:r>
            <a:r>
              <a:rPr lang="es-ES" altLang="en-US" sz="1100" dirty="0" err="1"/>
              <a:t>outliers</a:t>
            </a:r>
            <a:r>
              <a:rPr lang="es-ES" altLang="en-US" sz="1100" dirty="0"/>
              <a:t> (valores muy lejanos a la media de un campo)</a:t>
            </a:r>
          </a:p>
          <a:p>
            <a:pPr>
              <a:defRPr/>
            </a:pPr>
            <a:r>
              <a:rPr lang="es-ES" altLang="en-US" sz="1100" dirty="0"/>
              <a:t>Eliminación de registros con pocos campos completos.</a:t>
            </a:r>
          </a:p>
          <a:p>
            <a:pPr>
              <a:defRPr/>
            </a:pPr>
            <a:r>
              <a:rPr lang="es-ES" altLang="en-US" sz="1100" dirty="0"/>
              <a:t>Eliminación de variables con pocos registros completos.</a:t>
            </a:r>
          </a:p>
          <a:p>
            <a:pPr>
              <a:defRPr/>
            </a:pPr>
            <a:r>
              <a:rPr lang="es-ES" altLang="en-US" sz="1100" dirty="0"/>
              <a:t>Ocasionalmente: relleno de datos faltantes con valores medios para el campo.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9601DB9-CDA5-E147-8220-77D0232E4448}"/>
              </a:ext>
            </a:extLst>
          </p:cNvPr>
          <p:cNvSpPr txBox="1">
            <a:spLocks/>
          </p:cNvSpPr>
          <p:nvPr/>
        </p:nvSpPr>
        <p:spPr>
          <a:xfrm>
            <a:off x="4283968" y="843558"/>
            <a:ext cx="3836588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30" indent="-171430" algn="l" defTabSz="68572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35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1pPr>
            <a:lvl2pPr marL="514290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72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2pPr>
            <a:lvl3pPr marL="857150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8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3pPr>
            <a:lvl4pPr marL="1200010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45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4pPr>
            <a:lvl5pPr marL="154287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45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5pPr>
            <a:lvl6pPr marL="188573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59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45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31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altLang="en-US" sz="1200" b="1" dirty="0" err="1"/>
              <a:t>Feature</a:t>
            </a:r>
            <a:r>
              <a:rPr lang="es-ES" altLang="en-US" sz="1200" b="1" dirty="0"/>
              <a:t> </a:t>
            </a:r>
            <a:r>
              <a:rPr lang="es-ES" altLang="en-US" sz="1200" b="1" dirty="0" err="1"/>
              <a:t>engineering</a:t>
            </a:r>
            <a:r>
              <a:rPr lang="es-ES" altLang="en-US" sz="1200" b="1" dirty="0"/>
              <a:t>: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n-US" sz="1100" dirty="0"/>
              <a:t>Derivación de nuevas variables como combinaciones de variables existentes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n-US" sz="1100" dirty="0"/>
              <a:t>Transformación de variables continuas a categóricas    mediante </a:t>
            </a:r>
            <a:r>
              <a:rPr lang="es-ES" altLang="en-US" sz="1100" dirty="0" err="1"/>
              <a:t>clusters</a:t>
            </a:r>
            <a:r>
              <a:rPr lang="es-ES" altLang="en-US" sz="1100" dirty="0"/>
              <a:t> o rangos.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n-US" sz="1100" dirty="0"/>
              <a:t>Eliminación de variables que no son relevantes</a:t>
            </a:r>
          </a:p>
          <a:p>
            <a:pPr marL="342860" lvl="1" indent="0" fontAlgn="auto">
              <a:spcAft>
                <a:spcPts val="0"/>
              </a:spcAft>
              <a:buNone/>
              <a:defRPr/>
            </a:pPr>
            <a:endParaRPr lang="es-ES" altLang="en-US" sz="103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964AA8-CB1C-B649-94D8-45F9497C1C1C}"/>
              </a:ext>
            </a:extLst>
          </p:cNvPr>
          <p:cNvGrpSpPr/>
          <p:nvPr/>
        </p:nvGrpSpPr>
        <p:grpSpPr>
          <a:xfrm>
            <a:off x="4716016" y="2296423"/>
            <a:ext cx="1801812" cy="841615"/>
            <a:chOff x="6764390" y="2499742"/>
            <a:chExt cx="1801812" cy="8416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830A524-6454-5B48-AEB9-2C6F8ACE0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390" y="2503157"/>
              <a:ext cx="812800" cy="838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A3AB9B-1BED-6944-8759-F52960E5A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757"/>
            <a:stretch/>
          </p:blipFill>
          <p:spPr>
            <a:xfrm>
              <a:off x="8119538" y="2499742"/>
              <a:ext cx="446664" cy="787400"/>
            </a:xfrm>
            <a:prstGeom prst="rect">
              <a:avLst/>
            </a:prstGeom>
          </p:spPr>
        </p:pic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D4F5E56C-7F78-8746-97D2-464E54BB765B}"/>
                </a:ext>
              </a:extLst>
            </p:cNvPr>
            <p:cNvSpPr/>
            <p:nvPr/>
          </p:nvSpPr>
          <p:spPr>
            <a:xfrm>
              <a:off x="7668344" y="2787774"/>
              <a:ext cx="360040" cy="1344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A1D28B-35E9-214C-AB82-EA41413D9537}"/>
              </a:ext>
            </a:extLst>
          </p:cNvPr>
          <p:cNvGrpSpPr/>
          <p:nvPr/>
        </p:nvGrpSpPr>
        <p:grpSpPr>
          <a:xfrm>
            <a:off x="7745906" y="2499742"/>
            <a:ext cx="749300" cy="1485900"/>
            <a:chOff x="5827612" y="3339175"/>
            <a:chExt cx="749300" cy="14859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8845A4E-BE59-6441-8F91-4E65CE7F5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612" y="3339175"/>
              <a:ext cx="749300" cy="1485900"/>
            </a:xfrm>
            <a:prstGeom prst="rect">
              <a:avLst/>
            </a:prstGeom>
          </p:spPr>
        </p:pic>
        <p:sp>
          <p:nvSpPr>
            <p:cNvPr id="26" name="Multiply 25">
              <a:extLst>
                <a:ext uri="{FF2B5EF4-FFF2-40B4-BE49-F238E27FC236}">
                  <a16:creationId xmlns:a16="http://schemas.microsoft.com/office/drawing/2014/main" id="{18457EBE-C930-7142-B7B7-CD7BA4410426}"/>
                </a:ext>
              </a:extLst>
            </p:cNvPr>
            <p:cNvSpPr/>
            <p:nvPr/>
          </p:nvSpPr>
          <p:spPr>
            <a:xfrm>
              <a:off x="5827612" y="3470057"/>
              <a:ext cx="720080" cy="1224136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F184BDB5-4DDC-1544-B2B0-AA4D15099B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166" y="3579862"/>
            <a:ext cx="1206500" cy="1066800"/>
          </a:xfrm>
          <a:prstGeom prst="rect">
            <a:avLst/>
          </a:prstGeom>
        </p:spPr>
      </p:pic>
      <p:sp>
        <p:nvSpPr>
          <p:cNvPr id="39" name="Right Arrow 38">
            <a:extLst>
              <a:ext uri="{FF2B5EF4-FFF2-40B4-BE49-F238E27FC236}">
                <a16:creationId xmlns:a16="http://schemas.microsoft.com/office/drawing/2014/main" id="{FFD487AA-A932-744D-AC8D-1098B6F747E6}"/>
              </a:ext>
            </a:extLst>
          </p:cNvPr>
          <p:cNvSpPr/>
          <p:nvPr/>
        </p:nvSpPr>
        <p:spPr>
          <a:xfrm>
            <a:off x="5842222" y="4096931"/>
            <a:ext cx="360040" cy="134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1CD74FE-3E3D-7846-AA34-B8AD603CBD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556" y="3579862"/>
            <a:ext cx="876300" cy="107950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9B3CBD-7C37-A340-895E-DBD12F203761}"/>
              </a:ext>
            </a:extLst>
          </p:cNvPr>
          <p:cNvCxnSpPr/>
          <p:nvPr/>
        </p:nvCxnSpPr>
        <p:spPr>
          <a:xfrm>
            <a:off x="4211960" y="915566"/>
            <a:ext cx="0" cy="37310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7B7CE1A7-0D7E-864F-BE93-8F02F899C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2" y="2427734"/>
            <a:ext cx="3627979" cy="1078126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41CE8BD6-C011-0E48-B9C2-21E1294ECDFA}"/>
              </a:ext>
            </a:extLst>
          </p:cNvPr>
          <p:cNvSpPr/>
          <p:nvPr/>
        </p:nvSpPr>
        <p:spPr>
          <a:xfrm>
            <a:off x="2237953" y="2855816"/>
            <a:ext cx="324006" cy="1211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BDF58F-96B9-C342-97BD-7FC3BA7815AA}"/>
              </a:ext>
            </a:extLst>
          </p:cNvPr>
          <p:cNvSpPr/>
          <p:nvPr/>
        </p:nvSpPr>
        <p:spPr>
          <a:xfrm>
            <a:off x="2620329" y="2855816"/>
            <a:ext cx="324006" cy="1211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E6373988-6516-A34D-9F43-D8FE697D2865}"/>
              </a:ext>
            </a:extLst>
          </p:cNvPr>
          <p:cNvCxnSpPr>
            <a:cxnSpLocks/>
            <a:stCxn id="36" idx="1"/>
            <a:endCxn id="59" idx="1"/>
          </p:cNvCxnSpPr>
          <p:nvPr/>
        </p:nvCxnSpPr>
        <p:spPr>
          <a:xfrm rot="10800000" flipH="1" flipV="1">
            <a:off x="344851" y="2966796"/>
            <a:ext cx="23105" cy="1197375"/>
          </a:xfrm>
          <a:prstGeom prst="bentConnector3">
            <a:avLst>
              <a:gd name="adj1" fmla="val -98939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4F5FF2-72DB-F34E-A2A2-144982EC4264}"/>
              </a:ext>
            </a:extLst>
          </p:cNvPr>
          <p:cNvCxnSpPr/>
          <p:nvPr/>
        </p:nvCxnSpPr>
        <p:spPr>
          <a:xfrm>
            <a:off x="320399" y="4119612"/>
            <a:ext cx="37230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arcador de número de diapositiva 1">
            <a:extLst>
              <a:ext uri="{FF2B5EF4-FFF2-40B4-BE49-F238E27FC236}">
                <a16:creationId xmlns:a16="http://schemas.microsoft.com/office/drawing/2014/main" id="{9C88319F-D080-A747-A1A9-C3DE24E7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5989" y="4830000"/>
            <a:ext cx="493182" cy="273844"/>
          </a:xfrm>
        </p:spPr>
        <p:txBody>
          <a:bodyPr/>
          <a:lstStyle/>
          <a:p>
            <a:pPr>
              <a:defRPr/>
            </a:pPr>
            <a:fld id="{1F76FD40-E368-D04E-99C2-9DFE6964197F}" type="slidenum">
              <a:rPr lang="tr-TR"/>
              <a:pPr>
                <a:defRPr/>
              </a:pPr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2697976"/>
      </p:ext>
    </p:extLst>
  </p:cSld>
  <p:clrMapOvr>
    <a:masterClrMapping/>
  </p:clrMapOvr>
  <p:transition advTm="2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773BF-B66B-914A-A8D4-600F844D3DD6}" type="slidenum">
              <a:rPr lang="tr-TR"/>
              <a:pPr>
                <a:defRPr/>
              </a:pPr>
              <a:t>16</a:t>
            </a:fld>
            <a:endParaRPr lang="tr-TR" dirty="0"/>
          </a:p>
        </p:txBody>
      </p:sp>
      <p:sp>
        <p:nvSpPr>
          <p:cNvPr id="32775" name="Rectangle 3"/>
          <p:cNvSpPr>
            <a:spLocks noChangeArrowheads="1"/>
          </p:cNvSpPr>
          <p:nvPr/>
        </p:nvSpPr>
        <p:spPr bwMode="auto">
          <a:xfrm>
            <a:off x="2153630" y="2211710"/>
            <a:ext cx="2058330" cy="55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>
            <a:lvl1pPr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s-ES_tradnl" altLang="en-US" sz="1050">
                <a:ea typeface="Trebuchet MS" charset="0"/>
                <a:cs typeface="Trebuchet MS" charset="0"/>
              </a:rPr>
              <a:t>Se utilizará la </a:t>
            </a:r>
            <a:r>
              <a:rPr lang="es-ES_tradnl" altLang="en-US" sz="1050" b="1">
                <a:ea typeface="Trebuchet MS" charset="0"/>
                <a:cs typeface="Trebuchet MS" charset="0"/>
              </a:rPr>
              <a:t>muestra de entrenamiento</a:t>
            </a:r>
            <a:r>
              <a:rPr lang="es-ES_tradnl" altLang="en-US" sz="1050">
                <a:ea typeface="Trebuchet MS" charset="0"/>
                <a:cs typeface="Trebuchet MS" charset="0"/>
              </a:rPr>
              <a:t> para entrenar cada modelo.</a:t>
            </a:r>
          </a:p>
        </p:txBody>
      </p:sp>
      <p:sp>
        <p:nvSpPr>
          <p:cNvPr id="24583" name="AutoShape 9"/>
          <p:cNvSpPr>
            <a:spLocks noChangeArrowheads="1"/>
          </p:cNvSpPr>
          <p:nvPr/>
        </p:nvSpPr>
        <p:spPr bwMode="invGray">
          <a:xfrm>
            <a:off x="1341398" y="2286069"/>
            <a:ext cx="822970" cy="405936"/>
          </a:xfrm>
          <a:prstGeom prst="can">
            <a:avLst>
              <a:gd name="adj" fmla="val 25000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ES_tradnl" altLang="en-US" sz="900">
                <a:solidFill>
                  <a:schemeClr val="bg1"/>
                </a:solidFill>
                <a:ea typeface="Trebuchet MS" charset="0"/>
                <a:cs typeface="Trebuchet MS" charset="0"/>
              </a:rPr>
              <a:t>Entrenamiento</a:t>
            </a:r>
          </a:p>
        </p:txBody>
      </p:sp>
      <p:sp>
        <p:nvSpPr>
          <p:cNvPr id="13" name="AutoShape 9">
            <a:extLst>
              <a:ext uri="{FF2B5EF4-FFF2-40B4-BE49-F238E27FC236}">
                <a16:creationId xmlns:a16="http://schemas.microsoft.com/office/drawing/2014/main" id="{CA07ED7A-7F9B-D54A-B112-0773FB03B03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331640" y="2975817"/>
            <a:ext cx="822970" cy="405936"/>
          </a:xfrm>
          <a:prstGeom prst="can">
            <a:avLst>
              <a:gd name="adj" fmla="val 25000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ES_tradnl" altLang="en-US" sz="900">
                <a:solidFill>
                  <a:schemeClr val="bg1"/>
                </a:solidFill>
                <a:ea typeface="Trebuchet MS" charset="0"/>
                <a:cs typeface="Trebuchet MS" charset="0"/>
              </a:rPr>
              <a:t>Validación</a:t>
            </a:r>
          </a:p>
        </p:txBody>
      </p:sp>
      <p:sp>
        <p:nvSpPr>
          <p:cNvPr id="14" name="AutoShape 9">
            <a:extLst>
              <a:ext uri="{FF2B5EF4-FFF2-40B4-BE49-F238E27FC236}">
                <a16:creationId xmlns:a16="http://schemas.microsoft.com/office/drawing/2014/main" id="{DEEFEFA7-8BA8-B341-B647-5D42638EDB64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331640" y="3653412"/>
            <a:ext cx="822970" cy="405936"/>
          </a:xfrm>
          <a:prstGeom prst="can">
            <a:avLst>
              <a:gd name="adj" fmla="val 25000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ES_tradnl" altLang="en-US" sz="900">
                <a:solidFill>
                  <a:schemeClr val="bg1"/>
                </a:solidFill>
                <a:ea typeface="Trebuchet MS" charset="0"/>
                <a:cs typeface="Trebuchet MS" charset="0"/>
              </a:rPr>
              <a:t>Testing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54526FB-F0B6-CD41-91FA-8BC32870F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630" y="2905524"/>
            <a:ext cx="2058330" cy="55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>
            <a:lvl1pPr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s-ES_tradnl" altLang="en-US" sz="1050">
                <a:ea typeface="Trebuchet MS" charset="0"/>
                <a:cs typeface="Trebuchet MS" charset="0"/>
              </a:rPr>
              <a:t>Se utilizará la </a:t>
            </a:r>
            <a:r>
              <a:rPr lang="es-ES_tradnl" altLang="en-US" sz="1050" b="1">
                <a:ea typeface="Trebuchet MS" charset="0"/>
                <a:cs typeface="Trebuchet MS" charset="0"/>
              </a:rPr>
              <a:t>muestra de validación</a:t>
            </a:r>
            <a:r>
              <a:rPr lang="es-ES_tradnl" altLang="en-US" sz="1050">
                <a:ea typeface="Trebuchet MS" charset="0"/>
                <a:cs typeface="Trebuchet MS" charset="0"/>
              </a:rPr>
              <a:t> para evaluar cada modelo y compararlos entre sí.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914728B-A7FA-1647-8AAD-DFCB66899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3495590"/>
            <a:ext cx="2058330" cy="87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>
            <a:lvl1pPr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s-ES_tradnl" altLang="en-US" sz="1050">
                <a:ea typeface="Trebuchet MS" charset="0"/>
                <a:cs typeface="Trebuchet MS" charset="0"/>
              </a:rPr>
              <a:t>Se utilizará la </a:t>
            </a:r>
            <a:r>
              <a:rPr lang="es-ES_tradnl" altLang="en-US" sz="1050" b="1">
                <a:ea typeface="Trebuchet MS" charset="0"/>
                <a:cs typeface="Trebuchet MS" charset="0"/>
              </a:rPr>
              <a:t>muestra de testing</a:t>
            </a:r>
            <a:r>
              <a:rPr lang="es-ES_tradnl" altLang="en-US" sz="1050">
                <a:ea typeface="Trebuchet MS" charset="0"/>
                <a:cs typeface="Trebuchet MS" charset="0"/>
              </a:rPr>
              <a:t> para realizar la evaluación final del modelo seleccionado y estimar su rendimiento.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CE15A326-5205-724F-BBCC-2ACC4B89BA91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7504" y="2878101"/>
            <a:ext cx="822970" cy="601367"/>
          </a:xfrm>
          <a:prstGeom prst="can">
            <a:avLst>
              <a:gd name="adj" fmla="val 25000"/>
            </a:avLst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ES_tradnl" altLang="en-US" sz="900" dirty="0">
                <a:solidFill>
                  <a:schemeClr val="bg1"/>
                </a:solidFill>
                <a:ea typeface="Trebuchet MS" charset="0"/>
                <a:cs typeface="Trebuchet MS" charset="0"/>
              </a:rPr>
              <a:t>Datos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s-ES_tradnl" altLang="en-US" sz="900" dirty="0">
                <a:solidFill>
                  <a:schemeClr val="bg1"/>
                </a:solidFill>
                <a:ea typeface="Trebuchet MS" charset="0"/>
                <a:cs typeface="Trebuchet MS" charset="0"/>
              </a:rPr>
              <a:t>completos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13D50A-DA37-7744-B893-C66EB51C5592}"/>
              </a:ext>
            </a:extLst>
          </p:cNvPr>
          <p:cNvCxnSpPr>
            <a:stCxn id="17" idx="4"/>
            <a:endCxn id="24583" idx="2"/>
          </p:cNvCxnSpPr>
          <p:nvPr/>
        </p:nvCxnSpPr>
        <p:spPr>
          <a:xfrm flipV="1">
            <a:off x="930474" y="2489037"/>
            <a:ext cx="410924" cy="68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313A79-6793-1248-9C31-B8142C6082A7}"/>
              </a:ext>
            </a:extLst>
          </p:cNvPr>
          <p:cNvCxnSpPr>
            <a:cxnSpLocks/>
            <a:stCxn id="17" idx="4"/>
            <a:endCxn id="13" idx="2"/>
          </p:cNvCxnSpPr>
          <p:nvPr/>
        </p:nvCxnSpPr>
        <p:spPr>
          <a:xfrm>
            <a:off x="930474" y="3178785"/>
            <a:ext cx="401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18890C-3F5A-9546-9452-83264BBCCB16}"/>
              </a:ext>
            </a:extLst>
          </p:cNvPr>
          <p:cNvCxnSpPr>
            <a:cxnSpLocks/>
            <a:stCxn id="17" idx="4"/>
            <a:endCxn id="14" idx="2"/>
          </p:cNvCxnSpPr>
          <p:nvPr/>
        </p:nvCxnSpPr>
        <p:spPr>
          <a:xfrm>
            <a:off x="930474" y="3178785"/>
            <a:ext cx="401166" cy="67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AE296B-3A79-F341-8DC1-225C08C7DA43}"/>
              </a:ext>
            </a:extLst>
          </p:cNvPr>
          <p:cNvCxnSpPr/>
          <p:nvPr/>
        </p:nvCxnSpPr>
        <p:spPr>
          <a:xfrm>
            <a:off x="4211960" y="915566"/>
            <a:ext cx="0" cy="37310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9">
            <a:extLst>
              <a:ext uri="{FF2B5EF4-FFF2-40B4-BE49-F238E27FC236}">
                <a16:creationId xmlns:a16="http://schemas.microsoft.com/office/drawing/2014/main" id="{A87B36CE-D1AB-5548-92D5-D08223D6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8" y="1013430"/>
            <a:ext cx="3908596" cy="884392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s-ES" altLang="en-US" sz="1200" b="1" dirty="0"/>
              <a:t>Separación (muestreo):</a:t>
            </a:r>
          </a:p>
          <a:p>
            <a:pPr marL="0" indent="0">
              <a:buNone/>
              <a:defRPr/>
            </a:pPr>
            <a:r>
              <a:rPr lang="es-ES" altLang="en-US" sz="1100" dirty="0"/>
              <a:t>Para tener una buena estimación del rendimiento del modelo que desarrollemos, se dividen los datos disponibles en: 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8E277032-5A40-C048-8E8E-A0B9EAA6351C}"/>
              </a:ext>
            </a:extLst>
          </p:cNvPr>
          <p:cNvSpPr txBox="1">
            <a:spLocks/>
          </p:cNvSpPr>
          <p:nvPr/>
        </p:nvSpPr>
        <p:spPr>
          <a:xfrm>
            <a:off x="4241862" y="1013429"/>
            <a:ext cx="4794633" cy="883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30" indent="-171430" algn="l" defTabSz="68572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35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1pPr>
            <a:lvl2pPr marL="514290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72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2pPr>
            <a:lvl3pPr marL="857150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8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3pPr>
            <a:lvl4pPr marL="1200010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45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4pPr>
            <a:lvl5pPr marL="154287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45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5pPr>
            <a:lvl6pPr marL="188573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59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45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31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ES" altLang="en-US" sz="1200" b="1" dirty="0" err="1"/>
              <a:t>Reescalado</a:t>
            </a:r>
            <a:r>
              <a:rPr lang="es-ES" altLang="en-US" sz="1200" b="1" dirty="0"/>
              <a:t>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ES" altLang="en-US" sz="1100" dirty="0"/>
              <a:t>Muchos de los algoritmos de Machine Learning que usaremos para el desarrollo de los modelos requieren que las variables continuas estén normalizadas: que tengan media cero y desviación 1.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ES" altLang="en-US" sz="1100" dirty="0"/>
              <a:t>Esto se consigue restándole la media original y dividiendo entre la desviación.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6E13C3-5A8A-014F-8B64-92D54CBC3465}"/>
              </a:ext>
            </a:extLst>
          </p:cNvPr>
          <p:cNvGrpSpPr/>
          <p:nvPr/>
        </p:nvGrpSpPr>
        <p:grpSpPr>
          <a:xfrm>
            <a:off x="5508104" y="2427734"/>
            <a:ext cx="2035343" cy="1739900"/>
            <a:chOff x="5476205" y="2348023"/>
            <a:chExt cx="2035343" cy="17399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9623531-D928-E947-9A43-02541C29C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66"/>
            <a:stretch/>
          </p:blipFill>
          <p:spPr>
            <a:xfrm>
              <a:off x="5476205" y="2348023"/>
              <a:ext cx="497825" cy="17399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D319013-CA6F-6F4A-9425-A90FC40402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57"/>
            <a:stretch/>
          </p:blipFill>
          <p:spPr>
            <a:xfrm>
              <a:off x="6653496" y="2348023"/>
              <a:ext cx="858052" cy="1739900"/>
            </a:xfrm>
            <a:prstGeom prst="rect">
              <a:avLst/>
            </a:prstGeom>
          </p:spPr>
        </p:pic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C29D06EA-0A39-B94D-AB82-04E1FA149672}"/>
                </a:ext>
              </a:extLst>
            </p:cNvPr>
            <p:cNvSpPr/>
            <p:nvPr/>
          </p:nvSpPr>
          <p:spPr>
            <a:xfrm>
              <a:off x="6133743" y="3160228"/>
              <a:ext cx="360040" cy="1344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39" name="Rectangle 208">
            <a:extLst>
              <a:ext uri="{FF2B5EF4-FFF2-40B4-BE49-F238E27FC236}">
                <a16:creationId xmlns:a16="http://schemas.microsoft.com/office/drawing/2014/main" id="{DA56E052-01C6-7E40-8775-B9FA4A9B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9" y="98542"/>
            <a:ext cx="8887697" cy="994172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s-ES_tradnl" altLang="en-US" dirty="0"/>
              <a:t>Preparaci</a:t>
            </a:r>
            <a:r>
              <a:rPr lang="es-ES" altLang="en-US" dirty="0"/>
              <a:t>ón de datos: Separación y </a:t>
            </a:r>
            <a:r>
              <a:rPr lang="es-ES" altLang="en-US" dirty="0" err="1"/>
              <a:t>reescalado</a:t>
            </a:r>
            <a:endParaRPr lang="es-ES_tradnl" altLang="en-US" dirty="0"/>
          </a:p>
        </p:txBody>
      </p:sp>
    </p:spTree>
    <p:extLst>
      <p:ext uri="{BB962C8B-B14F-4D97-AF65-F5344CB8AC3E}">
        <p14:creationId xmlns:p14="http://schemas.microsoft.com/office/powerpoint/2010/main" val="311580055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773BF-B66B-914A-A8D4-600F844D3DD6}" type="slidenum">
              <a:rPr lang="tr-TR"/>
              <a:pPr>
                <a:defRPr/>
              </a:pPr>
              <a:t>17</a:t>
            </a:fld>
            <a:endParaRPr lang="tr-TR" dirty="0"/>
          </a:p>
        </p:txBody>
      </p:sp>
      <p:sp>
        <p:nvSpPr>
          <p:cNvPr id="39" name="Rectangle 208">
            <a:extLst>
              <a:ext uri="{FF2B5EF4-FFF2-40B4-BE49-F238E27FC236}">
                <a16:creationId xmlns:a16="http://schemas.microsoft.com/office/drawing/2014/main" id="{DA56E052-01C6-7E40-8775-B9FA4A9B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9" y="98542"/>
            <a:ext cx="8887697" cy="994172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s-ES" altLang="en-US" dirty="0"/>
              <a:t>Modelización: entrenamiento de algoritmos</a:t>
            </a:r>
            <a:endParaRPr lang="es-ES_tradnl" altLang="en-US" dirty="0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52F47B6D-AFD2-1B4C-9E91-A93B7C97E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614958"/>
              </p:ext>
            </p:extLst>
          </p:nvPr>
        </p:nvGraphicFramePr>
        <p:xfrm>
          <a:off x="421811" y="1707654"/>
          <a:ext cx="7704149" cy="2277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5893">
                  <a:extLst>
                    <a:ext uri="{9D8B030D-6E8A-4147-A177-3AD203B41FA5}">
                      <a16:colId xmlns:a16="http://schemas.microsoft.com/office/drawing/2014/main" val="4098058648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543907275"/>
                    </a:ext>
                  </a:extLst>
                </a:gridCol>
                <a:gridCol w="3121912">
                  <a:extLst>
                    <a:ext uri="{9D8B030D-6E8A-4147-A177-3AD203B41FA5}">
                      <a16:colId xmlns:a16="http://schemas.microsoft.com/office/drawing/2014/main" val="1364873963"/>
                    </a:ext>
                  </a:extLst>
                </a:gridCol>
              </a:tblGrid>
              <a:tr h="468080">
                <a:tc>
                  <a:txBody>
                    <a:bodyPr/>
                    <a:lstStyle/>
                    <a:p>
                      <a:pPr algn="r"/>
                      <a:r>
                        <a:rPr lang="es-ES" sz="1050" dirty="0"/>
                        <a:t>Tipo de salida</a:t>
                      </a:r>
                    </a:p>
                    <a:p>
                      <a:pPr algn="r"/>
                      <a:endParaRPr lang="es-ES" sz="1000" dirty="0"/>
                    </a:p>
                    <a:p>
                      <a:pPr algn="l"/>
                      <a:r>
                        <a:rPr lang="es-ES" sz="1050" dirty="0"/>
                        <a:t>Variables entrada</a:t>
                      </a:r>
                      <a:r>
                        <a:rPr lang="es-ES" sz="1000" dirty="0"/>
                        <a:t> </a:t>
                      </a:r>
                    </a:p>
                  </a:txBody>
                  <a:tcPr marL="71623" marR="71623" marT="35811" marB="35811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 categórica</a:t>
                      </a:r>
                    </a:p>
                  </a:txBody>
                  <a:tcPr marL="71623" marR="71623" marT="35811" marB="35811"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 continua</a:t>
                      </a:r>
                    </a:p>
                  </a:txBody>
                  <a:tcPr marL="71623" marR="71623" marT="35811" marB="35811"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4152931776"/>
                  </a:ext>
                </a:extLst>
              </a:tr>
              <a:tr h="862081">
                <a:tc>
                  <a:txBody>
                    <a:bodyPr/>
                    <a:lstStyle/>
                    <a:p>
                      <a:pPr algn="ctr"/>
                      <a:r>
                        <a:rPr lang="es-E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Entradas + Objetivo</a:t>
                      </a:r>
                    </a:p>
                    <a:p>
                      <a:pPr algn="ctr"/>
                      <a:r>
                        <a:rPr lang="es-E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(Supervisado)</a:t>
                      </a:r>
                    </a:p>
                  </a:txBody>
                  <a:tcPr marL="71623" marR="71623" marT="35811" marB="35811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K-Primeros vecinos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50" kern="1200" dirty="0" err="1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Naive</a:t>
                      </a: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050" kern="1200" dirty="0" err="1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Bayes</a:t>
                      </a:r>
                      <a:endParaRPr lang="es-ES" sz="1050" kern="1200" dirty="0">
                        <a:solidFill>
                          <a:schemeClr val="dk1"/>
                        </a:solidFill>
                        <a:latin typeface="Avenir Roman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Árboles de decisión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50" kern="1200" dirty="0" err="1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Support</a:t>
                      </a: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 Vector </a:t>
                      </a:r>
                      <a:r>
                        <a:rPr lang="es-ES" sz="1050" kern="1200" dirty="0" err="1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Classifiers</a:t>
                      </a: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 (SVC)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Redes neuronales</a:t>
                      </a:r>
                    </a:p>
                  </a:txBody>
                  <a:tcPr marL="71623" marR="71623" marT="35811" marB="35811" anchor="ctr"/>
                </a:tc>
                <a:tc>
                  <a:txBody>
                    <a:bodyPr/>
                    <a:lstStyle/>
                    <a:p>
                      <a:pPr marL="171450" indent="-171450" algn="l" defTabSz="68572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Regresión lineal</a:t>
                      </a:r>
                    </a:p>
                    <a:p>
                      <a:pPr marL="171450" indent="-171450" algn="l" defTabSz="68572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Regresión logística</a:t>
                      </a:r>
                    </a:p>
                    <a:p>
                      <a:pPr marL="171450" indent="-171450" algn="l" defTabSz="68572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ES" sz="1050" kern="1200" dirty="0" err="1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Support</a:t>
                      </a: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 Vector Machines (SVM)</a:t>
                      </a:r>
                    </a:p>
                    <a:p>
                      <a:pPr marL="171450" indent="-171450" algn="l" defTabSz="68572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Redes neuronales</a:t>
                      </a:r>
                    </a:p>
                  </a:txBody>
                  <a:tcPr marL="71623" marR="71623" marT="35811" marB="35811" anchor="ctr"/>
                </a:tc>
                <a:extLst>
                  <a:ext uri="{0D108BD9-81ED-4DB2-BD59-A6C34878D82A}">
                    <a16:rowId xmlns:a16="http://schemas.microsoft.com/office/drawing/2014/main" val="3463884858"/>
                  </a:ext>
                </a:extLst>
              </a:tr>
              <a:tr h="862081">
                <a:tc>
                  <a:txBody>
                    <a:bodyPr/>
                    <a:lstStyle/>
                    <a:p>
                      <a:pPr algn="ctr"/>
                      <a:r>
                        <a:rPr lang="es-E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Solo entradas</a:t>
                      </a:r>
                    </a:p>
                    <a:p>
                      <a:pPr algn="ctr"/>
                      <a:r>
                        <a:rPr lang="es-E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(No supervisado)</a:t>
                      </a:r>
                    </a:p>
                  </a:txBody>
                  <a:tcPr marL="71623" marR="71623" marT="35811" marB="35811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K-</a:t>
                      </a:r>
                      <a:r>
                        <a:rPr lang="es-ES" sz="1050" kern="1200" dirty="0" err="1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means</a:t>
                      </a:r>
                      <a:endParaRPr lang="es-ES" sz="1050" kern="1200" dirty="0">
                        <a:solidFill>
                          <a:schemeClr val="dk1"/>
                        </a:solidFill>
                        <a:latin typeface="Avenir Roman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DBSCAN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050" kern="1200" dirty="0" err="1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Spectral</a:t>
                      </a: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050" kern="1200" dirty="0" err="1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clustering</a:t>
                      </a:r>
                      <a:endParaRPr lang="es-ES" sz="1050" kern="1200" dirty="0">
                        <a:solidFill>
                          <a:schemeClr val="dk1"/>
                        </a:solidFill>
                        <a:latin typeface="Avenir Roman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 marL="71623" marR="71623" marT="35811" marB="35811" anchor="ctr"/>
                </a:tc>
                <a:tc>
                  <a:txBody>
                    <a:bodyPr/>
                    <a:lstStyle/>
                    <a:p>
                      <a:pPr marL="171450" indent="-171450" algn="l" defTabSz="68572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Multidimensional </a:t>
                      </a:r>
                      <a:r>
                        <a:rPr lang="es-ES" sz="1050" kern="1200" dirty="0" err="1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scaling</a:t>
                      </a: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 (MDS)</a:t>
                      </a:r>
                    </a:p>
                    <a:p>
                      <a:pPr marL="171450" indent="-171450" algn="l" defTabSz="68572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Análisis de componentes principales (PCA)</a:t>
                      </a:r>
                    </a:p>
                    <a:p>
                      <a:pPr marL="171450" indent="-171450" algn="l" defTabSz="68572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Singular </a:t>
                      </a:r>
                      <a:r>
                        <a:rPr lang="es-ES" sz="1050" kern="1200" dirty="0" err="1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050" kern="1200" dirty="0" err="1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decomposition</a:t>
                      </a: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 (SVD)</a:t>
                      </a:r>
                    </a:p>
                  </a:txBody>
                  <a:tcPr marL="71623" marR="71623" marT="35811" marB="35811" anchor="ctr"/>
                </a:tc>
                <a:extLst>
                  <a:ext uri="{0D108BD9-81ED-4DB2-BD59-A6C34878D82A}">
                    <a16:rowId xmlns:a16="http://schemas.microsoft.com/office/drawing/2014/main" val="1351534789"/>
                  </a:ext>
                </a:extLst>
              </a:tr>
            </a:tbl>
          </a:graphicData>
        </a:graphic>
      </p:graphicFrame>
      <p:sp>
        <p:nvSpPr>
          <p:cNvPr id="27" name="Rectangle 9">
            <a:extLst>
              <a:ext uri="{FF2B5EF4-FFF2-40B4-BE49-F238E27FC236}">
                <a16:creationId xmlns:a16="http://schemas.microsoft.com/office/drawing/2014/main" id="{305AAC7B-3709-DD44-B0CA-9861630E7034}"/>
              </a:ext>
            </a:extLst>
          </p:cNvPr>
          <p:cNvSpPr txBox="1">
            <a:spLocks/>
          </p:cNvSpPr>
          <p:nvPr/>
        </p:nvSpPr>
        <p:spPr>
          <a:xfrm>
            <a:off x="159348" y="843558"/>
            <a:ext cx="8229076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30" indent="-171430" algn="l" defTabSz="68572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35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1pPr>
            <a:lvl2pPr marL="514290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72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2pPr>
            <a:lvl3pPr marL="857150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8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3pPr>
            <a:lvl4pPr marL="1200010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45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4pPr>
            <a:lvl5pPr marL="154287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45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5pPr>
            <a:lvl6pPr marL="188573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59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45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31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s-ES" altLang="en-US" sz="1400" dirty="0"/>
              <a:t>En la práctica se suelen entrenar varios algoritmos distintos y comprobar sus resultados.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altLang="en-US" sz="1400" dirty="0"/>
              <a:t>Aunque se pueden adaptar la mayoría de los algoritmos a un uso u otro, algunos encajan de forma ‘natural’ en determinadas categorías. Algunos de los mas comunes:</a:t>
            </a:r>
            <a:endParaRPr lang="es-ES" altLang="en-US" sz="1100" dirty="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A6C9E55F-8223-9940-92D2-12203975E4F5}"/>
              </a:ext>
            </a:extLst>
          </p:cNvPr>
          <p:cNvSpPr txBox="1">
            <a:spLocks/>
          </p:cNvSpPr>
          <p:nvPr/>
        </p:nvSpPr>
        <p:spPr>
          <a:xfrm>
            <a:off x="160376" y="4102826"/>
            <a:ext cx="8229076" cy="557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30" indent="-171430" algn="l" defTabSz="68572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35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1pPr>
            <a:lvl2pPr marL="514290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72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2pPr>
            <a:lvl3pPr marL="857150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8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3pPr>
            <a:lvl4pPr marL="1200010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45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4pPr>
            <a:lvl5pPr marL="154287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45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5pPr>
            <a:lvl6pPr marL="188573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59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45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31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s-ES" altLang="en-US" sz="1400" dirty="0"/>
              <a:t>También es común combinar conjuntos de modelos de un determinado tipo en forma de </a:t>
            </a:r>
            <a:r>
              <a:rPr lang="es-ES" altLang="en-US" sz="1400" i="1" dirty="0" err="1"/>
              <a:t>ensembles</a:t>
            </a:r>
            <a:r>
              <a:rPr lang="es-ES" altLang="en-US" sz="1400" dirty="0"/>
              <a:t>, para mejorar la capacidad de generalización. </a:t>
            </a:r>
          </a:p>
        </p:txBody>
      </p:sp>
    </p:spTree>
    <p:extLst>
      <p:ext uri="{BB962C8B-B14F-4D97-AF65-F5344CB8AC3E}">
        <p14:creationId xmlns:p14="http://schemas.microsoft.com/office/powerpoint/2010/main" val="405429594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773BF-B66B-914A-A8D4-600F844D3DD6}" type="slidenum">
              <a:rPr lang="tr-TR"/>
              <a:pPr>
                <a:defRPr/>
              </a:pPr>
              <a:t>18</a:t>
            </a:fld>
            <a:endParaRPr lang="tr-TR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AE296B-3A79-F341-8DC1-225C08C7DA43}"/>
              </a:ext>
            </a:extLst>
          </p:cNvPr>
          <p:cNvCxnSpPr/>
          <p:nvPr/>
        </p:nvCxnSpPr>
        <p:spPr>
          <a:xfrm>
            <a:off x="4932040" y="915566"/>
            <a:ext cx="0" cy="37310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9">
            <a:extLst>
              <a:ext uri="{FF2B5EF4-FFF2-40B4-BE49-F238E27FC236}">
                <a16:creationId xmlns:a16="http://schemas.microsoft.com/office/drawing/2014/main" id="{A87B36CE-D1AB-5548-92D5-D08223D6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7" y="1013430"/>
            <a:ext cx="4762141" cy="884392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s-ES" altLang="en-US" sz="1200" b="1" dirty="0"/>
              <a:t>Clasificación</a:t>
            </a:r>
          </a:p>
          <a:p>
            <a:pPr marL="0" indent="0">
              <a:buNone/>
              <a:defRPr/>
            </a:pPr>
            <a:r>
              <a:rPr lang="es-ES" altLang="en-US" sz="1100" dirty="0"/>
              <a:t>La forma mas habitual es evaluarlo con el </a:t>
            </a:r>
            <a:r>
              <a:rPr lang="es-ES" altLang="en-US" sz="1100" b="1" dirty="0"/>
              <a:t>porcentaje de acierto</a:t>
            </a:r>
            <a:r>
              <a:rPr lang="es-ES" altLang="en-US" sz="1100" dirty="0"/>
              <a:t>: nº de predicciones correctas / nº total de predicciones.</a:t>
            </a:r>
          </a:p>
          <a:p>
            <a:pPr marL="0" indent="0">
              <a:buNone/>
              <a:defRPr/>
            </a:pPr>
            <a:r>
              <a:rPr lang="es-ES" altLang="en-US" sz="1100" dirty="0"/>
              <a:t>La </a:t>
            </a:r>
            <a:r>
              <a:rPr lang="es-ES" altLang="en-US" sz="1100" b="1" dirty="0"/>
              <a:t>matriz de confusión </a:t>
            </a:r>
            <a:r>
              <a:rPr lang="es-ES" altLang="en-US" sz="1100" dirty="0"/>
              <a:t>nos da un mayor detalle del comportamiento: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8E277032-5A40-C048-8E8E-A0B9EAA6351C}"/>
              </a:ext>
            </a:extLst>
          </p:cNvPr>
          <p:cNvSpPr txBox="1">
            <a:spLocks/>
          </p:cNvSpPr>
          <p:nvPr/>
        </p:nvSpPr>
        <p:spPr>
          <a:xfrm>
            <a:off x="5004048" y="1013430"/>
            <a:ext cx="4032447" cy="1153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30" indent="-171430" algn="l" defTabSz="68572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35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1pPr>
            <a:lvl2pPr marL="514290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72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2pPr>
            <a:lvl3pPr marL="857150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8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3pPr>
            <a:lvl4pPr marL="1200010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45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4pPr>
            <a:lvl5pPr marL="154287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45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5pPr>
            <a:lvl6pPr marL="188573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59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45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31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ES" altLang="en-US" sz="1200" b="1" dirty="0"/>
              <a:t>Regresión: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ES" altLang="en-US" sz="1200" dirty="0"/>
              <a:t>Hay numerosas métricas para modelos de regresión, pero conceptualmente miden, en promedio, a que distancia están las predicciones de las mediciones.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ES" altLang="en-US" sz="1200" dirty="0"/>
              <a:t>La mas típica es el error cuadrático medio:</a:t>
            </a:r>
          </a:p>
        </p:txBody>
      </p:sp>
      <p:sp>
        <p:nvSpPr>
          <p:cNvPr id="39" name="Rectangle 208">
            <a:extLst>
              <a:ext uri="{FF2B5EF4-FFF2-40B4-BE49-F238E27FC236}">
                <a16:creationId xmlns:a16="http://schemas.microsoft.com/office/drawing/2014/main" id="{DA56E052-01C6-7E40-8775-B9FA4A9B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9" y="98542"/>
            <a:ext cx="8887697" cy="994172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s-ES" altLang="en-US" dirty="0"/>
              <a:t>Modelización: métricas de evaluación</a:t>
            </a:r>
            <a:endParaRPr lang="es-ES_tradnl" altLang="en-US" dirty="0"/>
          </a:p>
        </p:txBody>
      </p:sp>
      <p:graphicFrame>
        <p:nvGraphicFramePr>
          <p:cNvPr id="21" name="Group 48">
            <a:extLst>
              <a:ext uri="{FF2B5EF4-FFF2-40B4-BE49-F238E27FC236}">
                <a16:creationId xmlns:a16="http://schemas.microsoft.com/office/drawing/2014/main" id="{17568369-D208-5845-8219-93A6F9F49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93950"/>
              </p:ext>
            </p:extLst>
          </p:nvPr>
        </p:nvGraphicFramePr>
        <p:xfrm>
          <a:off x="683568" y="1995686"/>
          <a:ext cx="3581971" cy="1052287"/>
        </p:xfrm>
        <a:graphic>
          <a:graphicData uri="http://schemas.openxmlformats.org/drawingml/2006/table">
            <a:tbl>
              <a:tblPr/>
              <a:tblGrid>
                <a:gridCol w="879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352">
                <a:tc rowSpan="2"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  <a:sym typeface="Wingdings" charset="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s-ES" altLang="es-E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MS PGothic" charset="-128"/>
                        <a:sym typeface="Wingdings" charset="2"/>
                      </a:endParaRPr>
                    </a:p>
                  </a:txBody>
                  <a:tcPr marL="68580" marR="68580"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  <a:sym typeface="Wingdings" charset="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s-E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MS PGothic" charset="-128"/>
                          <a:sym typeface="Wingdings" charset="2"/>
                        </a:rPr>
                        <a:t>¿</a:t>
                      </a:r>
                      <a:r>
                        <a:rPr kumimoji="0" lang="en-US" altLang="es-E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MS PGothic" charset="-128"/>
                          <a:sym typeface="Wingdings" charset="2"/>
                        </a:rPr>
                        <a:t>Realmente</a:t>
                      </a:r>
                      <a:r>
                        <a:rPr kumimoji="0" lang="en-US" altLang="es-E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MS PGothic" charset="-128"/>
                          <a:sym typeface="Wingdings" charset="2"/>
                        </a:rPr>
                        <a:t> </a:t>
                      </a:r>
                      <a:r>
                        <a:rPr kumimoji="0" lang="en-US" altLang="es-E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MS PGothic" charset="-128"/>
                          <a:sym typeface="Wingdings" charset="2"/>
                        </a:rPr>
                        <a:t>pertenece</a:t>
                      </a:r>
                      <a:r>
                        <a:rPr kumimoji="0" lang="en-US" altLang="es-E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MS PGothic" charset="-128"/>
                          <a:sym typeface="Wingdings" charset="2"/>
                        </a:rPr>
                        <a:t> a la </a:t>
                      </a:r>
                      <a:r>
                        <a:rPr kumimoji="0" lang="en-US" altLang="es-E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MS PGothic" charset="-128"/>
                          <a:sym typeface="Wingdings" charset="2"/>
                        </a:rPr>
                        <a:t>categoría</a:t>
                      </a:r>
                      <a:r>
                        <a:rPr kumimoji="0" lang="en-US" altLang="es-E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MS PGothic" charset="-128"/>
                          <a:sym typeface="Wingdings" charset="2"/>
                        </a:rPr>
                        <a:t>?</a:t>
                      </a: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675">
                <a:tc gridSpan="2"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  <a:sym typeface="Wingdings" charset="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MS PGothic" charset="-128"/>
                          <a:sym typeface="Wingdings" charset="2"/>
                        </a:rPr>
                        <a:t>Sí</a:t>
                      </a: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  <a:sym typeface="Wingdings" charset="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MS PGothic" charset="-128"/>
                          <a:sym typeface="Wingdings" charset="2"/>
                        </a:rPr>
                        <a:t>No</a:t>
                      </a: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4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  <a:sym typeface="Wingdings" charset="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s-E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MS PGothic" charset="-128"/>
                          <a:sym typeface="Wingdings" charset="2"/>
                        </a:rPr>
                        <a:t>Clasificador</a:t>
                      </a:r>
                      <a:r>
                        <a:rPr kumimoji="0" lang="en-US" altLang="es-E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MS PGothic" charset="-128"/>
                          <a:sym typeface="Wingdings" charset="2"/>
                        </a:rPr>
                        <a:t> dice que </a:t>
                      </a:r>
                      <a:r>
                        <a:rPr kumimoji="0" lang="en-US" altLang="es-E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MS PGothic" charset="-128"/>
                          <a:sym typeface="Wingdings" charset="2"/>
                        </a:rPr>
                        <a:t>perteneces</a:t>
                      </a:r>
                      <a:r>
                        <a:rPr kumimoji="0" lang="en-US" altLang="es-E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MS PGothic" charset="-128"/>
                          <a:sym typeface="Wingdings" charset="2"/>
                        </a:rPr>
                        <a:t> a la </a:t>
                      </a:r>
                      <a:r>
                        <a:rPr kumimoji="0" lang="en-US" altLang="es-E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MS PGothic" charset="-128"/>
                          <a:sym typeface="Wingdings" charset="2"/>
                        </a:rPr>
                        <a:t>categoría</a:t>
                      </a:r>
                      <a:endParaRPr kumimoji="0" lang="en-US" altLang="es-E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77"/>
                        <a:ea typeface="MS PGothic" charset="-128"/>
                        <a:sym typeface="Wingdings" charset="2"/>
                      </a:endParaRPr>
                    </a:p>
                  </a:txBody>
                  <a:tcPr marL="67500" marR="67500" marT="35108" marB="351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  <a:sym typeface="Wingdings" charset="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MS PGothic" charset="-128"/>
                          <a:sym typeface="Wingdings" charset="2"/>
                        </a:rPr>
                        <a:t>Sí</a:t>
                      </a:r>
                    </a:p>
                  </a:txBody>
                  <a:tcPr marL="67500" marR="67500" marT="35108" marB="351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  <a:sym typeface="Wingdings" charset="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s-E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MS PGothic" charset="-128"/>
                          <a:sym typeface="Wingdings" charset="2"/>
                        </a:rPr>
                        <a:t>VP</a:t>
                      </a:r>
                    </a:p>
                  </a:txBody>
                  <a:tcPr marL="67500" marR="67500" marT="35108" marB="351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  <a:sym typeface="Wingdings" charset="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s-E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MS PGothic" charset="-128"/>
                          <a:sym typeface="Wingdings" charset="2"/>
                        </a:rPr>
                        <a:t>FP</a:t>
                      </a:r>
                    </a:p>
                  </a:txBody>
                  <a:tcPr marL="67500" marR="67500" marT="35108" marB="351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67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  <a:sym typeface="Wingdings" charset="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MS PGothic" charset="-128"/>
                          <a:sym typeface="Wingdings" charset="2"/>
                        </a:rPr>
                        <a:t>No</a:t>
                      </a:r>
                    </a:p>
                  </a:txBody>
                  <a:tcPr marL="67500" marR="67500" marT="35108" marB="351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  <a:sym typeface="Wingdings" charset="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s-E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MS PGothic" charset="-128"/>
                          <a:sym typeface="Wingdings" charset="2"/>
                        </a:rPr>
                        <a:t>FN</a:t>
                      </a:r>
                    </a:p>
                  </a:txBody>
                  <a:tcPr marL="67500" marR="67500" marT="35108" marB="351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  <a:sym typeface="Wingdings" charset="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Trebuchet MS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s-E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77"/>
                          <a:ea typeface="MS PGothic" charset="-128"/>
                          <a:sym typeface="Wingdings" charset="2"/>
                        </a:rPr>
                        <a:t>VN</a:t>
                      </a:r>
                    </a:p>
                  </a:txBody>
                  <a:tcPr marL="67500" marR="67500" marT="35108" marB="3510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Text Box 34">
            <a:extLst>
              <a:ext uri="{FF2B5EF4-FFF2-40B4-BE49-F238E27FC236}">
                <a16:creationId xmlns:a16="http://schemas.microsoft.com/office/drawing/2014/main" id="{BE88E0CD-962E-F44E-9694-11F7EDD3C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280" y="3066633"/>
            <a:ext cx="1619354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4B6D11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Trebuchet MS" charset="0"/>
                <a:ea typeface="MS PGothic" charset="-128"/>
                <a:sym typeface="Wingdings" charset="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ES" sz="1000" dirty="0">
                <a:solidFill>
                  <a:srgbClr val="000000"/>
                </a:solidFill>
                <a:latin typeface="IBM Plex Sans" panose="020B0503050203000203" pitchFamily="34" charset="77"/>
              </a:rPr>
              <a:t>VP: Verdaderos Positivos</a:t>
            </a:r>
            <a:br>
              <a:rPr lang="es-ES_tradnl" altLang="es-ES" sz="1000" dirty="0">
                <a:solidFill>
                  <a:srgbClr val="000000"/>
                </a:solidFill>
                <a:latin typeface="IBM Plex Sans" panose="020B0503050203000203" pitchFamily="34" charset="77"/>
              </a:rPr>
            </a:br>
            <a:r>
              <a:rPr lang="es-ES_tradnl" altLang="es-ES" sz="1000" dirty="0">
                <a:solidFill>
                  <a:srgbClr val="000000"/>
                </a:solidFill>
                <a:latin typeface="IBM Plex Sans" panose="020B0503050203000203" pitchFamily="34" charset="77"/>
              </a:rPr>
              <a:t>FP: Falsos Positivos</a:t>
            </a:r>
          </a:p>
        </p:txBody>
      </p:sp>
      <p:sp>
        <p:nvSpPr>
          <p:cNvPr id="23" name="Text Box 35">
            <a:extLst>
              <a:ext uri="{FF2B5EF4-FFF2-40B4-BE49-F238E27FC236}">
                <a16:creationId xmlns:a16="http://schemas.microsoft.com/office/drawing/2014/main" id="{A3FD04B0-63C9-C749-9319-F94646F49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457" y="3066633"/>
            <a:ext cx="1688283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4B6D11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Trebuchet MS" charset="0"/>
                <a:ea typeface="MS PGothic" charset="-128"/>
                <a:sym typeface="Wingdings" charset="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ES" sz="1000" dirty="0">
                <a:solidFill>
                  <a:srgbClr val="000000"/>
                </a:solidFill>
                <a:latin typeface="IBM Plex Sans" panose="020B0503050203000203" pitchFamily="34" charset="77"/>
              </a:rPr>
              <a:t>VN: Verdaderos Negativos</a:t>
            </a:r>
            <a:br>
              <a:rPr lang="es-ES_tradnl" altLang="es-ES" sz="1000" dirty="0">
                <a:solidFill>
                  <a:srgbClr val="000000"/>
                </a:solidFill>
                <a:latin typeface="IBM Plex Sans" panose="020B0503050203000203" pitchFamily="34" charset="77"/>
              </a:rPr>
            </a:br>
            <a:r>
              <a:rPr lang="es-ES_tradnl" altLang="es-ES" sz="1000" dirty="0">
                <a:solidFill>
                  <a:srgbClr val="000000"/>
                </a:solidFill>
                <a:latin typeface="IBM Plex Sans" panose="020B0503050203000203" pitchFamily="34" charset="77"/>
              </a:rPr>
              <a:t>FN: Falsos Negativos</a:t>
            </a:r>
          </a:p>
        </p:txBody>
      </p:sp>
      <p:sp>
        <p:nvSpPr>
          <p:cNvPr id="27" name="Oval 35">
            <a:extLst>
              <a:ext uri="{FF2B5EF4-FFF2-40B4-BE49-F238E27FC236}">
                <a16:creationId xmlns:a16="http://schemas.microsoft.com/office/drawing/2014/main" id="{E20EB5DD-C5BD-594D-BFD2-0FD4270C0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368" y="2214401"/>
            <a:ext cx="432197" cy="75312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99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Trebuchet MS" charset="0"/>
                <a:ea typeface="MS PGothic" charset="-128"/>
                <a:sym typeface="Wingdings" charset="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s-ES_tradnl" altLang="es-ES">
              <a:latin typeface="IBM Plex Sans" panose="020B0503050203000203" pitchFamily="34" charset="77"/>
            </a:endParaRPr>
          </a:p>
        </p:txBody>
      </p:sp>
      <p:sp>
        <p:nvSpPr>
          <p:cNvPr id="28" name="Oval 36">
            <a:extLst>
              <a:ext uri="{FF2B5EF4-FFF2-40B4-BE49-F238E27FC236}">
                <a16:creationId xmlns:a16="http://schemas.microsoft.com/office/drawing/2014/main" id="{480F9B90-7588-7A45-A913-2A936376F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599" y="2214401"/>
            <a:ext cx="432197" cy="753122"/>
          </a:xfrm>
          <a:prstGeom prst="ellips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1F3D99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Trebuchet MS" charset="0"/>
                <a:ea typeface="MS PGothic" charset="-128"/>
                <a:sym typeface="Wingdings" charset="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s-ES_tradnl" altLang="es-ES">
              <a:latin typeface="IBM Plex Sans" panose="020B0503050203000203" pitchFamily="34" charset="77"/>
            </a:endParaRPr>
          </a:p>
        </p:txBody>
      </p:sp>
      <p:sp>
        <p:nvSpPr>
          <p:cNvPr id="29" name="Oval 37">
            <a:extLst>
              <a:ext uri="{FF2B5EF4-FFF2-40B4-BE49-F238E27FC236}">
                <a16:creationId xmlns:a16="http://schemas.microsoft.com/office/drawing/2014/main" id="{3E3AFA3D-5413-E24B-842D-85C3D21C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494" y="2480753"/>
            <a:ext cx="2052638" cy="185709"/>
          </a:xfrm>
          <a:prstGeom prst="ellips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3D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Trebuchet MS" charset="0"/>
                <a:ea typeface="MS PGothic" charset="-128"/>
                <a:sym typeface="Wingdings" charset="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s-ES_tradnl" altLang="es-ES">
              <a:latin typeface="IBM Plex Sans" panose="020B0503050203000203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4E0DA25-C524-EF45-AA97-60A4D1A9B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193407"/>
                  </p:ext>
                </p:extLst>
              </p:nvPr>
            </p:nvGraphicFramePr>
            <p:xfrm>
              <a:off x="298256" y="3581213"/>
              <a:ext cx="4484322" cy="1017193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567356">
                      <a:extLst>
                        <a:ext uri="{9D8B030D-6E8A-4147-A177-3AD203B41FA5}">
                          <a16:colId xmlns:a16="http://schemas.microsoft.com/office/drawing/2014/main" val="2298874750"/>
                        </a:ext>
                      </a:extLst>
                    </a:gridCol>
                    <a:gridCol w="2916966">
                      <a:extLst>
                        <a:ext uri="{9D8B030D-6E8A-4147-A177-3AD203B41FA5}">
                          <a16:colId xmlns:a16="http://schemas.microsoft.com/office/drawing/2014/main" val="4033148424"/>
                        </a:ext>
                      </a:extLst>
                    </a:gridCol>
                  </a:tblGrid>
                  <a:tr h="3246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ctrlPr>
                                      <a:rPr lang="es-ES_tradnl" sz="1000" i="1" smtClean="0">
                                        <a:solidFill>
                                          <a:srgbClr val="EA322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_tradnl" sz="1000" smtClean="0">
                                        <a:solidFill>
                                          <a:srgbClr val="EA322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𝑇𝐹𝑃</m:t>
                                    </m:r>
                                    <m:r>
                                      <a:rPr lang="es-ES_tradnl" sz="1000" smtClean="0">
                                        <a:solidFill>
                                          <a:srgbClr val="EA322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  </m:t>
                                    </m:r>
                                    <m:r>
                                      <a:rPr lang="es-ES_tradnl" sz="1000" smtClean="0">
                                        <a:solidFill>
                                          <a:srgbClr val="EA322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s-ES_tradnl" sz="1000" i="1" smtClean="0">
                                            <a:solidFill>
                                              <a:srgbClr val="EA322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_tradnl" sz="1000" smtClean="0">
                                            <a:solidFill>
                                              <a:srgbClr val="EA322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num>
                                      <m:den>
                                        <m:r>
                                          <a:rPr lang="es-ES_tradnl" sz="1000" smtClean="0">
                                            <a:solidFill>
                                              <a:srgbClr val="EA322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den>
                                    </m:f>
                                    <m:r>
                                      <a:rPr lang="es-ES_tradnl" sz="1000" smtClean="0">
                                        <a:solidFill>
                                          <a:srgbClr val="EA322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𝑉𝑃</m:t>
                                    </m:r>
                                    <m:r>
                                      <a:rPr lang="es-ES_tradnl" sz="1000" smtClean="0">
                                        <a:solidFill>
                                          <a:srgbClr val="EA322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_tradnl" sz="1000" smtClean="0">
                                        <a:solidFill>
                                          <a:srgbClr val="EA322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ES_tradnl" sz="1000" dirty="0"/>
                        </a:p>
                      </a:txBody>
                      <a:tcPr marL="80044" marR="80044" marT="40022" marB="4002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7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altLang="es-ES" sz="900" kern="1200" dirty="0"/>
                            <a:t>Ratio de verdaderos positivos (</a:t>
                          </a:r>
                          <a:r>
                            <a:rPr lang="es-ES_tradnl" altLang="es-ES" sz="900" kern="1200" dirty="0" err="1"/>
                            <a:t>recall</a:t>
                          </a:r>
                          <a:r>
                            <a:rPr lang="es-ES_tradnl" altLang="es-ES" sz="900" kern="1200" dirty="0"/>
                            <a:t>/</a:t>
                          </a:r>
                          <a:r>
                            <a:rPr lang="es-ES_tradnl" altLang="es-ES" sz="900" kern="1200" dirty="0" err="1"/>
                            <a:t>sensitividad</a:t>
                          </a:r>
                          <a:r>
                            <a:rPr lang="es-ES_tradnl" altLang="es-ES" sz="900" kern="1200" dirty="0"/>
                            <a:t>)</a:t>
                          </a:r>
                          <a:endParaRPr lang="es-ES_tradnl" altLang="es-ES" sz="900" kern="1200" dirty="0">
                            <a:solidFill>
                              <a:schemeClr val="tx1"/>
                            </a:solidFill>
                            <a:latin typeface="Avenir Roman" panose="02000503020000020003" pitchFamily="2" charset="0"/>
                            <a:ea typeface="+mn-ea"/>
                            <a:cs typeface="+mn-cs"/>
                          </a:endParaRPr>
                        </a:p>
                      </a:txBody>
                      <a:tcPr marL="80044" marR="80044" marT="40022" marB="40022"/>
                    </a:tc>
                    <a:extLst>
                      <a:ext uri="{0D108BD9-81ED-4DB2-BD59-A6C34878D82A}">
                        <a16:rowId xmlns:a16="http://schemas.microsoft.com/office/drawing/2014/main" val="1685705148"/>
                      </a:ext>
                    </a:extLst>
                  </a:tr>
                  <a:tr h="3246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ctrlPr>
                                      <a:rPr lang="es-ES_tradnl" sz="1000" i="1" smtClean="0">
                                        <a:solidFill>
                                          <a:srgbClr val="3E69F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000" smtClean="0">
                                        <a:solidFill>
                                          <a:srgbClr val="3E69F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𝐹𝑃𝑅</m:t>
                                    </m:r>
                                    <m:r>
                                      <a:rPr lang="es-ES_tradnl" sz="1000" smtClean="0">
                                        <a:solidFill>
                                          <a:srgbClr val="3E69F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  </m:t>
                                    </m:r>
                                    <m:r>
                                      <a:rPr lang="es-ES_tradnl" sz="1000" smtClean="0">
                                        <a:solidFill>
                                          <a:srgbClr val="3E69F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s-ES_tradnl" sz="1000" i="1" smtClean="0">
                                            <a:solidFill>
                                              <a:srgbClr val="3E69F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_tradnl" sz="1000" smtClean="0">
                                            <a:solidFill>
                                              <a:srgbClr val="3E69F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num>
                                      <m:den>
                                        <m:r>
                                          <a:rPr lang="es-ES_tradnl" sz="1000" smtClean="0">
                                            <a:solidFill>
                                              <a:srgbClr val="3E69F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den>
                                    </m:f>
                                    <m:r>
                                      <a:rPr lang="es-ES_tradnl" sz="1000" smtClean="0">
                                        <a:solidFill>
                                          <a:srgbClr val="3E69F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  <m:r>
                                      <a:rPr lang="es-ES_tradnl" sz="1000" smtClean="0">
                                        <a:solidFill>
                                          <a:srgbClr val="3E69F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_tradnl" sz="1000" smtClean="0">
                                        <a:solidFill>
                                          <a:srgbClr val="3E69F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𝑉𝑁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ES_tradnl" sz="1000" dirty="0"/>
                        </a:p>
                      </a:txBody>
                      <a:tcPr marL="80044" marR="80044" marT="40022" marB="40022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7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altLang="es-ES" sz="900" kern="1200" dirty="0"/>
                            <a:t>Ratio de falsos negativos (1 – </a:t>
                          </a:r>
                          <a:r>
                            <a:rPr lang="es-ES_tradnl" altLang="es-ES" sz="900" kern="1200" dirty="0" err="1"/>
                            <a:t>especifidad</a:t>
                          </a:r>
                          <a:r>
                            <a:rPr lang="es-ES_tradnl" altLang="es-ES" sz="900" kern="1200" dirty="0"/>
                            <a:t>) </a:t>
                          </a:r>
                          <a:endParaRPr lang="es-ES_tradnl" altLang="es-ES" sz="900" kern="1200" dirty="0">
                            <a:solidFill>
                              <a:schemeClr val="tx1"/>
                            </a:solidFill>
                            <a:latin typeface="Avenir Roman" panose="02000503020000020003" pitchFamily="2" charset="0"/>
                            <a:ea typeface="+mn-ea"/>
                            <a:cs typeface="+mn-cs"/>
                          </a:endParaRPr>
                        </a:p>
                      </a:txBody>
                      <a:tcPr marL="80044" marR="80044" marT="40022" marB="40022"/>
                    </a:tc>
                    <a:extLst>
                      <a:ext uri="{0D108BD9-81ED-4DB2-BD59-A6C34878D82A}">
                        <a16:rowId xmlns:a16="http://schemas.microsoft.com/office/drawing/2014/main" val="2240689117"/>
                      </a:ext>
                    </a:extLst>
                  </a:tr>
                  <a:tr h="3575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_tradnl" sz="1000" smtClean="0">
                                    <a:solidFill>
                                      <a:srgbClr val="2B6419"/>
                                    </a:solidFill>
                                    <a:latin typeface="Cambria Math" panose="02040503050406030204" pitchFamily="18" charset="0"/>
                                  </a:rPr>
                                  <m:t>𝑃𝑅𝐸𝐶𝐼𝑆𝐼𝑂𝑁</m:t>
                                </m:r>
                                <m:r>
                                  <a:rPr lang="es-ES_tradnl" sz="1000" smtClean="0">
                                    <a:solidFill>
                                      <a:srgbClr val="2B6419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ES_tradnl" sz="1000" i="1" smtClean="0">
                                        <a:solidFill>
                                          <a:srgbClr val="2B641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_tradnl" sz="1000" smtClean="0">
                                        <a:solidFill>
                                          <a:srgbClr val="2B641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𝑉𝑃</m:t>
                                    </m:r>
                                  </m:num>
                                  <m:den>
                                    <m:r>
                                      <a:rPr lang="es-ES_tradnl" sz="1000" smtClean="0">
                                        <a:solidFill>
                                          <a:srgbClr val="2B641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𝑉𝑃</m:t>
                                    </m:r>
                                    <m:r>
                                      <a:rPr lang="es-ES_tradnl" sz="1000" smtClean="0">
                                        <a:solidFill>
                                          <a:srgbClr val="2B641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_tradnl" sz="1000" smtClean="0">
                                        <a:solidFill>
                                          <a:srgbClr val="2B641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_tradnl" sz="1000" dirty="0">
                            <a:solidFill>
                              <a:srgbClr val="2B6419"/>
                            </a:solidFill>
                          </a:endParaRPr>
                        </a:p>
                      </a:txBody>
                      <a:tcPr marL="80044" marR="80044" marT="40022" marB="40022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7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altLang="es-ES" sz="900" kern="1200" dirty="0"/>
                            <a:t>Porción de elementos asignados a una categoría que realmente pertenecen a la categoría</a:t>
                          </a:r>
                          <a:endParaRPr lang="es-ES_tradnl" altLang="es-ES" sz="900" kern="1200" dirty="0">
                            <a:solidFill>
                              <a:schemeClr val="tx1"/>
                            </a:solidFill>
                            <a:latin typeface="Avenir Roman" panose="02000503020000020003" pitchFamily="2" charset="0"/>
                            <a:ea typeface="+mn-ea"/>
                            <a:cs typeface="+mn-cs"/>
                          </a:endParaRPr>
                        </a:p>
                      </a:txBody>
                      <a:tcPr marL="80044" marR="80044" marT="40022" marB="40022"/>
                    </a:tc>
                    <a:extLst>
                      <a:ext uri="{0D108BD9-81ED-4DB2-BD59-A6C34878D82A}">
                        <a16:rowId xmlns:a16="http://schemas.microsoft.com/office/drawing/2014/main" val="27667273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4E0DA25-C524-EF45-AA97-60A4D1A9B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193407"/>
                  </p:ext>
                </p:extLst>
              </p:nvPr>
            </p:nvGraphicFramePr>
            <p:xfrm>
              <a:off x="298256" y="3581213"/>
              <a:ext cx="4484322" cy="1017193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567356">
                      <a:extLst>
                        <a:ext uri="{9D8B030D-6E8A-4147-A177-3AD203B41FA5}">
                          <a16:colId xmlns:a16="http://schemas.microsoft.com/office/drawing/2014/main" val="2298874750"/>
                        </a:ext>
                      </a:extLst>
                    </a:gridCol>
                    <a:gridCol w="2916966">
                      <a:extLst>
                        <a:ext uri="{9D8B030D-6E8A-4147-A177-3AD203B41FA5}">
                          <a16:colId xmlns:a16="http://schemas.microsoft.com/office/drawing/2014/main" val="4033148424"/>
                        </a:ext>
                      </a:extLst>
                    </a:gridCol>
                  </a:tblGrid>
                  <a:tr h="32462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80044" marR="80044" marT="40022" marB="40022">
                        <a:blipFill>
                          <a:blip r:embed="rId4"/>
                          <a:stretch>
                            <a:fillRect l="-806" t="-65385" r="-185484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7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altLang="es-ES" sz="900" kern="1200" dirty="0"/>
                            <a:t>Ratio de verdaderos positivos (</a:t>
                          </a:r>
                          <a:r>
                            <a:rPr lang="es-ES_tradnl" altLang="es-ES" sz="900" kern="1200" dirty="0" err="1"/>
                            <a:t>recall</a:t>
                          </a:r>
                          <a:r>
                            <a:rPr lang="es-ES_tradnl" altLang="es-ES" sz="900" kern="1200" dirty="0"/>
                            <a:t>/</a:t>
                          </a:r>
                          <a:r>
                            <a:rPr lang="es-ES_tradnl" altLang="es-ES" sz="900" kern="1200" dirty="0" err="1"/>
                            <a:t>sensitividad</a:t>
                          </a:r>
                          <a:r>
                            <a:rPr lang="es-ES_tradnl" altLang="es-ES" sz="900" kern="1200" dirty="0"/>
                            <a:t>)</a:t>
                          </a:r>
                          <a:endParaRPr lang="es-ES_tradnl" altLang="es-ES" sz="900" kern="1200" dirty="0">
                            <a:solidFill>
                              <a:schemeClr val="tx1"/>
                            </a:solidFill>
                            <a:latin typeface="Avenir Roman" panose="02000503020000020003" pitchFamily="2" charset="0"/>
                            <a:ea typeface="+mn-ea"/>
                            <a:cs typeface="+mn-cs"/>
                          </a:endParaRPr>
                        </a:p>
                      </a:txBody>
                      <a:tcPr marL="80044" marR="80044" marT="40022" marB="40022"/>
                    </a:tc>
                    <a:extLst>
                      <a:ext uri="{0D108BD9-81ED-4DB2-BD59-A6C34878D82A}">
                        <a16:rowId xmlns:a16="http://schemas.microsoft.com/office/drawing/2014/main" val="1685705148"/>
                      </a:ext>
                    </a:extLst>
                  </a:tr>
                  <a:tr h="32462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80044" marR="80044" marT="40022" marB="40022">
                        <a:blipFill>
                          <a:blip r:embed="rId4"/>
                          <a:stretch>
                            <a:fillRect l="-806" t="-165385" r="-185484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7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altLang="es-ES" sz="900" kern="1200" dirty="0"/>
                            <a:t>Ratio de falsos negativos (1 – </a:t>
                          </a:r>
                          <a:r>
                            <a:rPr lang="es-ES_tradnl" altLang="es-ES" sz="900" kern="1200" dirty="0" err="1"/>
                            <a:t>especifidad</a:t>
                          </a:r>
                          <a:r>
                            <a:rPr lang="es-ES_tradnl" altLang="es-ES" sz="900" kern="1200" dirty="0"/>
                            <a:t>) </a:t>
                          </a:r>
                          <a:endParaRPr lang="es-ES_tradnl" altLang="es-ES" sz="900" kern="1200" dirty="0">
                            <a:solidFill>
                              <a:schemeClr val="tx1"/>
                            </a:solidFill>
                            <a:latin typeface="Avenir Roman" panose="02000503020000020003" pitchFamily="2" charset="0"/>
                            <a:ea typeface="+mn-ea"/>
                            <a:cs typeface="+mn-cs"/>
                          </a:endParaRPr>
                        </a:p>
                      </a:txBody>
                      <a:tcPr marL="80044" marR="80044" marT="40022" marB="40022"/>
                    </a:tc>
                    <a:extLst>
                      <a:ext uri="{0D108BD9-81ED-4DB2-BD59-A6C34878D82A}">
                        <a16:rowId xmlns:a16="http://schemas.microsoft.com/office/drawing/2014/main" val="2240689117"/>
                      </a:ext>
                    </a:extLst>
                  </a:tr>
                  <a:tr h="367953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80044" marR="80044" marT="40022" marB="40022">
                        <a:blipFill>
                          <a:blip r:embed="rId4"/>
                          <a:stretch>
                            <a:fillRect l="-806" t="-230000" r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7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altLang="es-ES" sz="900" kern="1200" dirty="0"/>
                            <a:t>Porción de elementos asignados a una categoría que realmente pertenecen a la categoría</a:t>
                          </a:r>
                          <a:endParaRPr lang="es-ES_tradnl" altLang="es-ES" sz="900" kern="1200" dirty="0">
                            <a:solidFill>
                              <a:schemeClr val="tx1"/>
                            </a:solidFill>
                            <a:latin typeface="Avenir Roman" panose="02000503020000020003" pitchFamily="2" charset="0"/>
                            <a:ea typeface="+mn-ea"/>
                            <a:cs typeface="+mn-cs"/>
                          </a:endParaRPr>
                        </a:p>
                      </a:txBody>
                      <a:tcPr marL="80044" marR="80044" marT="40022" marB="40022"/>
                    </a:tc>
                    <a:extLst>
                      <a:ext uri="{0D108BD9-81ED-4DB2-BD59-A6C34878D82A}">
                        <a16:rowId xmlns:a16="http://schemas.microsoft.com/office/drawing/2014/main" val="27667273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513534F-0A4C-7546-A4CB-D955D97E5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21" y="2175953"/>
            <a:ext cx="2120900" cy="6096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AC3D099-8A94-9C4B-B7E2-E70F1DBA60C9}"/>
              </a:ext>
            </a:extLst>
          </p:cNvPr>
          <p:cNvGrpSpPr/>
          <p:nvPr/>
        </p:nvGrpSpPr>
        <p:grpSpPr>
          <a:xfrm>
            <a:off x="5887814" y="2732724"/>
            <a:ext cx="2500610" cy="259508"/>
            <a:chOff x="5887814" y="2732724"/>
            <a:chExt cx="2500610" cy="259508"/>
          </a:xfrm>
        </p:grpSpPr>
        <p:sp>
          <p:nvSpPr>
            <p:cNvPr id="43" name="Text Box 34">
              <a:extLst>
                <a:ext uri="{FF2B5EF4-FFF2-40B4-BE49-F238E27FC236}">
                  <a16:creationId xmlns:a16="http://schemas.microsoft.com/office/drawing/2014/main" id="{0713A4A9-F087-9749-BCE6-22670D6EA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8890" y="2736671"/>
              <a:ext cx="10279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4B6D11">
                  <a:alpha val="74997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  <a:sym typeface="Wingdings" charset="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ES" sz="1000" dirty="0">
                  <a:solidFill>
                    <a:srgbClr val="000000"/>
                  </a:solidFill>
                  <a:latin typeface="IBM Plex Sans" panose="020B0503050203000203" pitchFamily="34" charset="77"/>
                </a:rPr>
                <a:t>: predicciones</a:t>
              </a:r>
            </a:p>
          </p:txBody>
        </p:sp>
        <p:sp>
          <p:nvSpPr>
            <p:cNvPr id="44" name="Text Box 34">
              <a:extLst>
                <a:ext uri="{FF2B5EF4-FFF2-40B4-BE49-F238E27FC236}">
                  <a16:creationId xmlns:a16="http://schemas.microsoft.com/office/drawing/2014/main" id="{5FC0FD72-8C08-F947-B6F3-EA843BEDB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0458" y="2732724"/>
              <a:ext cx="10279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4B6D11">
                  <a:alpha val="74997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  <a:sym typeface="Wingdings" charset="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ES" sz="1000" dirty="0">
                  <a:solidFill>
                    <a:srgbClr val="000000"/>
                  </a:solidFill>
                  <a:latin typeface="IBM Plex Sans" panose="020B0503050203000203" pitchFamily="34" charset="77"/>
                </a:rPr>
                <a:t>: mediciones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2A054CE-90A9-0C42-AEEB-12E3EEB0A9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2"/>
            <a:stretch/>
          </p:blipFill>
          <p:spPr>
            <a:xfrm>
              <a:off x="5887814" y="2738232"/>
              <a:ext cx="200524" cy="254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0640C5D-E2F5-684C-A4F7-9F5465084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505" y="2750345"/>
              <a:ext cx="215900" cy="228600"/>
            </a:xfrm>
            <a:prstGeom prst="rect">
              <a:avLst/>
            </a:prstGeom>
          </p:spPr>
        </p:pic>
      </p:grpSp>
      <p:sp>
        <p:nvSpPr>
          <p:cNvPr id="56" name="Rectangle 9">
            <a:extLst>
              <a:ext uri="{FF2B5EF4-FFF2-40B4-BE49-F238E27FC236}">
                <a16:creationId xmlns:a16="http://schemas.microsoft.com/office/drawing/2014/main" id="{CC8A8C77-6843-1C48-9804-15604F9E6272}"/>
              </a:ext>
            </a:extLst>
          </p:cNvPr>
          <p:cNvSpPr txBox="1">
            <a:spLocks/>
          </p:cNvSpPr>
          <p:nvPr/>
        </p:nvSpPr>
        <p:spPr>
          <a:xfrm>
            <a:off x="5001977" y="3259823"/>
            <a:ext cx="4032447" cy="464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30" indent="-171430" algn="l" defTabSz="68572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35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1pPr>
            <a:lvl2pPr marL="514290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72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2pPr>
            <a:lvl3pPr marL="857150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8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3pPr>
            <a:lvl4pPr marL="1200010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45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4pPr>
            <a:lvl5pPr marL="154287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45" kern="1200">
                <a:solidFill>
                  <a:schemeClr val="tx1"/>
                </a:solidFill>
                <a:latin typeface="Avenir Roman" panose="02000503020000020003" pitchFamily="2" charset="0"/>
                <a:ea typeface="+mn-ea"/>
                <a:cs typeface="+mn-cs"/>
              </a:defRPr>
            </a:lvl5pPr>
            <a:lvl6pPr marL="188573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59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45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311" indent="-171430" algn="l" defTabSz="68572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ES" altLang="en-US" sz="1200" dirty="0"/>
              <a:t>Otra medida utilizada habitualmente es el coeficiente de determinación R2: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69F3B19-4F8F-CA4C-8E2F-751D93CEB8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88" y="3664942"/>
            <a:ext cx="1968500" cy="6350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DA61A9B5-C120-4046-89AD-E19E3B62C4E9}"/>
              </a:ext>
            </a:extLst>
          </p:cNvPr>
          <p:cNvGrpSpPr/>
          <p:nvPr/>
        </p:nvGrpSpPr>
        <p:grpSpPr>
          <a:xfrm>
            <a:off x="6012160" y="4371950"/>
            <a:ext cx="2002252" cy="246221"/>
            <a:chOff x="6207100" y="4352185"/>
            <a:chExt cx="2002252" cy="246221"/>
          </a:xfrm>
        </p:grpSpPr>
        <p:sp>
          <p:nvSpPr>
            <p:cNvPr id="51" name="Text Box 34">
              <a:extLst>
                <a:ext uri="{FF2B5EF4-FFF2-40B4-BE49-F238E27FC236}">
                  <a16:creationId xmlns:a16="http://schemas.microsoft.com/office/drawing/2014/main" id="{D39292D6-31A0-4A4D-A682-33A1EC13E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3658" y="4352185"/>
              <a:ext cx="1985694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4B6D11">
                  <a:alpha val="74997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  <a:sym typeface="Wingdings" charset="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ES" sz="1000" dirty="0">
                  <a:solidFill>
                    <a:srgbClr val="000000"/>
                  </a:solidFill>
                  <a:latin typeface="IBM Plex Sans" panose="020B0503050203000203" pitchFamily="34" charset="77"/>
                </a:rPr>
                <a:t>: promedio de las mediciones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93871190-5D12-324D-8D44-29B734FFC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7100" y="4395206"/>
              <a:ext cx="165100" cy="20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534186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773BF-B66B-914A-A8D4-600F844D3DD6}" type="slidenum">
              <a:rPr lang="es-ES_tradnl" smtClean="0"/>
              <a:pPr>
                <a:defRPr/>
              </a:pPr>
              <a:t>19</a:t>
            </a:fld>
            <a:endParaRPr lang="es-ES_tradnl"/>
          </a:p>
        </p:txBody>
      </p:sp>
      <p:sp>
        <p:nvSpPr>
          <p:cNvPr id="39" name="Rectangle 208">
            <a:extLst>
              <a:ext uri="{FF2B5EF4-FFF2-40B4-BE49-F238E27FC236}">
                <a16:creationId xmlns:a16="http://schemas.microsoft.com/office/drawing/2014/main" id="{DA56E052-01C6-7E40-8775-B9FA4A9B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9" y="98542"/>
            <a:ext cx="8887697" cy="994172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s-ES" altLang="en-US" dirty="0"/>
              <a:t>Validación: sesgo, varianza, </a:t>
            </a:r>
            <a:r>
              <a:rPr lang="es-ES" altLang="en-US" dirty="0" err="1"/>
              <a:t>infraajuste</a:t>
            </a:r>
            <a:r>
              <a:rPr lang="es-ES" altLang="en-US" dirty="0"/>
              <a:t> y sobreajuste</a:t>
            </a:r>
            <a:endParaRPr lang="es-ES_tradnl" altLang="en-US" dirty="0"/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481A5090-60DA-3946-BF2D-852FCC1CFBFE}"/>
              </a:ext>
            </a:extLst>
          </p:cNvPr>
          <p:cNvGrpSpPr>
            <a:grpSpLocks/>
          </p:cNvGrpSpPr>
          <p:nvPr/>
        </p:nvGrpSpPr>
        <p:grpSpPr bwMode="auto">
          <a:xfrm>
            <a:off x="5117116" y="1193597"/>
            <a:ext cx="3267404" cy="1474322"/>
            <a:chOff x="576" y="1374"/>
            <a:chExt cx="2976" cy="1786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3F941C72-24BE-B54F-8E33-12CBB5B22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93"/>
              <a:ext cx="2976" cy="17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_tradnl" altLang="es-ES" sz="1050">
                <a:latin typeface="Arial" charset="0"/>
              </a:endParaRP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6BEE551-CC97-174A-B8E9-7AB0900E4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93"/>
              <a:ext cx="2976" cy="17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_tradnl" altLang="es-ES" sz="1050">
                <a:latin typeface="Arial" charset="0"/>
              </a:endParaRP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571B551E-72F3-E74C-B301-ED451CF19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93"/>
              <a:ext cx="2976" cy="17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_tradnl" altLang="es-ES" sz="1050">
                <a:latin typeface="Arial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2C3E0DA4-3C20-0446-930F-92B42F15D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1" y="296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ECCFE5A2-94EF-2641-876A-6B4921FB1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" y="3011"/>
              <a:ext cx="16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s-ES_tradnl" altLang="en-US" sz="800">
                  <a:latin typeface="Courier New" charset="0"/>
                </a:rPr>
                <a:t>0.2</a:t>
              </a:r>
              <a:endParaRPr lang="es-ES_tradnl" altLang="en-US" sz="1050">
                <a:latin typeface="ZapfHumnst BT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24E41050-BAE6-374E-BDD5-31785237BB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8" y="296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DA280726-4864-A84B-BEF4-E830EE773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" y="3011"/>
              <a:ext cx="16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s-ES_tradnl" altLang="en-US" sz="800">
                  <a:latin typeface="Courier New" charset="0"/>
                </a:rPr>
                <a:t>0.4</a:t>
              </a:r>
              <a:endParaRPr lang="es-ES_tradnl" altLang="en-US" sz="1050">
                <a:latin typeface="ZapfHumnst BT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40375F15-ABE3-A84C-8C91-A252FD702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5" y="296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A8AC854A-10FD-A046-A45A-7CC6A2620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3011"/>
              <a:ext cx="16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s-ES_tradnl" altLang="en-US" sz="800">
                  <a:latin typeface="Courier New" charset="0"/>
                </a:rPr>
                <a:t>0.6</a:t>
              </a:r>
              <a:endParaRPr lang="es-ES_tradnl" altLang="en-US" sz="1050">
                <a:latin typeface="ZapfHumnst BT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2CF3F40A-A40F-A340-83C8-1226B106C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1" y="296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F148E184-68DA-514E-A099-A6F9E6A9C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3011"/>
              <a:ext cx="16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s-ES_tradnl" altLang="en-US" sz="800">
                  <a:latin typeface="Courier New" charset="0"/>
                </a:rPr>
                <a:t>0.8</a:t>
              </a:r>
              <a:endParaRPr lang="es-ES_tradnl" altLang="en-US" sz="1050">
                <a:latin typeface="ZapfHumnst BT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21CCE73F-8436-FE45-B1A6-6B3909685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8" y="296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D4B6381D-B939-6243-A86C-18E8A22FF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3011"/>
              <a:ext cx="5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s-ES_tradnl" altLang="en-US" sz="800">
                  <a:latin typeface="Courier New" charset="0"/>
                </a:rPr>
                <a:t>1</a:t>
              </a:r>
              <a:endParaRPr lang="es-ES_tradnl" altLang="en-US" sz="1050">
                <a:latin typeface="ZapfHumnst BT" charset="0"/>
              </a:endParaRPr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4B2482E4-EFB7-EE47-A1B6-53790764A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8" y="2972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8C16E4A2-608B-004F-B6C1-5A2866D1B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3" y="2972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0FD52B39-B649-FA44-8A34-401914EEE3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7" y="2972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F92ACF8C-87D5-B84C-BC14-B48A01252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5" y="2972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30" name="Line 21">
              <a:extLst>
                <a:ext uri="{FF2B5EF4-FFF2-40B4-BE49-F238E27FC236}">
                  <a16:creationId xmlns:a16="http://schemas.microsoft.com/office/drawing/2014/main" id="{D581F9A0-A5F1-7E4B-85A5-A5115F91B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9" y="2972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31" name="Line 22">
              <a:extLst>
                <a:ext uri="{FF2B5EF4-FFF2-40B4-BE49-F238E27FC236}">
                  <a16:creationId xmlns:a16="http://schemas.microsoft.com/office/drawing/2014/main" id="{9065C0B9-D27F-E948-881A-AF55783841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4" y="2972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32" name="Line 23">
              <a:extLst>
                <a:ext uri="{FF2B5EF4-FFF2-40B4-BE49-F238E27FC236}">
                  <a16:creationId xmlns:a16="http://schemas.microsoft.com/office/drawing/2014/main" id="{05361BC9-1439-F543-AE76-402AA18F90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2" y="2972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33" name="Line 24">
              <a:extLst>
                <a:ext uri="{FF2B5EF4-FFF2-40B4-BE49-F238E27FC236}">
                  <a16:creationId xmlns:a16="http://schemas.microsoft.com/office/drawing/2014/main" id="{6B81C6D9-2909-FF4D-AC38-72BE686D5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6" y="2972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34" name="Line 25">
              <a:extLst>
                <a:ext uri="{FF2B5EF4-FFF2-40B4-BE49-F238E27FC236}">
                  <a16:creationId xmlns:a16="http://schemas.microsoft.com/office/drawing/2014/main" id="{1B01C3FC-131A-4A47-9B11-7339F65298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0" y="2972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96F75FFB-CB4F-F04E-AD08-7FCF16FFA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9" y="2972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36" name="Line 27">
              <a:extLst>
                <a:ext uri="{FF2B5EF4-FFF2-40B4-BE49-F238E27FC236}">
                  <a16:creationId xmlns:a16="http://schemas.microsoft.com/office/drawing/2014/main" id="{0561A066-8B35-9A42-AC1F-596E1690F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3" y="2972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37" name="Line 28">
              <a:extLst>
                <a:ext uri="{FF2B5EF4-FFF2-40B4-BE49-F238E27FC236}">
                  <a16:creationId xmlns:a16="http://schemas.microsoft.com/office/drawing/2014/main" id="{3A37A2A0-5FFB-864C-B13F-749481C74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7" y="2972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38" name="Line 29">
              <a:extLst>
                <a:ext uri="{FF2B5EF4-FFF2-40B4-BE49-F238E27FC236}">
                  <a16:creationId xmlns:a16="http://schemas.microsoft.com/office/drawing/2014/main" id="{1254AD6C-E55C-404C-BBE4-215BFBD84E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6" y="2972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40" name="Line 30">
              <a:extLst>
                <a:ext uri="{FF2B5EF4-FFF2-40B4-BE49-F238E27FC236}">
                  <a16:creationId xmlns:a16="http://schemas.microsoft.com/office/drawing/2014/main" id="{84FDAA0E-0843-2E43-A6B0-E99F9A9E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0" y="2972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41" name="Line 31">
              <a:extLst>
                <a:ext uri="{FF2B5EF4-FFF2-40B4-BE49-F238E27FC236}">
                  <a16:creationId xmlns:a16="http://schemas.microsoft.com/office/drawing/2014/main" id="{0FA74B25-D4AB-EB4F-9E55-0BBD938F40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4" y="2972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42" name="Line 32">
              <a:extLst>
                <a:ext uri="{FF2B5EF4-FFF2-40B4-BE49-F238E27FC236}">
                  <a16:creationId xmlns:a16="http://schemas.microsoft.com/office/drawing/2014/main" id="{3E86A8E4-A740-684A-AAC4-0EF4F31BA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" y="2993"/>
              <a:ext cx="273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43" name="Line 33">
              <a:extLst>
                <a:ext uri="{FF2B5EF4-FFF2-40B4-BE49-F238E27FC236}">
                  <a16:creationId xmlns:a16="http://schemas.microsoft.com/office/drawing/2014/main" id="{77DFD274-DBC0-6349-8DC3-39A1607A9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59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15E5BDD1-5FBD-D347-9A22-0502F31FD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2538"/>
              <a:ext cx="16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s-ES_tradnl" altLang="en-US" sz="800">
                  <a:latin typeface="Courier New" charset="0"/>
                </a:rPr>
                <a:t>1.5</a:t>
              </a:r>
              <a:endParaRPr lang="es-ES_tradnl" altLang="en-US" sz="1050">
                <a:latin typeface="ZapfHumnst BT" charset="0"/>
              </a:endParaRPr>
            </a:p>
          </p:txBody>
        </p:sp>
        <p:sp>
          <p:nvSpPr>
            <p:cNvPr id="45" name="Line 35">
              <a:extLst>
                <a:ext uri="{FF2B5EF4-FFF2-40B4-BE49-F238E27FC236}">
                  <a16:creationId xmlns:a16="http://schemas.microsoft.com/office/drawing/2014/main" id="{B5089777-5104-034B-9F19-8A9299F8C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20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1135C2DD-B0AE-2949-BE41-0DB5E43A4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" y="2149"/>
              <a:ext cx="5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s-ES_tradnl" altLang="en-US" sz="800">
                  <a:latin typeface="Courier New" charset="0"/>
                </a:rPr>
                <a:t>2</a:t>
              </a:r>
              <a:endParaRPr lang="es-ES_tradnl" altLang="en-US" sz="1050">
                <a:latin typeface="ZapfHumnst BT" charset="0"/>
              </a:endParaRPr>
            </a:p>
          </p:txBody>
        </p:sp>
        <p:sp>
          <p:nvSpPr>
            <p:cNvPr id="47" name="Line 37">
              <a:extLst>
                <a:ext uri="{FF2B5EF4-FFF2-40B4-BE49-F238E27FC236}">
                  <a16:creationId xmlns:a16="http://schemas.microsoft.com/office/drawing/2014/main" id="{33265664-653C-A749-AC34-206902C19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81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48" name="Rectangle 38">
              <a:extLst>
                <a:ext uri="{FF2B5EF4-FFF2-40B4-BE49-F238E27FC236}">
                  <a16:creationId xmlns:a16="http://schemas.microsoft.com/office/drawing/2014/main" id="{AA642560-F188-CE43-B563-DD71AA554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761"/>
              <a:ext cx="21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s-ES_tradnl" altLang="en-US" sz="800">
                  <a:latin typeface="Courier New" charset="0"/>
                </a:rPr>
                <a:t>2.5</a:t>
              </a:r>
              <a:endParaRPr lang="es-ES_tradnl" altLang="en-US" sz="1050">
                <a:latin typeface="ZapfHumnst BT" charset="0"/>
              </a:endParaRPr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43EAEC0B-84CB-6C4D-9B30-07E6A33BE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43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29B497DC-9733-2145-B8F7-C57D3DCCF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" y="1374"/>
              <a:ext cx="5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s-ES_tradnl" altLang="en-US" sz="800">
                  <a:latin typeface="Courier New" charset="0"/>
                </a:rPr>
                <a:t>3</a:t>
              </a:r>
              <a:endParaRPr lang="es-ES_tradnl" altLang="en-US" sz="1050">
                <a:latin typeface="ZapfHumnst BT" charset="0"/>
              </a:endParaRPr>
            </a:p>
          </p:txBody>
        </p:sp>
        <p:sp>
          <p:nvSpPr>
            <p:cNvPr id="51" name="Line 41">
              <a:extLst>
                <a:ext uri="{FF2B5EF4-FFF2-40B4-BE49-F238E27FC236}">
                  <a16:creationId xmlns:a16="http://schemas.microsoft.com/office/drawing/2014/main" id="{D617D6E8-3BEA-0244-BB33-1D6DCCF6A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90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52" name="Line 42">
              <a:extLst>
                <a:ext uri="{FF2B5EF4-FFF2-40B4-BE49-F238E27FC236}">
                  <a16:creationId xmlns:a16="http://schemas.microsoft.com/office/drawing/2014/main" id="{E3DB4FC2-F59E-AB44-ADDF-0137D4647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82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53" name="Line 43">
              <a:extLst>
                <a:ext uri="{FF2B5EF4-FFF2-40B4-BE49-F238E27FC236}">
                  <a16:creationId xmlns:a16="http://schemas.microsoft.com/office/drawing/2014/main" id="{5C4B030C-21F5-5240-9BF0-E7B4CAD15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74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54" name="Line 44">
              <a:extLst>
                <a:ext uri="{FF2B5EF4-FFF2-40B4-BE49-F238E27FC236}">
                  <a16:creationId xmlns:a16="http://schemas.microsoft.com/office/drawing/2014/main" id="{D509E88C-557F-C747-83AC-3C1806E98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67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55" name="Line 45">
              <a:extLst>
                <a:ext uri="{FF2B5EF4-FFF2-40B4-BE49-F238E27FC236}">
                  <a16:creationId xmlns:a16="http://schemas.microsoft.com/office/drawing/2014/main" id="{744F2DE4-A17D-8D4C-92F0-9697E93A2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51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56" name="Line 46">
              <a:extLst>
                <a:ext uri="{FF2B5EF4-FFF2-40B4-BE49-F238E27FC236}">
                  <a16:creationId xmlns:a16="http://schemas.microsoft.com/office/drawing/2014/main" id="{7BA7B633-49CE-B947-AB69-772497188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43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57" name="Line 47">
              <a:extLst>
                <a:ext uri="{FF2B5EF4-FFF2-40B4-BE49-F238E27FC236}">
                  <a16:creationId xmlns:a16="http://schemas.microsoft.com/office/drawing/2014/main" id="{DFD011F8-1086-D643-A694-C0F9903AD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3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58" name="Line 48">
              <a:extLst>
                <a:ext uri="{FF2B5EF4-FFF2-40B4-BE49-F238E27FC236}">
                  <a16:creationId xmlns:a16="http://schemas.microsoft.com/office/drawing/2014/main" id="{21F4BF7A-276B-594F-9AD1-A15C2DB86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28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59" name="Line 49">
              <a:extLst>
                <a:ext uri="{FF2B5EF4-FFF2-40B4-BE49-F238E27FC236}">
                  <a16:creationId xmlns:a16="http://schemas.microsoft.com/office/drawing/2014/main" id="{EB39AC2F-38C1-AA45-9489-E357F4996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12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60" name="Line 50">
              <a:extLst>
                <a:ext uri="{FF2B5EF4-FFF2-40B4-BE49-F238E27FC236}">
                  <a16:creationId xmlns:a16="http://schemas.microsoft.com/office/drawing/2014/main" id="{386F1DA4-2640-2B4D-903B-D693C0001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05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61" name="Line 51">
              <a:extLst>
                <a:ext uri="{FF2B5EF4-FFF2-40B4-BE49-F238E27FC236}">
                  <a16:creationId xmlns:a16="http://schemas.microsoft.com/office/drawing/2014/main" id="{2FA35A02-8133-8841-AFEE-2663D41C4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97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62" name="Line 52">
              <a:extLst>
                <a:ext uri="{FF2B5EF4-FFF2-40B4-BE49-F238E27FC236}">
                  <a16:creationId xmlns:a16="http://schemas.microsoft.com/office/drawing/2014/main" id="{333DEDAC-1FD2-1648-9366-BC551D076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89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63" name="Line 53">
              <a:extLst>
                <a:ext uri="{FF2B5EF4-FFF2-40B4-BE49-F238E27FC236}">
                  <a16:creationId xmlns:a16="http://schemas.microsoft.com/office/drawing/2014/main" id="{D4C5E3A3-27AD-764F-8AEC-F90AEBFE7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74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64" name="Line 54">
              <a:extLst>
                <a:ext uri="{FF2B5EF4-FFF2-40B4-BE49-F238E27FC236}">
                  <a16:creationId xmlns:a16="http://schemas.microsoft.com/office/drawing/2014/main" id="{B093A641-8C92-C54B-8EF1-739C530AA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66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65" name="Line 55">
              <a:extLst>
                <a:ext uri="{FF2B5EF4-FFF2-40B4-BE49-F238E27FC236}">
                  <a16:creationId xmlns:a16="http://schemas.microsoft.com/office/drawing/2014/main" id="{3466F107-DE4D-904D-8C2E-69C26BDC1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58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66" name="Line 56">
              <a:extLst>
                <a:ext uri="{FF2B5EF4-FFF2-40B4-BE49-F238E27FC236}">
                  <a16:creationId xmlns:a16="http://schemas.microsoft.com/office/drawing/2014/main" id="{C1065BB0-5868-F54E-A753-AFE753968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50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67" name="Line 57">
              <a:extLst>
                <a:ext uri="{FF2B5EF4-FFF2-40B4-BE49-F238E27FC236}">
                  <a16:creationId xmlns:a16="http://schemas.microsoft.com/office/drawing/2014/main" id="{D10B399E-BE03-7C42-BADC-B1E141FE35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4" y="1412"/>
              <a:ext cx="1" cy="15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2CF71D0F-F9C6-6143-9692-457E2D4E2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" y="1451"/>
              <a:ext cx="2594" cy="659"/>
            </a:xfrm>
            <a:custGeom>
              <a:avLst/>
              <a:gdLst>
                <a:gd name="T0" fmla="*/ 0 w 251"/>
                <a:gd name="T1" fmla="*/ 2147483646 h 68"/>
                <a:gd name="T2" fmla="*/ 2147483646 w 251"/>
                <a:gd name="T3" fmla="*/ 2147483646 h 68"/>
                <a:gd name="T4" fmla="*/ 2147483646 w 251"/>
                <a:gd name="T5" fmla="*/ 2147483646 h 68"/>
                <a:gd name="T6" fmla="*/ 2147483646 w 251"/>
                <a:gd name="T7" fmla="*/ 2147483646 h 68"/>
                <a:gd name="T8" fmla="*/ 2147483646 w 251"/>
                <a:gd name="T9" fmla="*/ 2147483646 h 68"/>
                <a:gd name="T10" fmla="*/ 2147483646 w 251"/>
                <a:gd name="T11" fmla="*/ 2147483646 h 68"/>
                <a:gd name="T12" fmla="*/ 2147483646 w 251"/>
                <a:gd name="T13" fmla="*/ 2147483646 h 68"/>
                <a:gd name="T14" fmla="*/ 2147483646 w 251"/>
                <a:gd name="T15" fmla="*/ 2147483646 h 68"/>
                <a:gd name="T16" fmla="*/ 2147483646 w 251"/>
                <a:gd name="T17" fmla="*/ 2147483646 h 68"/>
                <a:gd name="T18" fmla="*/ 2147483646 w 251"/>
                <a:gd name="T19" fmla="*/ 2147483646 h 68"/>
                <a:gd name="T20" fmla="*/ 2147483646 w 251"/>
                <a:gd name="T21" fmla="*/ 2147483646 h 68"/>
                <a:gd name="T22" fmla="*/ 2147483646 w 251"/>
                <a:gd name="T23" fmla="*/ 2147483646 h 68"/>
                <a:gd name="T24" fmla="*/ 2147483646 w 251"/>
                <a:gd name="T25" fmla="*/ 2147483646 h 68"/>
                <a:gd name="T26" fmla="*/ 2147483646 w 251"/>
                <a:gd name="T27" fmla="*/ 2147483646 h 68"/>
                <a:gd name="T28" fmla="*/ 2147483646 w 251"/>
                <a:gd name="T29" fmla="*/ 2147483646 h 68"/>
                <a:gd name="T30" fmla="*/ 2147483646 w 251"/>
                <a:gd name="T31" fmla="*/ 2147483646 h 68"/>
                <a:gd name="T32" fmla="*/ 2147483646 w 251"/>
                <a:gd name="T33" fmla="*/ 2147483646 h 68"/>
                <a:gd name="T34" fmla="*/ 2147483646 w 251"/>
                <a:gd name="T35" fmla="*/ 2147483646 h 68"/>
                <a:gd name="T36" fmla="*/ 2147483646 w 251"/>
                <a:gd name="T37" fmla="*/ 2147483646 h 68"/>
                <a:gd name="T38" fmla="*/ 2147483646 w 251"/>
                <a:gd name="T39" fmla="*/ 2147483646 h 68"/>
                <a:gd name="T40" fmla="*/ 2147483646 w 251"/>
                <a:gd name="T41" fmla="*/ 2147483646 h 68"/>
                <a:gd name="T42" fmla="*/ 2147483646 w 251"/>
                <a:gd name="T43" fmla="*/ 2147483646 h 68"/>
                <a:gd name="T44" fmla="*/ 2147483646 w 251"/>
                <a:gd name="T45" fmla="*/ 2147483646 h 68"/>
                <a:gd name="T46" fmla="*/ 2147483646 w 251"/>
                <a:gd name="T47" fmla="*/ 2147483646 h 68"/>
                <a:gd name="T48" fmla="*/ 2147483646 w 251"/>
                <a:gd name="T49" fmla="*/ 2147483646 h 68"/>
                <a:gd name="T50" fmla="*/ 2147483646 w 251"/>
                <a:gd name="T51" fmla="*/ 2147483646 h 68"/>
                <a:gd name="T52" fmla="*/ 2147483646 w 251"/>
                <a:gd name="T53" fmla="*/ 2147483646 h 68"/>
                <a:gd name="T54" fmla="*/ 2147483646 w 251"/>
                <a:gd name="T55" fmla="*/ 2147483646 h 68"/>
                <a:gd name="T56" fmla="*/ 2147483646 w 251"/>
                <a:gd name="T57" fmla="*/ 2147483646 h 68"/>
                <a:gd name="T58" fmla="*/ 2147483646 w 251"/>
                <a:gd name="T59" fmla="*/ 2147483646 h 68"/>
                <a:gd name="T60" fmla="*/ 2147483646 w 251"/>
                <a:gd name="T61" fmla="*/ 2147483646 h 68"/>
                <a:gd name="T62" fmla="*/ 2147483646 w 251"/>
                <a:gd name="T63" fmla="*/ 2147483646 h 68"/>
                <a:gd name="T64" fmla="*/ 2147483646 w 251"/>
                <a:gd name="T65" fmla="*/ 2147483646 h 68"/>
                <a:gd name="T66" fmla="*/ 2147483646 w 251"/>
                <a:gd name="T67" fmla="*/ 2147483646 h 68"/>
                <a:gd name="T68" fmla="*/ 2147483646 w 251"/>
                <a:gd name="T69" fmla="*/ 2147483646 h 68"/>
                <a:gd name="T70" fmla="*/ 2147483646 w 251"/>
                <a:gd name="T71" fmla="*/ 2147483646 h 68"/>
                <a:gd name="T72" fmla="*/ 2147483646 w 251"/>
                <a:gd name="T73" fmla="*/ 2147483646 h 68"/>
                <a:gd name="T74" fmla="*/ 2147483646 w 251"/>
                <a:gd name="T75" fmla="*/ 2147483646 h 68"/>
                <a:gd name="T76" fmla="*/ 2147483646 w 251"/>
                <a:gd name="T77" fmla="*/ 2147483646 h 68"/>
                <a:gd name="T78" fmla="*/ 2147483646 w 251"/>
                <a:gd name="T79" fmla="*/ 2147483646 h 68"/>
                <a:gd name="T80" fmla="*/ 2147483646 w 251"/>
                <a:gd name="T81" fmla="*/ 2147483646 h 68"/>
                <a:gd name="T82" fmla="*/ 2147483646 w 251"/>
                <a:gd name="T83" fmla="*/ 2147483646 h 68"/>
                <a:gd name="T84" fmla="*/ 2147483646 w 251"/>
                <a:gd name="T85" fmla="*/ 2147483646 h 68"/>
                <a:gd name="T86" fmla="*/ 2147483646 w 251"/>
                <a:gd name="T87" fmla="*/ 2147483646 h 68"/>
                <a:gd name="T88" fmla="*/ 2147483646 w 251"/>
                <a:gd name="T89" fmla="*/ 2147483646 h 68"/>
                <a:gd name="T90" fmla="*/ 2147483646 w 251"/>
                <a:gd name="T91" fmla="*/ 2147483646 h 68"/>
                <a:gd name="T92" fmla="*/ 2147483646 w 251"/>
                <a:gd name="T93" fmla="*/ 2147483646 h 68"/>
                <a:gd name="T94" fmla="*/ 2147483646 w 251"/>
                <a:gd name="T95" fmla="*/ 2147483646 h 68"/>
                <a:gd name="T96" fmla="*/ 2147483646 w 251"/>
                <a:gd name="T97" fmla="*/ 2147483646 h 68"/>
                <a:gd name="T98" fmla="*/ 2147483646 w 251"/>
                <a:gd name="T99" fmla="*/ 2147483646 h 68"/>
                <a:gd name="T100" fmla="*/ 2147483646 w 251"/>
                <a:gd name="T101" fmla="*/ 2147483646 h 68"/>
                <a:gd name="T102" fmla="*/ 2147483646 w 251"/>
                <a:gd name="T103" fmla="*/ 0 h 68"/>
                <a:gd name="T104" fmla="*/ 2147483646 w 251"/>
                <a:gd name="T105" fmla="*/ 0 h 6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51" h="68">
                  <a:moveTo>
                    <a:pt x="0" y="64"/>
                  </a:moveTo>
                  <a:lnTo>
                    <a:pt x="10" y="65"/>
                  </a:lnTo>
                  <a:lnTo>
                    <a:pt x="15" y="66"/>
                  </a:lnTo>
                  <a:lnTo>
                    <a:pt x="21" y="67"/>
                  </a:lnTo>
                  <a:lnTo>
                    <a:pt x="26" y="67"/>
                  </a:lnTo>
                  <a:lnTo>
                    <a:pt x="31" y="67"/>
                  </a:lnTo>
                  <a:lnTo>
                    <a:pt x="37" y="68"/>
                  </a:lnTo>
                  <a:lnTo>
                    <a:pt x="39" y="68"/>
                  </a:lnTo>
                  <a:lnTo>
                    <a:pt x="42" y="68"/>
                  </a:lnTo>
                  <a:lnTo>
                    <a:pt x="45" y="68"/>
                  </a:lnTo>
                  <a:lnTo>
                    <a:pt x="46" y="68"/>
                  </a:lnTo>
                  <a:lnTo>
                    <a:pt x="47" y="68"/>
                  </a:lnTo>
                  <a:lnTo>
                    <a:pt x="48" y="68"/>
                  </a:lnTo>
                  <a:lnTo>
                    <a:pt x="49" y="68"/>
                  </a:lnTo>
                  <a:lnTo>
                    <a:pt x="50" y="68"/>
                  </a:lnTo>
                  <a:lnTo>
                    <a:pt x="51" y="68"/>
                  </a:lnTo>
                  <a:lnTo>
                    <a:pt x="52" y="68"/>
                  </a:lnTo>
                  <a:lnTo>
                    <a:pt x="53" y="68"/>
                  </a:lnTo>
                  <a:lnTo>
                    <a:pt x="54" y="68"/>
                  </a:lnTo>
                  <a:lnTo>
                    <a:pt x="55" y="68"/>
                  </a:lnTo>
                  <a:lnTo>
                    <a:pt x="56" y="68"/>
                  </a:lnTo>
                  <a:lnTo>
                    <a:pt x="57" y="68"/>
                  </a:lnTo>
                  <a:lnTo>
                    <a:pt x="60" y="68"/>
                  </a:lnTo>
                  <a:lnTo>
                    <a:pt x="63" y="68"/>
                  </a:lnTo>
                  <a:lnTo>
                    <a:pt x="68" y="67"/>
                  </a:lnTo>
                  <a:lnTo>
                    <a:pt x="73" y="67"/>
                  </a:lnTo>
                  <a:lnTo>
                    <a:pt x="83" y="66"/>
                  </a:lnTo>
                  <a:lnTo>
                    <a:pt x="94" y="65"/>
                  </a:lnTo>
                  <a:lnTo>
                    <a:pt x="105" y="63"/>
                  </a:lnTo>
                  <a:lnTo>
                    <a:pt x="115" y="61"/>
                  </a:lnTo>
                  <a:lnTo>
                    <a:pt x="125" y="59"/>
                  </a:lnTo>
                  <a:lnTo>
                    <a:pt x="136" y="56"/>
                  </a:lnTo>
                  <a:lnTo>
                    <a:pt x="147" y="52"/>
                  </a:lnTo>
                  <a:lnTo>
                    <a:pt x="157" y="49"/>
                  </a:lnTo>
                  <a:lnTo>
                    <a:pt x="167" y="45"/>
                  </a:lnTo>
                  <a:lnTo>
                    <a:pt x="178" y="40"/>
                  </a:lnTo>
                  <a:lnTo>
                    <a:pt x="189" y="36"/>
                  </a:lnTo>
                  <a:lnTo>
                    <a:pt x="199" y="31"/>
                  </a:lnTo>
                  <a:lnTo>
                    <a:pt x="209" y="25"/>
                  </a:lnTo>
                  <a:lnTo>
                    <a:pt x="220" y="20"/>
                  </a:lnTo>
                  <a:lnTo>
                    <a:pt x="231" y="13"/>
                  </a:lnTo>
                  <a:lnTo>
                    <a:pt x="241" y="7"/>
                  </a:lnTo>
                  <a:lnTo>
                    <a:pt x="251" y="0"/>
                  </a:lnTo>
                </a:path>
              </a:pathLst>
            </a:custGeom>
            <a:noFill/>
            <a:ln w="0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69" name="Oval 59">
              <a:extLst>
                <a:ext uri="{FF2B5EF4-FFF2-40B4-BE49-F238E27FC236}">
                  <a16:creationId xmlns:a16="http://schemas.microsoft.com/office/drawing/2014/main" id="{2CDE94AE-9E64-DB47-8887-051752129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955"/>
              <a:ext cx="73" cy="6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_tradnl" altLang="es-ES" sz="1050">
                <a:latin typeface="Arial" charset="0"/>
              </a:endParaRPr>
            </a:p>
          </p:txBody>
        </p:sp>
        <p:sp>
          <p:nvSpPr>
            <p:cNvPr id="70" name="Oval 60">
              <a:extLst>
                <a:ext uri="{FF2B5EF4-FFF2-40B4-BE49-F238E27FC236}">
                  <a16:creationId xmlns:a16="http://schemas.microsoft.com/office/drawing/2014/main" id="{63CFCBCD-4BDD-2C42-8481-D4D1E0AB3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2052"/>
              <a:ext cx="72" cy="6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_tradnl" altLang="es-ES" sz="1050">
                <a:latin typeface="Arial" charset="0"/>
              </a:endParaRPr>
            </a:p>
          </p:txBody>
        </p:sp>
        <p:sp>
          <p:nvSpPr>
            <p:cNvPr id="71" name="Oval 61">
              <a:extLst>
                <a:ext uri="{FF2B5EF4-FFF2-40B4-BE49-F238E27FC236}">
                  <a16:creationId xmlns:a16="http://schemas.microsoft.com/office/drawing/2014/main" id="{F355B5E7-6310-9E45-AE60-B991DDA3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2304"/>
              <a:ext cx="72" cy="6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_tradnl" altLang="es-ES" sz="1050">
                <a:latin typeface="Arial" charset="0"/>
              </a:endParaRPr>
            </a:p>
          </p:txBody>
        </p:sp>
        <p:sp>
          <p:nvSpPr>
            <p:cNvPr id="72" name="Oval 62">
              <a:extLst>
                <a:ext uri="{FF2B5EF4-FFF2-40B4-BE49-F238E27FC236}">
                  <a16:creationId xmlns:a16="http://schemas.microsoft.com/office/drawing/2014/main" id="{C1BCA90F-FBEC-E94F-B336-1D3121613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1916"/>
              <a:ext cx="72" cy="6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_tradnl" altLang="es-ES" sz="1050">
                <a:latin typeface="Arial" charset="0"/>
              </a:endParaRPr>
            </a:p>
          </p:txBody>
        </p:sp>
        <p:sp>
          <p:nvSpPr>
            <p:cNvPr id="73" name="Oval 63">
              <a:extLst>
                <a:ext uri="{FF2B5EF4-FFF2-40B4-BE49-F238E27FC236}">
                  <a16:creationId xmlns:a16="http://schemas.microsoft.com/office/drawing/2014/main" id="{7F54E7FB-F500-3C4D-9FB6-30F8C564F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" y="2013"/>
              <a:ext cx="72" cy="6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_tradnl" altLang="es-ES" sz="1050">
                <a:latin typeface="Arial" charset="0"/>
              </a:endParaRPr>
            </a:p>
          </p:txBody>
        </p:sp>
        <p:sp>
          <p:nvSpPr>
            <p:cNvPr id="74" name="Oval 64">
              <a:extLst>
                <a:ext uri="{FF2B5EF4-FFF2-40B4-BE49-F238E27FC236}">
                  <a16:creationId xmlns:a16="http://schemas.microsoft.com/office/drawing/2014/main" id="{873FA187-3DA3-EF47-8441-669BD8C44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2023"/>
              <a:ext cx="73" cy="6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_tradnl" altLang="es-ES" sz="1050">
                <a:latin typeface="Arial" charset="0"/>
              </a:endParaRPr>
            </a:p>
          </p:txBody>
        </p:sp>
        <p:sp>
          <p:nvSpPr>
            <p:cNvPr id="75" name="Oval 65">
              <a:extLst>
                <a:ext uri="{FF2B5EF4-FFF2-40B4-BE49-F238E27FC236}">
                  <a16:creationId xmlns:a16="http://schemas.microsoft.com/office/drawing/2014/main" id="{17B20406-3103-2541-9858-0E1EA57EA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" y="2120"/>
              <a:ext cx="72" cy="6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_tradnl" altLang="es-ES" sz="1050">
                <a:latin typeface="Arial" charset="0"/>
              </a:endParaRPr>
            </a:p>
          </p:txBody>
        </p:sp>
        <p:sp>
          <p:nvSpPr>
            <p:cNvPr id="76" name="Oval 66">
              <a:extLst>
                <a:ext uri="{FF2B5EF4-FFF2-40B4-BE49-F238E27FC236}">
                  <a16:creationId xmlns:a16="http://schemas.microsoft.com/office/drawing/2014/main" id="{FAA3F1DD-BBBE-9047-84DB-B14002220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2110"/>
              <a:ext cx="73" cy="6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_tradnl" altLang="es-ES" sz="1050">
                <a:latin typeface="Arial" charset="0"/>
              </a:endParaRPr>
            </a:p>
          </p:txBody>
        </p:sp>
        <p:sp>
          <p:nvSpPr>
            <p:cNvPr id="77" name="Oval 67">
              <a:extLst>
                <a:ext uri="{FF2B5EF4-FFF2-40B4-BE49-F238E27FC236}">
                  <a16:creationId xmlns:a16="http://schemas.microsoft.com/office/drawing/2014/main" id="{B9831402-4BD3-4842-B7A1-03B466459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1752"/>
              <a:ext cx="72" cy="67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_tradnl" altLang="es-ES" sz="1050">
                <a:latin typeface="Arial" charset="0"/>
              </a:endParaRPr>
            </a:p>
          </p:txBody>
        </p:sp>
        <p:sp>
          <p:nvSpPr>
            <p:cNvPr id="78" name="Oval 68">
              <a:extLst>
                <a:ext uri="{FF2B5EF4-FFF2-40B4-BE49-F238E27FC236}">
                  <a16:creationId xmlns:a16="http://schemas.microsoft.com/office/drawing/2014/main" id="{190B25BD-B1ED-5F41-8181-6D07E98D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1616"/>
              <a:ext cx="72" cy="6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_tradnl" altLang="es-ES" sz="1050">
                <a:latin typeface="Arial" charset="0"/>
              </a:endParaRPr>
            </a:p>
          </p:txBody>
        </p:sp>
        <p:sp>
          <p:nvSpPr>
            <p:cNvPr id="79" name="Oval 69">
              <a:extLst>
                <a:ext uri="{FF2B5EF4-FFF2-40B4-BE49-F238E27FC236}">
                  <a16:creationId xmlns:a16="http://schemas.microsoft.com/office/drawing/2014/main" id="{2A28312E-A828-514B-920A-7FD4B7FFF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1858"/>
              <a:ext cx="73" cy="6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_tradnl" altLang="es-ES" sz="1050">
                <a:latin typeface="Arial" charset="0"/>
              </a:endParaRPr>
            </a:p>
          </p:txBody>
        </p:sp>
        <p:sp>
          <p:nvSpPr>
            <p:cNvPr id="80" name="Oval 70">
              <a:extLst>
                <a:ext uri="{FF2B5EF4-FFF2-40B4-BE49-F238E27FC236}">
                  <a16:creationId xmlns:a16="http://schemas.microsoft.com/office/drawing/2014/main" id="{C0B39EE2-DFA7-B140-A347-BED4CDA29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1839"/>
              <a:ext cx="72" cy="6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_tradnl" altLang="es-ES" sz="1050">
                <a:latin typeface="Arial" charset="0"/>
              </a:endParaRPr>
            </a:p>
          </p:txBody>
        </p:sp>
        <p:sp>
          <p:nvSpPr>
            <p:cNvPr id="81" name="Oval 71">
              <a:extLst>
                <a:ext uri="{FF2B5EF4-FFF2-40B4-BE49-F238E27FC236}">
                  <a16:creationId xmlns:a16="http://schemas.microsoft.com/office/drawing/2014/main" id="{379E6C86-342C-834D-9D4D-440C3E9EE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1451"/>
              <a:ext cx="73" cy="6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_tradnl" altLang="es-ES" sz="1050">
                <a:latin typeface="Arial" charset="0"/>
              </a:endParaRPr>
            </a:p>
          </p:txBody>
        </p:sp>
        <p:sp>
          <p:nvSpPr>
            <p:cNvPr id="82" name="Oval 72">
              <a:extLst>
                <a:ext uri="{FF2B5EF4-FFF2-40B4-BE49-F238E27FC236}">
                  <a16:creationId xmlns:a16="http://schemas.microsoft.com/office/drawing/2014/main" id="{915A8640-E6EB-964B-8243-E3534D949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1548"/>
              <a:ext cx="72" cy="6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_tradnl" altLang="es-ES" sz="1050">
                <a:latin typeface="Arial" charset="0"/>
              </a:endParaRPr>
            </a:p>
          </p:txBody>
        </p:sp>
        <p:sp>
          <p:nvSpPr>
            <p:cNvPr id="83" name="Oval 73">
              <a:extLst>
                <a:ext uri="{FF2B5EF4-FFF2-40B4-BE49-F238E27FC236}">
                  <a16:creationId xmlns:a16="http://schemas.microsoft.com/office/drawing/2014/main" id="{45CC5BE7-C88A-1A4C-BF5C-3384DF7FD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1451"/>
              <a:ext cx="72" cy="68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_tradnl" altLang="es-ES" sz="1050">
                <a:latin typeface="Arial" charset="0"/>
              </a:endParaRPr>
            </a:p>
          </p:txBody>
        </p:sp>
        <p:sp>
          <p:nvSpPr>
            <p:cNvPr id="84" name="Line 74">
              <a:extLst>
                <a:ext uri="{FF2B5EF4-FFF2-40B4-BE49-F238E27FC236}">
                  <a16:creationId xmlns:a16="http://schemas.microsoft.com/office/drawing/2014/main" id="{A5806391-8C64-024B-9751-185EB644E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4" y="2255"/>
              <a:ext cx="73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85" name="Freeform 75">
              <a:extLst>
                <a:ext uri="{FF2B5EF4-FFF2-40B4-BE49-F238E27FC236}">
                  <a16:creationId xmlns:a16="http://schemas.microsoft.com/office/drawing/2014/main" id="{18FF8CD4-6FD3-CF4C-9617-DA24F3208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" y="2217"/>
              <a:ext cx="73" cy="19"/>
            </a:xfrm>
            <a:custGeom>
              <a:avLst/>
              <a:gdLst>
                <a:gd name="T0" fmla="*/ 0 w 7"/>
                <a:gd name="T1" fmla="*/ 1264358097 h 2"/>
                <a:gd name="T2" fmla="*/ 2147483646 w 7"/>
                <a:gd name="T3" fmla="*/ 0 h 2"/>
                <a:gd name="T4" fmla="*/ 2147483646 w 7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lnTo>
                    <a:pt x="6" y="0"/>
                  </a:lnTo>
                  <a:lnTo>
                    <a:pt x="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86" name="Freeform 76">
              <a:extLst>
                <a:ext uri="{FF2B5EF4-FFF2-40B4-BE49-F238E27FC236}">
                  <a16:creationId xmlns:a16="http://schemas.microsoft.com/office/drawing/2014/main" id="{C87145E0-97F8-0C44-A090-F95603014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" y="2168"/>
              <a:ext cx="83" cy="29"/>
            </a:xfrm>
            <a:custGeom>
              <a:avLst/>
              <a:gdLst>
                <a:gd name="T0" fmla="*/ 0 w 8"/>
                <a:gd name="T1" fmla="*/ 2147483646 h 3"/>
                <a:gd name="T2" fmla="*/ 1345749892 w 8"/>
                <a:gd name="T3" fmla="*/ 1451567305 h 3"/>
                <a:gd name="T4" fmla="*/ 2147483646 w 8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3">
                  <a:moveTo>
                    <a:pt x="0" y="3"/>
                  </a:moveTo>
                  <a:lnTo>
                    <a:pt x="1" y="2"/>
                  </a:lnTo>
                  <a:lnTo>
                    <a:pt x="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87" name="Freeform 77">
              <a:extLst>
                <a:ext uri="{FF2B5EF4-FFF2-40B4-BE49-F238E27FC236}">
                  <a16:creationId xmlns:a16="http://schemas.microsoft.com/office/drawing/2014/main" id="{C4E8F1FE-0AD3-A840-8F11-208289EEF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" y="2129"/>
              <a:ext cx="83" cy="20"/>
            </a:xfrm>
            <a:custGeom>
              <a:avLst/>
              <a:gdLst>
                <a:gd name="T0" fmla="*/ 0 w 8"/>
                <a:gd name="T1" fmla="*/ 2000000000 h 2"/>
                <a:gd name="T2" fmla="*/ 2147483646 w 8"/>
                <a:gd name="T3" fmla="*/ 0 h 2"/>
                <a:gd name="T4" fmla="*/ 2147483646 w 8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7" y="0"/>
                  </a:lnTo>
                  <a:lnTo>
                    <a:pt x="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88" name="Freeform 78">
              <a:extLst>
                <a:ext uri="{FF2B5EF4-FFF2-40B4-BE49-F238E27FC236}">
                  <a16:creationId xmlns:a16="http://schemas.microsoft.com/office/drawing/2014/main" id="{93599BD4-6EBC-B645-AC69-FCB136B13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091"/>
              <a:ext cx="72" cy="19"/>
            </a:xfrm>
            <a:custGeom>
              <a:avLst/>
              <a:gdLst>
                <a:gd name="T0" fmla="*/ 0 w 7"/>
                <a:gd name="T1" fmla="*/ 1264358097 h 2"/>
                <a:gd name="T2" fmla="*/ 1254061018 w 7"/>
                <a:gd name="T3" fmla="*/ 663831168 h 2"/>
                <a:gd name="T4" fmla="*/ 2147483646 w 7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lnTo>
                    <a:pt x="1" y="1"/>
                  </a:lnTo>
                  <a:lnTo>
                    <a:pt x="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89" name="Line 79">
              <a:extLst>
                <a:ext uri="{FF2B5EF4-FFF2-40B4-BE49-F238E27FC236}">
                  <a16:creationId xmlns:a16="http://schemas.microsoft.com/office/drawing/2014/main" id="{264CE556-560E-D44C-B034-2C06D5F67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0" y="2052"/>
              <a:ext cx="82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90" name="Freeform 80">
              <a:extLst>
                <a:ext uri="{FF2B5EF4-FFF2-40B4-BE49-F238E27FC236}">
                  <a16:creationId xmlns:a16="http://schemas.microsoft.com/office/drawing/2014/main" id="{4D1C7B35-C1B7-8740-9C63-DEE29BE5B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" y="2003"/>
              <a:ext cx="82" cy="20"/>
            </a:xfrm>
            <a:custGeom>
              <a:avLst/>
              <a:gdLst>
                <a:gd name="T0" fmla="*/ 0 w 8"/>
                <a:gd name="T1" fmla="*/ 2000000000 h 2"/>
                <a:gd name="T2" fmla="*/ 2147483646 w 8"/>
                <a:gd name="T3" fmla="*/ 2000000000 h 2"/>
                <a:gd name="T4" fmla="*/ 2147483646 w 8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3" y="2"/>
                  </a:lnTo>
                  <a:lnTo>
                    <a:pt x="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91" name="Line 81">
              <a:extLst>
                <a:ext uri="{FF2B5EF4-FFF2-40B4-BE49-F238E27FC236}">
                  <a16:creationId xmlns:a16="http://schemas.microsoft.com/office/drawing/2014/main" id="{1ACC0A6F-4753-6744-BC94-BAD5FF383B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0" y="1965"/>
              <a:ext cx="82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92" name="Freeform 82">
              <a:extLst>
                <a:ext uri="{FF2B5EF4-FFF2-40B4-BE49-F238E27FC236}">
                  <a16:creationId xmlns:a16="http://schemas.microsoft.com/office/drawing/2014/main" id="{89B6CB36-CC3E-784D-9337-230CEF61A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5" y="1926"/>
              <a:ext cx="72" cy="19"/>
            </a:xfrm>
            <a:custGeom>
              <a:avLst/>
              <a:gdLst>
                <a:gd name="T0" fmla="*/ 0 w 7"/>
                <a:gd name="T1" fmla="*/ 1264358097 h 2"/>
                <a:gd name="T2" fmla="*/ 2147483646 w 7"/>
                <a:gd name="T3" fmla="*/ 663831168 h 2"/>
                <a:gd name="T4" fmla="*/ 2147483646 w 7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lnTo>
                    <a:pt x="3" y="1"/>
                  </a:lnTo>
                  <a:lnTo>
                    <a:pt x="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93" name="Line 83">
              <a:extLst>
                <a:ext uri="{FF2B5EF4-FFF2-40B4-BE49-F238E27FC236}">
                  <a16:creationId xmlns:a16="http://schemas.microsoft.com/office/drawing/2014/main" id="{47BC0FCA-6ACA-5C41-8A98-AC4D12B939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0" y="1877"/>
              <a:ext cx="83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94" name="Freeform 84">
              <a:extLst>
                <a:ext uri="{FF2B5EF4-FFF2-40B4-BE49-F238E27FC236}">
                  <a16:creationId xmlns:a16="http://schemas.microsoft.com/office/drawing/2014/main" id="{527AE1D1-BD8C-094C-A820-AEBD9746B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" y="1839"/>
              <a:ext cx="83" cy="19"/>
            </a:xfrm>
            <a:custGeom>
              <a:avLst/>
              <a:gdLst>
                <a:gd name="T0" fmla="*/ 0 w 8"/>
                <a:gd name="T1" fmla="*/ 1264358097 h 2"/>
                <a:gd name="T2" fmla="*/ 2147483646 w 8"/>
                <a:gd name="T3" fmla="*/ 663831168 h 2"/>
                <a:gd name="T4" fmla="*/ 2147483646 w 8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5" y="1"/>
                  </a:lnTo>
                  <a:lnTo>
                    <a:pt x="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95" name="Freeform 85">
              <a:extLst>
                <a:ext uri="{FF2B5EF4-FFF2-40B4-BE49-F238E27FC236}">
                  <a16:creationId xmlns:a16="http://schemas.microsoft.com/office/drawing/2014/main" id="{07349B62-BD7C-674D-9454-FE67C7F6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" y="1800"/>
              <a:ext cx="73" cy="19"/>
            </a:xfrm>
            <a:custGeom>
              <a:avLst/>
              <a:gdLst>
                <a:gd name="T0" fmla="*/ 0 w 7"/>
                <a:gd name="T1" fmla="*/ 1264358097 h 2"/>
                <a:gd name="T2" fmla="*/ 0 w 7"/>
                <a:gd name="T3" fmla="*/ 1264358097 h 2"/>
                <a:gd name="T4" fmla="*/ 2147483646 w 7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lnTo>
                    <a:pt x="0" y="2"/>
                  </a:lnTo>
                  <a:lnTo>
                    <a:pt x="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96" name="Freeform 86">
              <a:extLst>
                <a:ext uri="{FF2B5EF4-FFF2-40B4-BE49-F238E27FC236}">
                  <a16:creationId xmlns:a16="http://schemas.microsoft.com/office/drawing/2014/main" id="{552D3E24-E02B-AB48-86BD-EFCBD22D8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" y="1752"/>
              <a:ext cx="73" cy="29"/>
            </a:xfrm>
            <a:custGeom>
              <a:avLst/>
              <a:gdLst>
                <a:gd name="T0" fmla="*/ 0 w 7"/>
                <a:gd name="T1" fmla="*/ 2147483646 h 3"/>
                <a:gd name="T2" fmla="*/ 2147483646 w 7"/>
                <a:gd name="T3" fmla="*/ 765330464 h 3"/>
                <a:gd name="T4" fmla="*/ 2147483646 w 7"/>
                <a:gd name="T5" fmla="*/ 0 h 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6" y="1"/>
                  </a:lnTo>
                  <a:lnTo>
                    <a:pt x="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97" name="Freeform 87">
              <a:extLst>
                <a:ext uri="{FF2B5EF4-FFF2-40B4-BE49-F238E27FC236}">
                  <a16:creationId xmlns:a16="http://schemas.microsoft.com/office/drawing/2014/main" id="{D7C5F9BB-B47D-8640-9406-8D18D3D6C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1713"/>
              <a:ext cx="83" cy="19"/>
            </a:xfrm>
            <a:custGeom>
              <a:avLst/>
              <a:gdLst>
                <a:gd name="T0" fmla="*/ 0 w 8"/>
                <a:gd name="T1" fmla="*/ 1264358097 h 2"/>
                <a:gd name="T2" fmla="*/ 1345749892 w 8"/>
                <a:gd name="T3" fmla="*/ 1264358097 h 2"/>
                <a:gd name="T4" fmla="*/ 2147483646 w 8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1" y="2"/>
                  </a:lnTo>
                  <a:lnTo>
                    <a:pt x="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98" name="Freeform 88">
              <a:extLst>
                <a:ext uri="{FF2B5EF4-FFF2-40B4-BE49-F238E27FC236}">
                  <a16:creationId xmlns:a16="http://schemas.microsoft.com/office/drawing/2014/main" id="{7FBEB4EB-247B-8A42-AA55-2B619A6F8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5" y="1674"/>
              <a:ext cx="83" cy="19"/>
            </a:xfrm>
            <a:custGeom>
              <a:avLst/>
              <a:gdLst>
                <a:gd name="T0" fmla="*/ 0 w 8"/>
                <a:gd name="T1" fmla="*/ 1264358097 h 2"/>
                <a:gd name="T2" fmla="*/ 2147483646 w 8"/>
                <a:gd name="T3" fmla="*/ 0 h 2"/>
                <a:gd name="T4" fmla="*/ 2147483646 w 8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99" name="Freeform 89">
              <a:extLst>
                <a:ext uri="{FF2B5EF4-FFF2-40B4-BE49-F238E27FC236}">
                  <a16:creationId xmlns:a16="http://schemas.microsoft.com/office/drawing/2014/main" id="{C5DB86B1-87D7-C24F-A465-CA4126294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1635"/>
              <a:ext cx="72" cy="20"/>
            </a:xfrm>
            <a:custGeom>
              <a:avLst/>
              <a:gdLst>
                <a:gd name="T0" fmla="*/ 0 w 7"/>
                <a:gd name="T1" fmla="*/ 2000000000 h 2"/>
                <a:gd name="T2" fmla="*/ 2147483646 w 7"/>
                <a:gd name="T3" fmla="*/ 1000000000 h 2"/>
                <a:gd name="T4" fmla="*/ 2147483646 w 7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lnTo>
                    <a:pt x="2" y="1"/>
                  </a:lnTo>
                  <a:lnTo>
                    <a:pt x="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100" name="Line 90">
              <a:extLst>
                <a:ext uri="{FF2B5EF4-FFF2-40B4-BE49-F238E27FC236}">
                  <a16:creationId xmlns:a16="http://schemas.microsoft.com/office/drawing/2014/main" id="{C7023052-E3B5-0341-A738-A2F7B23A8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6" y="1587"/>
              <a:ext cx="72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  <p:sp>
          <p:nvSpPr>
            <p:cNvPr id="101" name="Freeform 91">
              <a:extLst>
                <a:ext uri="{FF2B5EF4-FFF2-40B4-BE49-F238E27FC236}">
                  <a16:creationId xmlns:a16="http://schemas.microsoft.com/office/drawing/2014/main" id="{D7A681C2-C0EB-FF46-B56A-003FDB1E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1471"/>
              <a:ext cx="2480" cy="1521"/>
            </a:xfrm>
            <a:custGeom>
              <a:avLst/>
              <a:gdLst>
                <a:gd name="T0" fmla="*/ 2147483646 w 240"/>
                <a:gd name="T1" fmla="*/ 2147483646 h 157"/>
                <a:gd name="T2" fmla="*/ 2147483646 w 240"/>
                <a:gd name="T3" fmla="*/ 2147483646 h 157"/>
                <a:gd name="T4" fmla="*/ 2147483646 w 240"/>
                <a:gd name="T5" fmla="*/ 2147483646 h 157"/>
                <a:gd name="T6" fmla="*/ 2147483646 w 240"/>
                <a:gd name="T7" fmla="*/ 2147483646 h 157"/>
                <a:gd name="T8" fmla="*/ 2147483646 w 240"/>
                <a:gd name="T9" fmla="*/ 2147483646 h 157"/>
                <a:gd name="T10" fmla="*/ 2147483646 w 240"/>
                <a:gd name="T11" fmla="*/ 2147483646 h 157"/>
                <a:gd name="T12" fmla="*/ 2147483646 w 240"/>
                <a:gd name="T13" fmla="*/ 2147483646 h 157"/>
                <a:gd name="T14" fmla="*/ 2147483646 w 240"/>
                <a:gd name="T15" fmla="*/ 2147483646 h 157"/>
                <a:gd name="T16" fmla="*/ 2147483646 w 240"/>
                <a:gd name="T17" fmla="*/ 2147483646 h 157"/>
                <a:gd name="T18" fmla="*/ 2147483646 w 240"/>
                <a:gd name="T19" fmla="*/ 2147483646 h 157"/>
                <a:gd name="T20" fmla="*/ 2147483646 w 240"/>
                <a:gd name="T21" fmla="*/ 2147483646 h 157"/>
                <a:gd name="T22" fmla="*/ 2147483646 w 240"/>
                <a:gd name="T23" fmla="*/ 2147483646 h 157"/>
                <a:gd name="T24" fmla="*/ 2147483646 w 240"/>
                <a:gd name="T25" fmla="*/ 2147483646 h 157"/>
                <a:gd name="T26" fmla="*/ 2147483646 w 240"/>
                <a:gd name="T27" fmla="*/ 2147483646 h 157"/>
                <a:gd name="T28" fmla="*/ 2147483646 w 240"/>
                <a:gd name="T29" fmla="*/ 2147483646 h 157"/>
                <a:gd name="T30" fmla="*/ 2147483646 w 240"/>
                <a:gd name="T31" fmla="*/ 2147483646 h 157"/>
                <a:gd name="T32" fmla="*/ 2147483646 w 240"/>
                <a:gd name="T33" fmla="*/ 2147483646 h 157"/>
                <a:gd name="T34" fmla="*/ 2147483646 w 240"/>
                <a:gd name="T35" fmla="*/ 2147483646 h 157"/>
                <a:gd name="T36" fmla="*/ 2147483646 w 240"/>
                <a:gd name="T37" fmla="*/ 2147483646 h 157"/>
                <a:gd name="T38" fmla="*/ 2147483646 w 240"/>
                <a:gd name="T39" fmla="*/ 2147483646 h 157"/>
                <a:gd name="T40" fmla="*/ 2147483646 w 240"/>
                <a:gd name="T41" fmla="*/ 2147483646 h 157"/>
                <a:gd name="T42" fmla="*/ 2147483646 w 240"/>
                <a:gd name="T43" fmla="*/ 2147483646 h 157"/>
                <a:gd name="T44" fmla="*/ 2147483646 w 240"/>
                <a:gd name="T45" fmla="*/ 2147483646 h 157"/>
                <a:gd name="T46" fmla="*/ 2147483646 w 240"/>
                <a:gd name="T47" fmla="*/ 2147483646 h 157"/>
                <a:gd name="T48" fmla="*/ 2147483646 w 240"/>
                <a:gd name="T49" fmla="*/ 2147483646 h 157"/>
                <a:gd name="T50" fmla="*/ 2147483646 w 240"/>
                <a:gd name="T51" fmla="*/ 2147483646 h 157"/>
                <a:gd name="T52" fmla="*/ 2147483646 w 240"/>
                <a:gd name="T53" fmla="*/ 2147483646 h 157"/>
                <a:gd name="T54" fmla="*/ 2147483646 w 240"/>
                <a:gd name="T55" fmla="*/ 2147483646 h 157"/>
                <a:gd name="T56" fmla="*/ 2147483646 w 240"/>
                <a:gd name="T57" fmla="*/ 2147483646 h 157"/>
                <a:gd name="T58" fmla="*/ 2147483646 w 240"/>
                <a:gd name="T59" fmla="*/ 2147483646 h 157"/>
                <a:gd name="T60" fmla="*/ 2147483646 w 240"/>
                <a:gd name="T61" fmla="*/ 2147483646 h 157"/>
                <a:gd name="T62" fmla="*/ 2147483646 w 240"/>
                <a:gd name="T63" fmla="*/ 2147483646 h 157"/>
                <a:gd name="T64" fmla="*/ 2147483646 w 240"/>
                <a:gd name="T65" fmla="*/ 2147483646 h 157"/>
                <a:gd name="T66" fmla="*/ 2147483646 w 240"/>
                <a:gd name="T67" fmla="*/ 2147483646 h 157"/>
                <a:gd name="T68" fmla="*/ 2147483646 w 240"/>
                <a:gd name="T69" fmla="*/ 2147483646 h 157"/>
                <a:gd name="T70" fmla="*/ 2147483646 w 240"/>
                <a:gd name="T71" fmla="*/ 2147483646 h 157"/>
                <a:gd name="T72" fmla="*/ 2147483646 w 240"/>
                <a:gd name="T73" fmla="*/ 2147483646 h 157"/>
                <a:gd name="T74" fmla="*/ 2147483646 w 240"/>
                <a:gd name="T75" fmla="*/ 2147483646 h 157"/>
                <a:gd name="T76" fmla="*/ 2147483646 w 240"/>
                <a:gd name="T77" fmla="*/ 2147483646 h 157"/>
                <a:gd name="T78" fmla="*/ 2147483646 w 240"/>
                <a:gd name="T79" fmla="*/ 2147483646 h 157"/>
                <a:gd name="T80" fmla="*/ 2147483646 w 240"/>
                <a:gd name="T81" fmla="*/ 2147483646 h 157"/>
                <a:gd name="T82" fmla="*/ 2147483646 w 240"/>
                <a:gd name="T83" fmla="*/ 2147483646 h 157"/>
                <a:gd name="T84" fmla="*/ 2147483646 w 240"/>
                <a:gd name="T85" fmla="*/ 2147483646 h 157"/>
                <a:gd name="T86" fmla="*/ 2147483646 w 240"/>
                <a:gd name="T87" fmla="*/ 777185622 h 157"/>
                <a:gd name="T88" fmla="*/ 2147483646 w 240"/>
                <a:gd name="T89" fmla="*/ 0 h 157"/>
                <a:gd name="T90" fmla="*/ 2147483646 w 240"/>
                <a:gd name="T91" fmla="*/ 0 h 157"/>
                <a:gd name="T92" fmla="*/ 2147483646 w 240"/>
                <a:gd name="T93" fmla="*/ 0 h 157"/>
                <a:gd name="T94" fmla="*/ 2147483646 w 240"/>
                <a:gd name="T95" fmla="*/ 2147483646 h 157"/>
                <a:gd name="T96" fmla="*/ 2147483646 w 240"/>
                <a:gd name="T97" fmla="*/ 2147483646 h 157"/>
                <a:gd name="T98" fmla="*/ 2147483646 w 240"/>
                <a:gd name="T99" fmla="*/ 2147483646 h 157"/>
                <a:gd name="T100" fmla="*/ 2147483646 w 240"/>
                <a:gd name="T101" fmla="*/ 2147483646 h 157"/>
                <a:gd name="T102" fmla="*/ 2147483646 w 240"/>
                <a:gd name="T103" fmla="*/ 2147483646 h 157"/>
                <a:gd name="T104" fmla="*/ 2147483646 w 240"/>
                <a:gd name="T105" fmla="*/ 2147483646 h 157"/>
                <a:gd name="T106" fmla="*/ 2147483646 w 240"/>
                <a:gd name="T107" fmla="*/ 2147483646 h 15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40" h="157">
                  <a:moveTo>
                    <a:pt x="0" y="157"/>
                  </a:moveTo>
                  <a:lnTo>
                    <a:pt x="2" y="116"/>
                  </a:lnTo>
                  <a:lnTo>
                    <a:pt x="3" y="85"/>
                  </a:lnTo>
                  <a:lnTo>
                    <a:pt x="5" y="64"/>
                  </a:lnTo>
                  <a:lnTo>
                    <a:pt x="6" y="50"/>
                  </a:lnTo>
                  <a:lnTo>
                    <a:pt x="7" y="43"/>
                  </a:lnTo>
                  <a:lnTo>
                    <a:pt x="7" y="39"/>
                  </a:lnTo>
                  <a:lnTo>
                    <a:pt x="8" y="35"/>
                  </a:lnTo>
                  <a:lnTo>
                    <a:pt x="9" y="32"/>
                  </a:lnTo>
                  <a:lnTo>
                    <a:pt x="9" y="31"/>
                  </a:lnTo>
                  <a:lnTo>
                    <a:pt x="9" y="30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1" y="28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3" y="30"/>
                  </a:lnTo>
                  <a:lnTo>
                    <a:pt x="14" y="33"/>
                  </a:lnTo>
                  <a:lnTo>
                    <a:pt x="15" y="37"/>
                  </a:lnTo>
                  <a:lnTo>
                    <a:pt x="20" y="57"/>
                  </a:lnTo>
                  <a:lnTo>
                    <a:pt x="23" y="68"/>
                  </a:lnTo>
                  <a:lnTo>
                    <a:pt x="26" y="77"/>
                  </a:lnTo>
                  <a:lnTo>
                    <a:pt x="27" y="81"/>
                  </a:lnTo>
                  <a:lnTo>
                    <a:pt x="28" y="84"/>
                  </a:lnTo>
                  <a:lnTo>
                    <a:pt x="30" y="87"/>
                  </a:lnTo>
                  <a:lnTo>
                    <a:pt x="31" y="88"/>
                  </a:lnTo>
                  <a:lnTo>
                    <a:pt x="32" y="90"/>
                  </a:lnTo>
                  <a:lnTo>
                    <a:pt x="33" y="90"/>
                  </a:lnTo>
                  <a:lnTo>
                    <a:pt x="33" y="91"/>
                  </a:lnTo>
                  <a:lnTo>
                    <a:pt x="34" y="91"/>
                  </a:lnTo>
                  <a:lnTo>
                    <a:pt x="35" y="91"/>
                  </a:lnTo>
                  <a:lnTo>
                    <a:pt x="36" y="91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8" y="90"/>
                  </a:lnTo>
                  <a:lnTo>
                    <a:pt x="39" y="88"/>
                  </a:lnTo>
                  <a:lnTo>
                    <a:pt x="41" y="87"/>
                  </a:lnTo>
                  <a:lnTo>
                    <a:pt x="46" y="77"/>
                  </a:lnTo>
                  <a:lnTo>
                    <a:pt x="51" y="65"/>
                  </a:lnTo>
                  <a:lnTo>
                    <a:pt x="54" y="60"/>
                  </a:lnTo>
                  <a:lnTo>
                    <a:pt x="57" y="56"/>
                  </a:lnTo>
                  <a:lnTo>
                    <a:pt x="59" y="52"/>
                  </a:lnTo>
                  <a:lnTo>
                    <a:pt x="62" y="50"/>
                  </a:lnTo>
                  <a:lnTo>
                    <a:pt x="63" y="49"/>
                  </a:lnTo>
                  <a:lnTo>
                    <a:pt x="64" y="48"/>
                  </a:lnTo>
                  <a:lnTo>
                    <a:pt x="65" y="47"/>
                  </a:lnTo>
                  <a:lnTo>
                    <a:pt x="66" y="47"/>
                  </a:lnTo>
                  <a:lnTo>
                    <a:pt x="67" y="47"/>
                  </a:lnTo>
                  <a:lnTo>
                    <a:pt x="68" y="47"/>
                  </a:lnTo>
                  <a:lnTo>
                    <a:pt x="69" y="47"/>
                  </a:lnTo>
                  <a:lnTo>
                    <a:pt x="70" y="47"/>
                  </a:lnTo>
                  <a:lnTo>
                    <a:pt x="71" y="47"/>
                  </a:lnTo>
                  <a:lnTo>
                    <a:pt x="72" y="48"/>
                  </a:lnTo>
                  <a:lnTo>
                    <a:pt x="74" y="49"/>
                  </a:lnTo>
                  <a:lnTo>
                    <a:pt x="75" y="50"/>
                  </a:lnTo>
                  <a:lnTo>
                    <a:pt x="78" y="53"/>
                  </a:lnTo>
                  <a:lnTo>
                    <a:pt x="83" y="59"/>
                  </a:lnTo>
                  <a:lnTo>
                    <a:pt x="88" y="66"/>
                  </a:lnTo>
                  <a:lnTo>
                    <a:pt x="90" y="70"/>
                  </a:lnTo>
                  <a:lnTo>
                    <a:pt x="93" y="73"/>
                  </a:lnTo>
                  <a:lnTo>
                    <a:pt x="96" y="76"/>
                  </a:lnTo>
                  <a:lnTo>
                    <a:pt x="97" y="77"/>
                  </a:lnTo>
                  <a:lnTo>
                    <a:pt x="99" y="78"/>
                  </a:lnTo>
                  <a:lnTo>
                    <a:pt x="100" y="78"/>
                  </a:lnTo>
                  <a:lnTo>
                    <a:pt x="101" y="78"/>
                  </a:lnTo>
                  <a:lnTo>
                    <a:pt x="101" y="79"/>
                  </a:lnTo>
                  <a:lnTo>
                    <a:pt x="102" y="79"/>
                  </a:lnTo>
                  <a:lnTo>
                    <a:pt x="103" y="79"/>
                  </a:lnTo>
                  <a:lnTo>
                    <a:pt x="104" y="79"/>
                  </a:lnTo>
                  <a:lnTo>
                    <a:pt x="105" y="79"/>
                  </a:lnTo>
                  <a:lnTo>
                    <a:pt x="106" y="79"/>
                  </a:lnTo>
                  <a:lnTo>
                    <a:pt x="106" y="78"/>
                  </a:lnTo>
                  <a:lnTo>
                    <a:pt x="108" y="78"/>
                  </a:lnTo>
                  <a:lnTo>
                    <a:pt x="109" y="77"/>
                  </a:lnTo>
                  <a:lnTo>
                    <a:pt x="111" y="75"/>
                  </a:lnTo>
                  <a:lnTo>
                    <a:pt x="114" y="73"/>
                  </a:lnTo>
                  <a:lnTo>
                    <a:pt x="119" y="66"/>
                  </a:lnTo>
                  <a:lnTo>
                    <a:pt x="124" y="58"/>
                  </a:lnTo>
                  <a:lnTo>
                    <a:pt x="134" y="40"/>
                  </a:lnTo>
                  <a:lnTo>
                    <a:pt x="137" y="36"/>
                  </a:lnTo>
                  <a:lnTo>
                    <a:pt x="140" y="32"/>
                  </a:lnTo>
                  <a:lnTo>
                    <a:pt x="143" y="30"/>
                  </a:lnTo>
                  <a:lnTo>
                    <a:pt x="144" y="29"/>
                  </a:lnTo>
                  <a:lnTo>
                    <a:pt x="145" y="28"/>
                  </a:lnTo>
                  <a:lnTo>
                    <a:pt x="147" y="27"/>
                  </a:lnTo>
                  <a:lnTo>
                    <a:pt x="148" y="27"/>
                  </a:lnTo>
                  <a:lnTo>
                    <a:pt x="149" y="26"/>
                  </a:lnTo>
                  <a:lnTo>
                    <a:pt x="150" y="26"/>
                  </a:lnTo>
                  <a:lnTo>
                    <a:pt x="151" y="26"/>
                  </a:lnTo>
                  <a:lnTo>
                    <a:pt x="152" y="26"/>
                  </a:lnTo>
                  <a:lnTo>
                    <a:pt x="153" y="27"/>
                  </a:lnTo>
                  <a:lnTo>
                    <a:pt x="154" y="27"/>
                  </a:lnTo>
                  <a:lnTo>
                    <a:pt x="156" y="27"/>
                  </a:lnTo>
                  <a:lnTo>
                    <a:pt x="157" y="28"/>
                  </a:lnTo>
                  <a:lnTo>
                    <a:pt x="158" y="29"/>
                  </a:lnTo>
                  <a:lnTo>
                    <a:pt x="161" y="31"/>
                  </a:lnTo>
                  <a:lnTo>
                    <a:pt x="166" y="35"/>
                  </a:lnTo>
                  <a:lnTo>
                    <a:pt x="171" y="40"/>
                  </a:lnTo>
                  <a:lnTo>
                    <a:pt x="173" y="41"/>
                  </a:lnTo>
                  <a:lnTo>
                    <a:pt x="174" y="42"/>
                  </a:lnTo>
                  <a:lnTo>
                    <a:pt x="176" y="43"/>
                  </a:lnTo>
                  <a:lnTo>
                    <a:pt x="177" y="44"/>
                  </a:lnTo>
                  <a:lnTo>
                    <a:pt x="178" y="44"/>
                  </a:lnTo>
                  <a:lnTo>
                    <a:pt x="179" y="44"/>
                  </a:lnTo>
                  <a:lnTo>
                    <a:pt x="180" y="44"/>
                  </a:lnTo>
                  <a:lnTo>
                    <a:pt x="181" y="44"/>
                  </a:lnTo>
                  <a:lnTo>
                    <a:pt x="182" y="44"/>
                  </a:lnTo>
                  <a:lnTo>
                    <a:pt x="183" y="44"/>
                  </a:lnTo>
                  <a:lnTo>
                    <a:pt x="184" y="44"/>
                  </a:lnTo>
                  <a:lnTo>
                    <a:pt x="185" y="43"/>
                  </a:lnTo>
                  <a:lnTo>
                    <a:pt x="186" y="42"/>
                  </a:lnTo>
                  <a:lnTo>
                    <a:pt x="187" y="41"/>
                  </a:lnTo>
                  <a:lnTo>
                    <a:pt x="190" y="38"/>
                  </a:lnTo>
                  <a:lnTo>
                    <a:pt x="193" y="34"/>
                  </a:lnTo>
                  <a:lnTo>
                    <a:pt x="198" y="24"/>
                  </a:lnTo>
                  <a:lnTo>
                    <a:pt x="203" y="13"/>
                  </a:lnTo>
                  <a:lnTo>
                    <a:pt x="206" y="8"/>
                  </a:lnTo>
                  <a:lnTo>
                    <a:pt x="208" y="6"/>
                  </a:lnTo>
                  <a:lnTo>
                    <a:pt x="209" y="4"/>
                  </a:lnTo>
                  <a:lnTo>
                    <a:pt x="210" y="2"/>
                  </a:lnTo>
                  <a:lnTo>
                    <a:pt x="211" y="1"/>
                  </a:lnTo>
                  <a:lnTo>
                    <a:pt x="212" y="1"/>
                  </a:lnTo>
                  <a:lnTo>
                    <a:pt x="213" y="0"/>
                  </a:lnTo>
                  <a:lnTo>
                    <a:pt x="214" y="0"/>
                  </a:lnTo>
                  <a:lnTo>
                    <a:pt x="215" y="0"/>
                  </a:lnTo>
                  <a:lnTo>
                    <a:pt x="216" y="0"/>
                  </a:lnTo>
                  <a:lnTo>
                    <a:pt x="217" y="0"/>
                  </a:lnTo>
                  <a:lnTo>
                    <a:pt x="218" y="1"/>
                  </a:lnTo>
                  <a:lnTo>
                    <a:pt x="219" y="3"/>
                  </a:lnTo>
                  <a:lnTo>
                    <a:pt x="221" y="5"/>
                  </a:lnTo>
                  <a:lnTo>
                    <a:pt x="222" y="7"/>
                  </a:lnTo>
                  <a:lnTo>
                    <a:pt x="225" y="14"/>
                  </a:lnTo>
                  <a:lnTo>
                    <a:pt x="228" y="21"/>
                  </a:lnTo>
                  <a:lnTo>
                    <a:pt x="229" y="25"/>
                  </a:lnTo>
                  <a:lnTo>
                    <a:pt x="230" y="28"/>
                  </a:lnTo>
                  <a:lnTo>
                    <a:pt x="231" y="29"/>
                  </a:lnTo>
                  <a:lnTo>
                    <a:pt x="232" y="30"/>
                  </a:lnTo>
                  <a:lnTo>
                    <a:pt x="232" y="31"/>
                  </a:lnTo>
                  <a:lnTo>
                    <a:pt x="233" y="31"/>
                  </a:lnTo>
                  <a:lnTo>
                    <a:pt x="233" y="32"/>
                  </a:lnTo>
                  <a:lnTo>
                    <a:pt x="234" y="32"/>
                  </a:lnTo>
                  <a:lnTo>
                    <a:pt x="235" y="32"/>
                  </a:lnTo>
                  <a:lnTo>
                    <a:pt x="235" y="31"/>
                  </a:lnTo>
                  <a:lnTo>
                    <a:pt x="236" y="31"/>
                  </a:lnTo>
                  <a:lnTo>
                    <a:pt x="236" y="30"/>
                  </a:lnTo>
                  <a:lnTo>
                    <a:pt x="237" y="28"/>
                  </a:lnTo>
                  <a:lnTo>
                    <a:pt x="237" y="26"/>
                  </a:lnTo>
                  <a:lnTo>
                    <a:pt x="238" y="23"/>
                  </a:lnTo>
                  <a:lnTo>
                    <a:pt x="239" y="19"/>
                  </a:lnTo>
                  <a:lnTo>
                    <a:pt x="239" y="14"/>
                  </a:lnTo>
                  <a:lnTo>
                    <a:pt x="240" y="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 sz="105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D8612EF-601D-704F-ACAA-61267C2E9761}"/>
              </a:ext>
            </a:extLst>
          </p:cNvPr>
          <p:cNvGrpSpPr/>
          <p:nvPr/>
        </p:nvGrpSpPr>
        <p:grpSpPr>
          <a:xfrm>
            <a:off x="572721" y="1004969"/>
            <a:ext cx="3602381" cy="1870806"/>
            <a:chOff x="2100246" y="1995488"/>
            <a:chExt cx="5135580" cy="2667034"/>
          </a:xfrm>
        </p:grpSpPr>
        <p:sp>
          <p:nvSpPr>
            <p:cNvPr id="103" name="Line 3">
              <a:extLst>
                <a:ext uri="{FF2B5EF4-FFF2-40B4-BE49-F238E27FC236}">
                  <a16:creationId xmlns:a16="http://schemas.microsoft.com/office/drawing/2014/main" id="{79025B01-3465-7048-8512-5DBEE3542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2375" y="1995488"/>
              <a:ext cx="0" cy="2432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ES_tradnl" sz="1050"/>
            </a:p>
          </p:txBody>
        </p:sp>
        <p:sp>
          <p:nvSpPr>
            <p:cNvPr id="104" name="Line 4">
              <a:extLst>
                <a:ext uri="{FF2B5EF4-FFF2-40B4-BE49-F238E27FC236}">
                  <a16:creationId xmlns:a16="http://schemas.microsoft.com/office/drawing/2014/main" id="{8E66969E-4405-3243-8B9E-F57F51FEB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6625" y="4198938"/>
              <a:ext cx="4865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ES_tradnl" sz="1050"/>
            </a:p>
          </p:txBody>
        </p:sp>
        <p:sp>
          <p:nvSpPr>
            <p:cNvPr id="105" name="Text Box 5">
              <a:extLst>
                <a:ext uri="{FF2B5EF4-FFF2-40B4-BE49-F238E27FC236}">
                  <a16:creationId xmlns:a16="http://schemas.microsoft.com/office/drawing/2014/main" id="{C2A5CEEF-E56C-1745-BDFE-81CBB51C5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363" y="4300538"/>
              <a:ext cx="1511300" cy="361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s-ES_tradnl" altLang="en-US" sz="1050">
                  <a:ea typeface="Trebuchet MS" charset="0"/>
                  <a:cs typeface="Trebuchet MS" charset="0"/>
                </a:rPr>
                <a:t>Complejidad</a:t>
              </a:r>
            </a:p>
          </p:txBody>
        </p:sp>
        <p:sp>
          <p:nvSpPr>
            <p:cNvPr id="106" name="Text Box 6">
              <a:extLst>
                <a:ext uri="{FF2B5EF4-FFF2-40B4-BE49-F238E27FC236}">
                  <a16:creationId xmlns:a16="http://schemas.microsoft.com/office/drawing/2014/main" id="{E3B2DCF8-4441-E046-97BC-869A0A03A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924844" y="2315351"/>
              <a:ext cx="712788" cy="361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s-ES_tradnl" altLang="en-US" sz="1050">
                  <a:ea typeface="Trebuchet MS" charset="0"/>
                  <a:cs typeface="Trebuchet MS" charset="0"/>
                </a:rPr>
                <a:t>Error</a:t>
              </a:r>
            </a:p>
          </p:txBody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BF439D7A-4E81-0047-9BDF-3CBC96A85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571750"/>
              <a:ext cx="3314700" cy="1485900"/>
            </a:xfrm>
            <a:custGeom>
              <a:avLst/>
              <a:gdLst>
                <a:gd name="T0" fmla="*/ 0 w 2784"/>
                <a:gd name="T1" fmla="*/ 0 h 1248"/>
                <a:gd name="T2" fmla="*/ 2147483646 w 2784"/>
                <a:gd name="T3" fmla="*/ 2147483646 h 1248"/>
                <a:gd name="T4" fmla="*/ 2147483646 w 2784"/>
                <a:gd name="T5" fmla="*/ 2147483646 h 12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84" h="1248">
                  <a:moveTo>
                    <a:pt x="0" y="0"/>
                  </a:moveTo>
                  <a:cubicBezTo>
                    <a:pt x="200" y="400"/>
                    <a:pt x="400" y="800"/>
                    <a:pt x="864" y="1008"/>
                  </a:cubicBezTo>
                  <a:cubicBezTo>
                    <a:pt x="1328" y="1216"/>
                    <a:pt x="2608" y="1248"/>
                    <a:pt x="2784" y="12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050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3522A79E-6EF6-0B48-9254-F4C03519E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2425" y="2427288"/>
              <a:ext cx="3429000" cy="1619250"/>
            </a:xfrm>
            <a:custGeom>
              <a:avLst/>
              <a:gdLst>
                <a:gd name="T0" fmla="*/ 0 w 2880"/>
                <a:gd name="T1" fmla="*/ 2147483646 h 1360"/>
                <a:gd name="T2" fmla="*/ 2147483646 w 2880"/>
                <a:gd name="T3" fmla="*/ 2147483646 h 1360"/>
                <a:gd name="T4" fmla="*/ 2147483646 w 2880"/>
                <a:gd name="T5" fmla="*/ 0 h 13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0" h="1360">
                  <a:moveTo>
                    <a:pt x="0" y="1248"/>
                  </a:moveTo>
                  <a:cubicBezTo>
                    <a:pt x="696" y="1304"/>
                    <a:pt x="1392" y="1360"/>
                    <a:pt x="1872" y="1152"/>
                  </a:cubicBezTo>
                  <a:cubicBezTo>
                    <a:pt x="2352" y="944"/>
                    <a:pt x="2728" y="96"/>
                    <a:pt x="2880" y="0"/>
                  </a:cubicBezTo>
                </a:path>
              </a:pathLst>
            </a:cu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ES_tradnl" sz="1050"/>
            </a:p>
          </p:txBody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19DE6A5E-32A0-4545-8E6A-79E1FE9FC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9575" y="2238375"/>
              <a:ext cx="3257550" cy="1628775"/>
            </a:xfrm>
            <a:custGeom>
              <a:avLst/>
              <a:gdLst>
                <a:gd name="T0" fmla="*/ 0 w 2736"/>
                <a:gd name="T1" fmla="*/ 2147483646 h 1368"/>
                <a:gd name="T2" fmla="*/ 2147483646 w 2736"/>
                <a:gd name="T3" fmla="*/ 2147483646 h 1368"/>
                <a:gd name="T4" fmla="*/ 2147483646 w 2736"/>
                <a:gd name="T5" fmla="*/ 2147483646 h 1368"/>
                <a:gd name="T6" fmla="*/ 2147483646 w 2736"/>
                <a:gd name="T7" fmla="*/ 0 h 13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36" h="1368">
                  <a:moveTo>
                    <a:pt x="0" y="48"/>
                  </a:moveTo>
                  <a:cubicBezTo>
                    <a:pt x="168" y="432"/>
                    <a:pt x="336" y="816"/>
                    <a:pt x="624" y="1008"/>
                  </a:cubicBezTo>
                  <a:cubicBezTo>
                    <a:pt x="912" y="1200"/>
                    <a:pt x="1376" y="1368"/>
                    <a:pt x="1728" y="1200"/>
                  </a:cubicBezTo>
                  <a:cubicBezTo>
                    <a:pt x="2080" y="1032"/>
                    <a:pt x="2408" y="516"/>
                    <a:pt x="2736" y="0"/>
                  </a:cubicBezTo>
                </a:path>
              </a:pathLst>
            </a:custGeom>
            <a:noFill/>
            <a:ln w="28575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ES_tradnl" sz="1050"/>
            </a:p>
          </p:txBody>
        </p:sp>
        <p:sp>
          <p:nvSpPr>
            <p:cNvPr id="110" name="Text Box 10">
              <a:extLst>
                <a:ext uri="{FF2B5EF4-FFF2-40B4-BE49-F238E27FC236}">
                  <a16:creationId xmlns:a16="http://schemas.microsoft.com/office/drawing/2014/main" id="{C17103D7-EFD1-064A-9DDD-075BBE926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5676" y="3179165"/>
              <a:ext cx="1200150" cy="592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s-ES_tradnl" altLang="en-US" sz="1050">
                  <a:solidFill>
                    <a:srgbClr val="EA3223"/>
                  </a:solidFill>
                </a:rPr>
                <a:t>Sesgo</a:t>
              </a:r>
              <a:br>
                <a:rPr lang="es-ES_tradnl" altLang="en-US" sz="1050">
                  <a:solidFill>
                    <a:srgbClr val="EA3223"/>
                  </a:solidFill>
                </a:rPr>
              </a:br>
              <a:r>
                <a:rPr lang="es-ES_tradnl" altLang="en-US" sz="1050">
                  <a:solidFill>
                    <a:srgbClr val="8797AE"/>
                  </a:solidFill>
                </a:rPr>
                <a:t>Varianza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D1617BC-D082-AB4A-A226-A4F5A14804A6}"/>
              </a:ext>
            </a:extLst>
          </p:cNvPr>
          <p:cNvGrpSpPr/>
          <p:nvPr/>
        </p:nvGrpSpPr>
        <p:grpSpPr>
          <a:xfrm>
            <a:off x="5148064" y="2941878"/>
            <a:ext cx="3744416" cy="1574088"/>
            <a:chOff x="714331" y="2714878"/>
            <a:chExt cx="3744416" cy="1574088"/>
          </a:xfrm>
        </p:grpSpPr>
        <p:sp>
          <p:nvSpPr>
            <p:cNvPr id="112" name="Rectangle 2">
              <a:extLst>
                <a:ext uri="{FF2B5EF4-FFF2-40B4-BE49-F238E27FC236}">
                  <a16:creationId xmlns:a16="http://schemas.microsoft.com/office/drawing/2014/main" id="{A9959451-EB27-F849-A37C-8EBC39C88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31" y="2714878"/>
              <a:ext cx="1756099" cy="916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9056" tIns="34529" rIns="69056" bIns="34529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s-ES_tradnl" altLang="en-US" sz="1000" b="1">
                  <a:latin typeface="Avenir Roman" panose="02000503020000020003" pitchFamily="2" charset="0"/>
                  <a:ea typeface="+mn-ea"/>
                </a:rPr>
                <a:t>Sobreajuste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s-ES_tradnl" altLang="en-US" sz="1000">
                  <a:latin typeface="Avenir Roman" panose="02000503020000020003" pitchFamily="2" charset="0"/>
                  <a:ea typeface="+mn-ea"/>
                </a:rPr>
                <a:t>Los modelos grandes con muchos paramétros pueden ajustarse a las variaciones aleatorias de los datos</a:t>
              </a:r>
            </a:p>
          </p:txBody>
        </p:sp>
        <p:sp>
          <p:nvSpPr>
            <p:cNvPr id="113" name="Rectangle 3">
              <a:extLst>
                <a:ext uri="{FF2B5EF4-FFF2-40B4-BE49-F238E27FC236}">
                  <a16:creationId xmlns:a16="http://schemas.microsoft.com/office/drawing/2014/main" id="{79BB5D7E-1D6A-DF43-8447-B31C61218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589" y="2716541"/>
              <a:ext cx="1835158" cy="916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9056" tIns="34529" rIns="69056" bIns="34529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s-ES_tradnl" altLang="en-US" sz="1000" b="1">
                  <a:latin typeface="Avenir Roman" panose="02000503020000020003" pitchFamily="2" charset="0"/>
                  <a:ea typeface="+mn-ea"/>
                </a:rPr>
                <a:t>Infraajuste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s-ES_tradnl" altLang="en-US" sz="1000">
                  <a:latin typeface="Avenir Roman" panose="02000503020000020003" pitchFamily="2" charset="0"/>
                  <a:ea typeface="+mn-ea"/>
                </a:rPr>
                <a:t>Los modelos más pequeños con menos parámetros no se ajustan tan bien a los patrones de los datos</a:t>
              </a:r>
            </a:p>
          </p:txBody>
        </p:sp>
        <p:sp>
          <p:nvSpPr>
            <p:cNvPr id="114" name="Rectangle 4">
              <a:extLst>
                <a:ext uri="{FF2B5EF4-FFF2-40B4-BE49-F238E27FC236}">
                  <a16:creationId xmlns:a16="http://schemas.microsoft.com/office/drawing/2014/main" id="{2F8C48A5-B293-EE49-9260-9C20D5A05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650" y="3815098"/>
              <a:ext cx="1107280" cy="473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9056" tIns="34529" rIns="69056" bIns="34529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s-ES_tradnl" altLang="en-US" sz="1050" b="1">
                  <a:ea typeface="Trebuchet MS" charset="0"/>
                  <a:cs typeface="Trebuchet MS" charset="0"/>
                </a:rPr>
                <a:t>Pequeño sesgo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s-ES_tradnl" altLang="en-US" sz="1050" b="1">
                  <a:ea typeface="Trebuchet MS" charset="0"/>
                  <a:cs typeface="Trebuchet MS" charset="0"/>
                </a:rPr>
                <a:t>Alta varianza</a:t>
              </a:r>
            </a:p>
          </p:txBody>
        </p:sp>
        <p:sp>
          <p:nvSpPr>
            <p:cNvPr id="115" name="Rectangle 5">
              <a:extLst>
                <a:ext uri="{FF2B5EF4-FFF2-40B4-BE49-F238E27FC236}">
                  <a16:creationId xmlns:a16="http://schemas.microsoft.com/office/drawing/2014/main" id="{72FF1820-2669-834D-9AAB-709D1E302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639" y="3815098"/>
              <a:ext cx="1302096" cy="473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9056" tIns="34529" rIns="69056" bIns="34529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s-ES_tradnl" altLang="en-US" sz="1050" b="1">
                  <a:ea typeface="Trebuchet MS" charset="0"/>
                  <a:cs typeface="Trebuchet MS" charset="0"/>
                </a:rPr>
                <a:t>Alto sesgo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s-ES_tradnl" altLang="en-US" sz="1050" b="1">
                  <a:ea typeface="Trebuchet MS" charset="0"/>
                  <a:cs typeface="Trebuchet MS" charset="0"/>
                </a:rPr>
                <a:t>Pequeña varianza</a:t>
              </a:r>
            </a:p>
          </p:txBody>
        </p:sp>
        <p:sp>
          <p:nvSpPr>
            <p:cNvPr id="116" name="Line 6">
              <a:extLst>
                <a:ext uri="{FF2B5EF4-FFF2-40B4-BE49-F238E27FC236}">
                  <a16:creationId xmlns:a16="http://schemas.microsoft.com/office/drawing/2014/main" id="{A6C76F72-21AE-AD4F-A68E-7DC55724C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331" y="3723878"/>
              <a:ext cx="342562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ES_tradnl" sz="1050">
                <a:latin typeface="Trebuchet MS" charset="0"/>
                <a:ea typeface="Trebuchet MS" charset="0"/>
                <a:cs typeface="Trebuchet MS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9AAAD30-A4C4-4A42-BE2E-5A692BF69691}"/>
              </a:ext>
            </a:extLst>
          </p:cNvPr>
          <p:cNvSpPr/>
          <p:nvPr/>
        </p:nvSpPr>
        <p:spPr>
          <a:xfrm>
            <a:off x="395536" y="2917869"/>
            <a:ext cx="4572000" cy="11585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7000"/>
              </a:lnSpc>
              <a:spcBef>
                <a:spcPct val="39000"/>
              </a:spcBef>
              <a:buSzPct val="120000"/>
              <a:buFont typeface="Arial" charset="0"/>
              <a:buChar char="•"/>
              <a:defRPr/>
            </a:pPr>
            <a:r>
              <a:rPr lang="es-ES_tradnl" altLang="en-US" sz="1200" dirty="0"/>
              <a:t> </a:t>
            </a:r>
            <a:r>
              <a:rPr lang="es-ES_tradnl" altLang="en-US" sz="1100" b="1" dirty="0">
                <a:latin typeface="Avenir Roman" panose="02000503020000020003" pitchFamily="2" charset="0"/>
                <a:ea typeface="+mn-ea"/>
              </a:rPr>
              <a:t>El sesgo </a:t>
            </a:r>
            <a:r>
              <a:rPr lang="es-ES_tradnl" altLang="en-US" sz="1100" dirty="0">
                <a:latin typeface="Avenir Roman" panose="02000503020000020003" pitchFamily="2" charset="0"/>
                <a:ea typeface="+mn-ea"/>
              </a:rPr>
              <a:t>mide, en media, cómo refleja un modelo la distribución real. Modelos con un alto sesgo pueden no haber captado correctamente patrones relevantes.</a:t>
            </a:r>
          </a:p>
          <a:p>
            <a:pPr>
              <a:lnSpc>
                <a:spcPct val="97000"/>
              </a:lnSpc>
              <a:spcBef>
                <a:spcPct val="39000"/>
              </a:spcBef>
              <a:buSzPct val="120000"/>
              <a:buFont typeface="Arial" charset="0"/>
              <a:buChar char="•"/>
              <a:defRPr/>
            </a:pPr>
            <a:r>
              <a:rPr lang="es-ES_tradnl" altLang="en-US" sz="1100" dirty="0">
                <a:latin typeface="Avenir Roman" panose="02000503020000020003" pitchFamily="2" charset="0"/>
                <a:ea typeface="+mn-ea"/>
              </a:rPr>
              <a:t> </a:t>
            </a:r>
            <a:r>
              <a:rPr lang="es-ES_tradnl" altLang="en-US" sz="1100" b="1" dirty="0">
                <a:latin typeface="Avenir Roman" panose="02000503020000020003" pitchFamily="2" charset="0"/>
                <a:ea typeface="+mn-ea"/>
              </a:rPr>
              <a:t>La varianza </a:t>
            </a:r>
            <a:r>
              <a:rPr lang="es-ES_tradnl" altLang="en-US" sz="1100" dirty="0">
                <a:latin typeface="Avenir Roman" panose="02000503020000020003" pitchFamily="2" charset="0"/>
                <a:ea typeface="+mn-ea"/>
              </a:rPr>
              <a:t>refleja la sensibilidad del modelo a un conjunto de datos concreto. Modelos con alta varianza pueden haber aprendido el ruido en un conjunto de datos y generalizarán mal a nuevos datos.</a:t>
            </a:r>
          </a:p>
        </p:txBody>
      </p:sp>
      <p:sp>
        <p:nvSpPr>
          <p:cNvPr id="117" name="Text Box 8">
            <a:extLst>
              <a:ext uri="{FF2B5EF4-FFF2-40B4-BE49-F238E27FC236}">
                <a16:creationId xmlns:a16="http://schemas.microsoft.com/office/drawing/2014/main" id="{6A954ACE-6D51-E64C-84D0-2A22DF9B8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42" y="4246847"/>
            <a:ext cx="3852650" cy="26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es-ES_tradnl" altLang="en-US" sz="1200" b="1">
                <a:latin typeface="Avenir Roman" panose="02000503020000020003" pitchFamily="2" charset="0"/>
                <a:ea typeface="+mn-ea"/>
              </a:rPr>
              <a:t>Disminuir uno podría provocar el aumento del otro</a:t>
            </a:r>
          </a:p>
        </p:txBody>
      </p:sp>
    </p:spTree>
    <p:extLst>
      <p:ext uri="{BB962C8B-B14F-4D97-AF65-F5344CB8AC3E}">
        <p14:creationId xmlns:p14="http://schemas.microsoft.com/office/powerpoint/2010/main" val="27667012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78F5B8-491C-C34D-8314-0CAEFB886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854174"/>
            <a:ext cx="7747000" cy="373380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67B464A2-54E0-514F-B5A6-01407729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800B436-9B53-AE48-800E-441B63ED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33640-FBC6-4EB5-9526-D2D442A6681A}" type="slidenum">
              <a:rPr lang="es-ES" altLang="es-ES" smtClean="0"/>
              <a:pPr>
                <a:defRPr/>
              </a:pPr>
              <a:t>2</a:t>
            </a:fld>
            <a:endParaRPr lang="es-ES" alt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BA906AC-BFF6-0A4A-8F63-4562A3C7B837}"/>
              </a:ext>
            </a:extLst>
          </p:cNvPr>
          <p:cNvSpPr/>
          <p:nvPr/>
        </p:nvSpPr>
        <p:spPr>
          <a:xfrm>
            <a:off x="698500" y="3369146"/>
            <a:ext cx="7905948" cy="504056"/>
          </a:xfrm>
          <a:prstGeom prst="rect">
            <a:avLst/>
          </a:prstGeom>
          <a:solidFill>
            <a:srgbClr val="FF0000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88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 objetivo de todos los modelos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E2EC92-8A38-444F-AD38-F8932BECF088}" type="slidenum">
              <a:rPr lang="tr-TR"/>
              <a:pPr>
                <a:defRPr/>
              </a:pPr>
              <a:t>20</a:t>
            </a:fld>
            <a:endParaRPr lang="tr-TR" dirty="0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1428750" y="1816100"/>
            <a:ext cx="62865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>
            <a:lvl1pPr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s-ES_tradnl" altLang="en-US" sz="2700" b="1">
                <a:solidFill>
                  <a:schemeClr val="tx2"/>
                </a:solidFill>
                <a:ea typeface="Trebuchet MS" charset="0"/>
                <a:cs typeface="Trebuchet MS" charset="0"/>
              </a:rPr>
              <a:t>El modelo debe generalizar bien:</a:t>
            </a:r>
          </a:p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s-ES_tradnl" altLang="en-US" sz="2700" b="1">
                <a:solidFill>
                  <a:schemeClr val="tx2"/>
                </a:solidFill>
                <a:ea typeface="Trebuchet MS" charset="0"/>
                <a:cs typeface="Trebuchet MS" charset="0"/>
              </a:rPr>
              <a:t> debe ser preciso y robusto con nuevas observaciones</a:t>
            </a:r>
          </a:p>
        </p:txBody>
      </p:sp>
    </p:spTree>
    <p:extLst>
      <p:ext uri="{BB962C8B-B14F-4D97-AF65-F5344CB8AC3E}">
        <p14:creationId xmlns:p14="http://schemas.microsoft.com/office/powerpoint/2010/main" val="1973611875"/>
      </p:ext>
    </p:extLst>
  </p:cSld>
  <p:clrMapOvr>
    <a:masterClrMapping/>
  </p:clrMapOvr>
  <p:transition advTm="2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uadroTexto 11"/>
          <p:cNvSpPr txBox="1">
            <a:spLocks noChangeArrowheads="1"/>
          </p:cNvSpPr>
          <p:nvPr/>
        </p:nvSpPr>
        <p:spPr bwMode="auto">
          <a:xfrm>
            <a:off x="1752600" y="4808538"/>
            <a:ext cx="2362200" cy="344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37931725" indent="-37474525" defTabSz="457200"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s-ES" altLang="es-ES" sz="1636"/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048000" y="2222500"/>
            <a:ext cx="6096000" cy="5652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37931725" indent="-37474525" defTabSz="45720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dirty="0"/>
              <a:t>Programa Ejecutivo en</a:t>
            </a:r>
          </a:p>
          <a:p>
            <a:r>
              <a:rPr lang="es-ES" dirty="0"/>
              <a:t>Inteligencia Artificial &amp; Deep Learning</a:t>
            </a:r>
          </a:p>
          <a:p>
            <a:r>
              <a:rPr lang="es-ES" dirty="0"/>
              <a:t>República Dominicana </a:t>
            </a:r>
          </a:p>
        </p:txBody>
      </p:sp>
      <p:sp>
        <p:nvSpPr>
          <p:cNvPr id="7" name="6 Rectángulo"/>
          <p:cNvSpPr/>
          <p:nvPr/>
        </p:nvSpPr>
        <p:spPr>
          <a:xfrm rot="450459">
            <a:off x="-498475" y="-723900"/>
            <a:ext cx="3114675" cy="6580188"/>
          </a:xfrm>
          <a:prstGeom prst="rect">
            <a:avLst/>
          </a:prstGeom>
          <a:solidFill>
            <a:srgbClr val="7DB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37931725" indent="-37474525" defTabSz="45720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s-ES" altLang="es-ES" sz="1636">
              <a:solidFill>
                <a:srgbClr val="FFFFFF"/>
              </a:solidFill>
            </a:endParaRPr>
          </a:p>
        </p:txBody>
      </p:sp>
      <p:sp>
        <p:nvSpPr>
          <p:cNvPr id="15364" name="Text Box 8"/>
          <p:cNvSpPr txBox="1">
            <a:spLocks noChangeArrowheads="1"/>
          </p:cNvSpPr>
          <p:nvPr/>
        </p:nvSpPr>
        <p:spPr bwMode="auto">
          <a:xfrm>
            <a:off x="2971800" y="1206500"/>
            <a:ext cx="591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altLang="en-US" sz="2800" dirty="0">
                <a:solidFill>
                  <a:srgbClr val="7DB61C"/>
                </a:solidFill>
                <a:latin typeface="Trebuchet MS" charset="0"/>
                <a:ea typeface="MS PGothic" charset="-128"/>
                <a:cs typeface="MS PGothic" charset="-128"/>
              </a:rPr>
              <a:t>Introducción a Data Mining</a:t>
            </a:r>
            <a:endParaRPr lang="es-ES_tradnl" altLang="en-US" sz="2800" dirty="0">
              <a:solidFill>
                <a:srgbClr val="7DB61C"/>
              </a:solidFill>
              <a:latin typeface="Trebuchet MS" charset="0"/>
              <a:ea typeface="MS PGothic" charset="-128"/>
              <a:cs typeface="MS PGothic" charset="-128"/>
            </a:endParaRPr>
          </a:p>
        </p:txBody>
      </p:sp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3048000" y="3460750"/>
            <a:ext cx="41148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57200"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37931725" indent="-37474525" defTabSz="457200"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s-ES_tradnl" altLang="es-ES" sz="1272" b="1" dirty="0">
                <a:solidFill>
                  <a:srgbClr val="262626"/>
                </a:solidFill>
              </a:rPr>
              <a:t>PROFESOR</a:t>
            </a:r>
          </a:p>
          <a:p>
            <a:pPr eaLnBrk="1" hangingPunct="1">
              <a:defRPr/>
            </a:pPr>
            <a:r>
              <a:rPr lang="es-ES_tradnl" altLang="es-ES" sz="1272" dirty="0">
                <a:solidFill>
                  <a:srgbClr val="262626"/>
                </a:solidFill>
              </a:rPr>
              <a:t>David Kremer</a:t>
            </a:r>
          </a:p>
        </p:txBody>
      </p:sp>
      <p:pic>
        <p:nvPicPr>
          <p:cNvPr id="15366" name="Imagen 11" descr="Logo400px-15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95800"/>
            <a:ext cx="22098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3014663" y="3172520"/>
            <a:ext cx="5334000" cy="26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_tradnl" altLang="es-ES" sz="1400" dirty="0">
                <a:solidFill>
                  <a:srgbClr val="A6A6A6"/>
                </a:solidFill>
                <a:latin typeface="Trebuchet MS" charset="0"/>
                <a:ea typeface="MS PGothic" charset="-128"/>
                <a:cs typeface="MS PGothic" charset="-128"/>
              </a:rPr>
              <a:t>Año de realización: 2019</a:t>
            </a:r>
          </a:p>
        </p:txBody>
      </p:sp>
    </p:spTree>
    <p:extLst>
      <p:ext uri="{BB962C8B-B14F-4D97-AF65-F5344CB8AC3E}">
        <p14:creationId xmlns:p14="http://schemas.microsoft.com/office/powerpoint/2010/main" val="1132169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altLang="es-ES_tradnl"/>
          </a:p>
        </p:txBody>
      </p:sp>
      <p:sp>
        <p:nvSpPr>
          <p:cNvPr id="7270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alt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FAB5E4-EB42-7E41-B523-030C83D0A288}" type="slidenum">
              <a:rPr lang="tr-TR"/>
              <a:pPr>
                <a:defRPr/>
              </a:pPr>
              <a:t>22</a:t>
            </a:fld>
            <a:endParaRPr lang="tr-TR" dirty="0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2"/>
          <a:stretch/>
        </p:blipFill>
        <p:spPr bwMode="auto">
          <a:xfrm>
            <a:off x="0" y="-20538"/>
            <a:ext cx="9144000" cy="51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2709" name="CuadroTexto 1"/>
          <p:cNvSpPr txBox="1">
            <a:spLocks noChangeArrowheads="1"/>
          </p:cNvSpPr>
          <p:nvPr/>
        </p:nvSpPr>
        <p:spPr bwMode="auto">
          <a:xfrm>
            <a:off x="5219700" y="4171950"/>
            <a:ext cx="2881313" cy="646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s-ES_tradnl" altLang="es-ES_tradnl" b="1" dirty="0">
                <a:latin typeface="Calibri" charset="0"/>
                <a:hlinkClick r:id="rId4"/>
              </a:rPr>
              <a:t>Cross Industry Standard Process for Data Mining</a:t>
            </a:r>
            <a:endParaRPr lang="es-ES_tradnl" altLang="es-ES_tradnl" b="1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3774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6717A7-BB2B-3541-AC2B-9ECB46DB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75606"/>
            <a:ext cx="7672314" cy="3035737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67B464A2-54E0-514F-B5A6-01407729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 de la semana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800B436-9B53-AE48-800E-441B63ED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33640-FBC6-4EB5-9526-D2D442A6681A}" type="slidenum">
              <a:rPr lang="es-ES" altLang="es-ES" smtClean="0"/>
              <a:pPr>
                <a:defRPr/>
              </a:pPr>
              <a:t>3</a:t>
            </a:fld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1FF3DD-E55C-E14B-BBF5-5C1DB53C0153}"/>
              </a:ext>
            </a:extLst>
          </p:cNvPr>
          <p:cNvSpPr/>
          <p:nvPr/>
        </p:nvSpPr>
        <p:spPr>
          <a:xfrm>
            <a:off x="1979712" y="987574"/>
            <a:ext cx="1512168" cy="36004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400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7B464A2-54E0-514F-B5A6-01407729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800B436-9B53-AE48-800E-441B63ED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33640-FBC6-4EB5-9526-D2D442A6681A}" type="slidenum">
              <a:rPr lang="es-ES" altLang="es-ES" smtClean="0"/>
              <a:pPr>
                <a:defRPr/>
              </a:pPr>
              <a:t>4</a:t>
            </a:fld>
            <a:endParaRPr lang="es-ES" altLang="es-E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F7B08C-43D7-A146-8823-E80995417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_tradnl" dirty="0"/>
              <a:t>¿Qué es el Data Mining?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/>
              <a:t>¿Qué es un modelo?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/>
              <a:t>Machine Learning: modelos de predicci</a:t>
            </a:r>
            <a:r>
              <a:rPr lang="es-ES" dirty="0"/>
              <a:t>ón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/>
              <a:t>Aplicaciones actuales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/>
              <a:t>Tipos de datos y clases de modelos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/>
              <a:t>Metodología</a:t>
            </a:r>
            <a:r>
              <a:rPr lang="es-ES" dirty="0"/>
              <a:t> CRISP-DM	</a:t>
            </a:r>
          </a:p>
          <a:p>
            <a:pPr marL="685760" lvl="1" indent="-342900">
              <a:buFont typeface="+mj-lt"/>
              <a:buAutoNum type="arabicPeriod"/>
            </a:pPr>
            <a:r>
              <a:rPr lang="es-ES_tradnl" dirty="0"/>
              <a:t>Comprensi</a:t>
            </a:r>
            <a:r>
              <a:rPr lang="es-ES" dirty="0"/>
              <a:t>ón de los datos</a:t>
            </a:r>
          </a:p>
          <a:p>
            <a:pPr marL="685760" lvl="1" indent="-342900">
              <a:buFont typeface="+mj-lt"/>
              <a:buAutoNum type="arabicPeriod"/>
            </a:pPr>
            <a:r>
              <a:rPr lang="es-ES" dirty="0"/>
              <a:t>Preparación de los datos</a:t>
            </a:r>
          </a:p>
          <a:p>
            <a:pPr marL="685760" lvl="1" indent="-342900">
              <a:buFont typeface="+mj-lt"/>
              <a:buAutoNum type="arabicPeriod"/>
            </a:pPr>
            <a:r>
              <a:rPr lang="es-ES" dirty="0"/>
              <a:t>Modelización</a:t>
            </a:r>
          </a:p>
          <a:p>
            <a:pPr marL="685760" lvl="1" indent="-342900">
              <a:buFont typeface="+mj-lt"/>
              <a:buAutoNum type="arabicPeriod"/>
            </a:pPr>
            <a:r>
              <a:rPr lang="es-ES" dirty="0"/>
              <a:t>Validación</a:t>
            </a:r>
            <a:endParaRPr lang="es-ES_tradnl" dirty="0"/>
          </a:p>
          <a:p>
            <a:pPr marL="342900" indent="-342900">
              <a:buFont typeface="+mj-lt"/>
              <a:buAutoNum type="arabicPeriod"/>
            </a:pP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1331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CE6F5EC-ED64-FD45-9F14-3A73DF6DE4A0}"/>
              </a:ext>
            </a:extLst>
          </p:cNvPr>
          <p:cNvGrpSpPr/>
          <p:nvPr/>
        </p:nvGrpSpPr>
        <p:grpSpPr>
          <a:xfrm>
            <a:off x="5580113" y="1834163"/>
            <a:ext cx="3308068" cy="3308068"/>
            <a:chOff x="2627784" y="875322"/>
            <a:chExt cx="4104456" cy="4104456"/>
          </a:xfrm>
        </p:grpSpPr>
        <p:pic>
          <p:nvPicPr>
            <p:cNvPr id="8" name="Picture 2" descr="The data mining life cycle">
              <a:extLst>
                <a:ext uri="{FF2B5EF4-FFF2-40B4-BE49-F238E27FC236}">
                  <a16:creationId xmlns:a16="http://schemas.microsoft.com/office/drawing/2014/main" id="{37B3017B-8715-C34C-A069-DFBDB6FA7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875322"/>
              <a:ext cx="4104456" cy="4104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ángulo 2">
              <a:extLst>
                <a:ext uri="{FF2B5EF4-FFF2-40B4-BE49-F238E27FC236}">
                  <a16:creationId xmlns:a16="http://schemas.microsoft.com/office/drawing/2014/main" id="{D5D9DD07-04BF-F64A-83A8-FD32F9E3D10F}"/>
                </a:ext>
              </a:extLst>
            </p:cNvPr>
            <p:cNvSpPr/>
            <p:nvPr/>
          </p:nvSpPr>
          <p:spPr>
            <a:xfrm>
              <a:off x="3707904" y="1491630"/>
              <a:ext cx="86409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600" b="1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Comprensión Negocio</a:t>
              </a:r>
            </a:p>
          </p:txBody>
        </p:sp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3628FB83-7163-7D4F-8594-F6F52AC47C78}"/>
                </a:ext>
              </a:extLst>
            </p:cNvPr>
            <p:cNvSpPr/>
            <p:nvPr/>
          </p:nvSpPr>
          <p:spPr>
            <a:xfrm>
              <a:off x="4860032" y="1491630"/>
              <a:ext cx="864096" cy="4377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600" b="1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Comprensión Datos</a:t>
              </a:r>
            </a:p>
          </p:txBody>
        </p:sp>
        <p:sp>
          <p:nvSpPr>
            <p:cNvPr id="11" name="Rectángulo 8">
              <a:extLst>
                <a:ext uri="{FF2B5EF4-FFF2-40B4-BE49-F238E27FC236}">
                  <a16:creationId xmlns:a16="http://schemas.microsoft.com/office/drawing/2014/main" id="{5118B4DF-1630-C645-9183-FF2EE731913D}"/>
                </a:ext>
              </a:extLst>
            </p:cNvPr>
            <p:cNvSpPr/>
            <p:nvPr/>
          </p:nvSpPr>
          <p:spPr>
            <a:xfrm>
              <a:off x="5364088" y="2211710"/>
              <a:ext cx="864096" cy="428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600" b="1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Preparar</a:t>
              </a:r>
              <a:br>
                <a:rPr lang="es-ES" sz="600" b="1" dirty="0">
                  <a:solidFill>
                    <a:schemeClr val="tx1"/>
                  </a:solidFill>
                  <a:latin typeface="Avenir Roman" panose="02000503020000020003" pitchFamily="2" charset="0"/>
                </a:rPr>
              </a:br>
              <a:r>
                <a:rPr lang="es-ES" sz="600" b="1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Datos</a:t>
              </a:r>
            </a:p>
          </p:txBody>
        </p:sp>
        <p:sp>
          <p:nvSpPr>
            <p:cNvPr id="12" name="Rectángulo 9">
              <a:extLst>
                <a:ext uri="{FF2B5EF4-FFF2-40B4-BE49-F238E27FC236}">
                  <a16:creationId xmlns:a16="http://schemas.microsoft.com/office/drawing/2014/main" id="{75BBC972-1B8E-0647-AD27-53287A5A2AE3}"/>
                </a:ext>
              </a:extLst>
            </p:cNvPr>
            <p:cNvSpPr/>
            <p:nvPr/>
          </p:nvSpPr>
          <p:spPr>
            <a:xfrm>
              <a:off x="5364088" y="2935638"/>
              <a:ext cx="864096" cy="428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600" b="1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Modelización</a:t>
              </a:r>
            </a:p>
          </p:txBody>
        </p:sp>
        <p:sp>
          <p:nvSpPr>
            <p:cNvPr id="13" name="Rectángulo 10">
              <a:extLst>
                <a:ext uri="{FF2B5EF4-FFF2-40B4-BE49-F238E27FC236}">
                  <a16:creationId xmlns:a16="http://schemas.microsoft.com/office/drawing/2014/main" id="{24D8F9A0-4E99-8846-A7FB-E8223686BB7D}"/>
                </a:ext>
              </a:extLst>
            </p:cNvPr>
            <p:cNvSpPr/>
            <p:nvPr/>
          </p:nvSpPr>
          <p:spPr>
            <a:xfrm>
              <a:off x="4283968" y="4015758"/>
              <a:ext cx="720080" cy="428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600" b="1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Validación</a:t>
              </a:r>
            </a:p>
          </p:txBody>
        </p:sp>
        <p:sp>
          <p:nvSpPr>
            <p:cNvPr id="14" name="Rectángulo 11">
              <a:extLst>
                <a:ext uri="{FF2B5EF4-FFF2-40B4-BE49-F238E27FC236}">
                  <a16:creationId xmlns:a16="http://schemas.microsoft.com/office/drawing/2014/main" id="{D08C7F5A-F820-8047-8DE0-F4BF2E59D215}"/>
                </a:ext>
              </a:extLst>
            </p:cNvPr>
            <p:cNvSpPr/>
            <p:nvPr/>
          </p:nvSpPr>
          <p:spPr>
            <a:xfrm>
              <a:off x="3059833" y="2571750"/>
              <a:ext cx="864096" cy="4000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600" b="1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Despliegue</a:t>
              </a:r>
            </a:p>
          </p:txBody>
        </p:sp>
        <p:sp>
          <p:nvSpPr>
            <p:cNvPr id="15" name="CuadroTexto 3">
              <a:extLst>
                <a:ext uri="{FF2B5EF4-FFF2-40B4-BE49-F238E27FC236}">
                  <a16:creationId xmlns:a16="http://schemas.microsoft.com/office/drawing/2014/main" id="{BD36F029-64E9-B64A-9199-C3A887442E81}"/>
                </a:ext>
              </a:extLst>
            </p:cNvPr>
            <p:cNvSpPr txBox="1"/>
            <p:nvPr/>
          </p:nvSpPr>
          <p:spPr>
            <a:xfrm>
              <a:off x="4413822" y="3479938"/>
              <a:ext cx="575844" cy="2740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" sz="800" dirty="0">
                  <a:latin typeface="Avenir Roman" panose="02000503020000020003" pitchFamily="2" charset="0"/>
                </a:rPr>
                <a:t>Datos</a:t>
              </a:r>
            </a:p>
          </p:txBody>
        </p:sp>
      </p:grpSp>
      <p:sp>
        <p:nvSpPr>
          <p:cNvPr id="1740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¿</a:t>
            </a:r>
            <a:r>
              <a:rPr lang="en-US" altLang="en-US" dirty="0" err="1"/>
              <a:t>Qué</a:t>
            </a:r>
            <a:r>
              <a:rPr lang="en-US" altLang="en-US" dirty="0"/>
              <a:t> </a:t>
            </a:r>
            <a:r>
              <a:rPr lang="en-US" altLang="en-US" dirty="0" err="1"/>
              <a:t>es</a:t>
            </a:r>
            <a:r>
              <a:rPr lang="en-US" altLang="en-US" dirty="0"/>
              <a:t> el Data Mining?</a:t>
            </a:r>
          </a:p>
        </p:txBody>
      </p:sp>
      <p:sp>
        <p:nvSpPr>
          <p:cNvPr id="6146" name="Rectangle 9"/>
          <p:cNvSpPr>
            <a:spLocks noGrp="1"/>
          </p:cNvSpPr>
          <p:nvPr>
            <p:ph idx="1"/>
          </p:nvPr>
        </p:nvSpPr>
        <p:spPr>
          <a:xfrm>
            <a:off x="159349" y="1917532"/>
            <a:ext cx="5708795" cy="291246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_tradnl" altLang="en-US" sz="1400" dirty="0"/>
              <a:t>El </a:t>
            </a:r>
            <a:r>
              <a:rPr lang="es-ES_tradnl" altLang="en-US" sz="1400" b="1" dirty="0"/>
              <a:t>conocimiento extra</a:t>
            </a:r>
            <a:r>
              <a:rPr lang="es-ES" altLang="en-US" sz="1400" b="1" dirty="0"/>
              <a:t>ido </a:t>
            </a:r>
            <a:r>
              <a:rPr lang="es-ES" altLang="en-US" sz="1400" dirty="0"/>
              <a:t>de los datos puede ser simplemente cualitativo, como el descubrimiento de </a:t>
            </a:r>
            <a:r>
              <a:rPr lang="es-ES" altLang="en-US" sz="1400" b="1" dirty="0"/>
              <a:t>patrones y correlaciones</a:t>
            </a:r>
            <a:r>
              <a:rPr lang="es-ES" altLang="en-US" sz="1400" dirty="0"/>
              <a:t>, aunque el proceso de data </a:t>
            </a:r>
            <a:r>
              <a:rPr lang="es-ES" altLang="en-US" sz="1400" dirty="0" err="1"/>
              <a:t>mining</a:t>
            </a:r>
            <a:r>
              <a:rPr lang="es-ES" altLang="en-US" sz="1400" dirty="0"/>
              <a:t> suele tener como objetivo el desarrollo de un </a:t>
            </a:r>
            <a:r>
              <a:rPr lang="es-ES" altLang="en-US" sz="1400" b="1" dirty="0"/>
              <a:t>modelo de predicción </a:t>
            </a:r>
            <a:r>
              <a:rPr lang="es-ES" altLang="en-US" sz="1400" dirty="0"/>
              <a:t>cuantitativo que permita estimar variables de interés.</a:t>
            </a:r>
            <a:endParaRPr lang="es-ES_tradnl" altLang="en-US" sz="1400" i="1" dirty="0"/>
          </a:p>
          <a:p>
            <a:pPr>
              <a:defRPr/>
            </a:pPr>
            <a:r>
              <a:rPr lang="es-ES_tradnl" altLang="en-US" sz="1400" dirty="0"/>
              <a:t>El proceso de data mining puede aplicarse tanto a </a:t>
            </a:r>
            <a:r>
              <a:rPr lang="es-ES_tradnl" altLang="en-US" sz="1400" b="1" dirty="0"/>
              <a:t>datos estructurados</a:t>
            </a:r>
            <a:r>
              <a:rPr lang="es-ES_tradnl" altLang="en-US" sz="1400" dirty="0"/>
              <a:t> (en forma de tablas, csv, bases de datos relacionales…) como </a:t>
            </a:r>
            <a:r>
              <a:rPr lang="es-ES_tradnl" altLang="en-US" sz="1400" b="1" dirty="0"/>
              <a:t>no estructurados </a:t>
            </a:r>
            <a:r>
              <a:rPr lang="es-ES_tradnl" altLang="en-US" sz="1400" dirty="0"/>
              <a:t>(im</a:t>
            </a:r>
            <a:r>
              <a:rPr lang="es-ES" altLang="en-US" sz="1400" dirty="0"/>
              <a:t>ágenes, texto, mediciones de sensores…)</a:t>
            </a:r>
            <a:r>
              <a:rPr lang="es-ES_tradnl" altLang="en-US" sz="1400" dirty="0"/>
              <a:t>. </a:t>
            </a:r>
          </a:p>
          <a:p>
            <a:pPr>
              <a:defRPr/>
            </a:pPr>
            <a:r>
              <a:rPr lang="es-ES_tradnl" altLang="en-US" sz="1400" dirty="0"/>
              <a:t>Es un </a:t>
            </a:r>
            <a:r>
              <a:rPr lang="es-ES_tradnl" altLang="en-US" sz="1400" b="1" dirty="0"/>
              <a:t>proceso iterativo </a:t>
            </a:r>
            <a:r>
              <a:rPr lang="es-ES_tradnl" altLang="en-US" sz="1400" dirty="0"/>
              <a:t>en el que intervienen </a:t>
            </a:r>
            <a:r>
              <a:rPr lang="es-ES" altLang="en-US" sz="1400" dirty="0"/>
              <a:t>técnicas de visualización, limpieza de datos, análisis estadístico y modelización y en el que se va adquiriendo progresivamente conocimiento que a su vez permite mejorar el modelo de predicción.</a:t>
            </a:r>
            <a:endParaRPr lang="es-ES_tradnl" altLang="en-US" sz="14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6FD40-E368-D04E-99C2-9DFE6964197F}" type="slidenum">
              <a:rPr lang="tr-TR"/>
              <a:pPr>
                <a:defRPr/>
              </a:pPr>
              <a:t>5</a:t>
            </a:fld>
            <a:endParaRPr lang="tr-TR" dirty="0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D80E8BBC-EEB1-7F48-9672-A521C870D393}"/>
              </a:ext>
            </a:extLst>
          </p:cNvPr>
          <p:cNvSpPr/>
          <p:nvPr/>
        </p:nvSpPr>
        <p:spPr>
          <a:xfrm>
            <a:off x="251520" y="915566"/>
            <a:ext cx="8640960" cy="9039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s-ES_tradnl" altLang="en-US" i="1" dirty="0">
                <a:solidFill>
                  <a:schemeClr val="tx1"/>
                </a:solidFill>
              </a:rPr>
              <a:t>El </a:t>
            </a:r>
            <a:r>
              <a:rPr lang="es-ES_tradnl" altLang="en-US" b="1" i="1" dirty="0">
                <a:solidFill>
                  <a:schemeClr val="tx1"/>
                </a:solidFill>
              </a:rPr>
              <a:t>Data Mining </a:t>
            </a:r>
            <a:r>
              <a:rPr lang="es-ES_tradnl" altLang="en-US" i="1" dirty="0">
                <a:solidFill>
                  <a:schemeClr val="tx1"/>
                </a:solidFill>
              </a:rPr>
              <a:t>o </a:t>
            </a:r>
            <a:r>
              <a:rPr lang="es-ES_tradnl" altLang="en-US" b="1" i="1" dirty="0">
                <a:solidFill>
                  <a:schemeClr val="tx1"/>
                </a:solidFill>
              </a:rPr>
              <a:t>Ciencia de Datos </a:t>
            </a:r>
            <a:r>
              <a:rPr lang="es-ES_tradnl" altLang="en-US" i="1" dirty="0">
                <a:solidFill>
                  <a:schemeClr val="tx1"/>
                </a:solidFill>
              </a:rPr>
              <a:t>consiste en extraer conocimiento y “valor” de un conjunto de datos aplicando </a:t>
            </a:r>
            <a:r>
              <a:rPr lang="es-ES" altLang="en-US" i="1" dirty="0">
                <a:solidFill>
                  <a:schemeClr val="tx1"/>
                </a:solidFill>
              </a:rPr>
              <a:t>métodos estadísticos. </a:t>
            </a:r>
            <a:endParaRPr lang="es-ES_tradnl" altLang="en-US" i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40671-B57E-4E46-A768-126D63566A38}"/>
              </a:ext>
            </a:extLst>
          </p:cNvPr>
          <p:cNvSpPr txBox="1"/>
          <p:nvPr/>
        </p:nvSpPr>
        <p:spPr>
          <a:xfrm>
            <a:off x="7838732" y="187315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CRISP-DM</a:t>
            </a:r>
          </a:p>
        </p:txBody>
      </p:sp>
    </p:spTree>
    <p:extLst>
      <p:ext uri="{BB962C8B-B14F-4D97-AF65-F5344CB8AC3E}">
        <p14:creationId xmlns:p14="http://schemas.microsoft.com/office/powerpoint/2010/main" val="1457575587"/>
      </p:ext>
    </p:extLst>
  </p:cSld>
  <p:clrMapOvr>
    <a:masterClrMapping/>
  </p:clrMapOvr>
  <p:transition advTm="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124D-8F41-4401-8BE1-A0E1DD10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700" dirty="0"/>
              <a:t>¿Qué es un modelo?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DF8A37-1981-4A59-B15D-8D9C34BB98CD}"/>
              </a:ext>
            </a:extLst>
          </p:cNvPr>
          <p:cNvGrpSpPr/>
          <p:nvPr/>
        </p:nvGrpSpPr>
        <p:grpSpPr>
          <a:xfrm>
            <a:off x="5292080" y="2598488"/>
            <a:ext cx="3525569" cy="1772725"/>
            <a:chOff x="1853355" y="1989637"/>
            <a:chExt cx="8382763" cy="42150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40C0B3-66E4-44D5-A737-268031FEE23B}"/>
                </a:ext>
              </a:extLst>
            </p:cNvPr>
            <p:cNvSpPr/>
            <p:nvPr/>
          </p:nvSpPr>
          <p:spPr bwMode="gray">
            <a:xfrm>
              <a:off x="4406556" y="1989637"/>
              <a:ext cx="2679032" cy="1187115"/>
            </a:xfrm>
            <a:prstGeom prst="rect">
              <a:avLst/>
            </a:prstGeom>
            <a:solidFill>
              <a:schemeClr val="accent1"/>
            </a:solidFill>
            <a:ln w="6350" algn="ctr">
              <a:noFill/>
              <a:miter lim="800000"/>
              <a:headEnd/>
              <a:tailEnd/>
            </a:ln>
          </p:spPr>
          <p:txBody>
            <a:bodyPr lIns="67500" tIns="54000" rIns="67500" bIns="54000" rtlCol="0" anchor="ctr"/>
            <a:lstStyle/>
            <a:p>
              <a:pPr algn="ctr" defTabSz="685800">
                <a:spcBef>
                  <a:spcPct val="50000"/>
                </a:spcBef>
                <a:buClr>
                  <a:srgbClr val="F0AB00"/>
                </a:buClr>
                <a:buSzPct val="80000"/>
              </a:pPr>
              <a:r>
                <a:rPr lang="es-ES" sz="1600" dirty="0">
                  <a:latin typeface="Franklin Gothic Demi Cond" pitchFamily="34" charset="0"/>
                </a:rPr>
                <a:t>Modelo</a:t>
              </a:r>
              <a:endParaRPr lang="en-US" sz="1600" dirty="0">
                <a:latin typeface="Franklin Gothic Demi Cond" pitchFamily="34" charset="0"/>
              </a:endParaRPr>
            </a:p>
          </p:txBody>
        </p:sp>
        <p:sp>
          <p:nvSpPr>
            <p:cNvPr id="8" name="Can 3">
              <a:extLst>
                <a:ext uri="{FF2B5EF4-FFF2-40B4-BE49-F238E27FC236}">
                  <a16:creationId xmlns:a16="http://schemas.microsoft.com/office/drawing/2014/main" id="{FF4E845F-2204-4DD9-A3F2-EBBA44B4EFAE}"/>
                </a:ext>
              </a:extLst>
            </p:cNvPr>
            <p:cNvSpPr/>
            <p:nvPr/>
          </p:nvSpPr>
          <p:spPr bwMode="gray">
            <a:xfrm>
              <a:off x="1952114" y="2021720"/>
              <a:ext cx="1459832" cy="1122947"/>
            </a:xfrm>
            <a:prstGeom prst="can">
              <a:avLst/>
            </a:prstGeom>
            <a:solidFill>
              <a:schemeClr val="accent1"/>
            </a:solidFill>
            <a:ln w="6350" algn="ctr">
              <a:noFill/>
              <a:miter lim="800000"/>
              <a:headEnd/>
              <a:tailEnd/>
            </a:ln>
          </p:spPr>
          <p:txBody>
            <a:bodyPr lIns="67500" tIns="54000" rIns="67500" bIns="54000" rtlCol="0" anchor="ctr"/>
            <a:lstStyle/>
            <a:p>
              <a:pPr algn="ctr" defTabSz="685800">
                <a:spcBef>
                  <a:spcPct val="50000"/>
                </a:spcBef>
                <a:buClr>
                  <a:srgbClr val="F0AB00"/>
                </a:buClr>
                <a:buSzPct val="80000"/>
              </a:pPr>
              <a:r>
                <a:rPr lang="es-ES" sz="1600" dirty="0">
                  <a:latin typeface="Franklin Gothic Demi Cond" pitchFamily="34" charset="0"/>
                </a:rPr>
                <a:t>Datos</a:t>
              </a:r>
              <a:endParaRPr lang="en-US" sz="1600" dirty="0">
                <a:latin typeface="Franklin Gothic Demi Cond" pitchFamily="34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7EEAFE3-A17A-40D7-A3C9-130B0ED24742}"/>
                </a:ext>
              </a:extLst>
            </p:cNvPr>
            <p:cNvCxnSpPr>
              <a:stCxn id="8" idx="4"/>
              <a:endCxn id="7" idx="1"/>
            </p:cNvCxnSpPr>
            <p:nvPr/>
          </p:nvCxnSpPr>
          <p:spPr>
            <a:xfrm>
              <a:off x="3411946" y="2583194"/>
              <a:ext cx="99461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n 22">
              <a:extLst>
                <a:ext uri="{FF2B5EF4-FFF2-40B4-BE49-F238E27FC236}">
                  <a16:creationId xmlns:a16="http://schemas.microsoft.com/office/drawing/2014/main" id="{9B0621FD-9698-4379-8C7E-2A0726689550}"/>
                </a:ext>
              </a:extLst>
            </p:cNvPr>
            <p:cNvSpPr/>
            <p:nvPr/>
          </p:nvSpPr>
          <p:spPr bwMode="gray">
            <a:xfrm>
              <a:off x="8080197" y="2021720"/>
              <a:ext cx="2155921" cy="1122947"/>
            </a:xfrm>
            <a:prstGeom prst="can">
              <a:avLst/>
            </a:prstGeom>
            <a:solidFill>
              <a:schemeClr val="accent1"/>
            </a:solidFill>
            <a:ln w="6350" algn="ctr">
              <a:noFill/>
              <a:miter lim="800000"/>
              <a:headEnd/>
              <a:tailEnd/>
            </a:ln>
          </p:spPr>
          <p:txBody>
            <a:bodyPr lIns="67500" tIns="54000" rIns="67500" bIns="54000" rtlCol="0" anchor="ctr"/>
            <a:lstStyle/>
            <a:p>
              <a:pPr algn="ctr" defTabSz="685800">
                <a:spcBef>
                  <a:spcPct val="50000"/>
                </a:spcBef>
                <a:buClr>
                  <a:srgbClr val="F0AB00"/>
                </a:buClr>
                <a:buSzPct val="80000"/>
              </a:pPr>
              <a:r>
                <a:rPr lang="es-ES" sz="1100" dirty="0">
                  <a:latin typeface="Franklin Gothic Demi Cond" pitchFamily="34" charset="0"/>
                </a:rPr>
                <a:t>“Predicción”</a:t>
              </a:r>
              <a:endParaRPr lang="en-US" sz="1100" dirty="0">
                <a:latin typeface="Franklin Gothic Demi Cond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D12C55-C626-4FDA-9B70-E07EA770BF14}"/>
                </a:ext>
              </a:extLst>
            </p:cNvPr>
            <p:cNvCxnSpPr/>
            <p:nvPr/>
          </p:nvCxnSpPr>
          <p:spPr>
            <a:xfrm>
              <a:off x="7085588" y="2638853"/>
              <a:ext cx="99461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839A6D-7AEC-4462-9C97-333B43D1166F}"/>
                </a:ext>
              </a:extLst>
            </p:cNvPr>
            <p:cNvCxnSpPr>
              <a:stCxn id="7" idx="2"/>
              <a:endCxn id="13" idx="0"/>
            </p:cNvCxnSpPr>
            <p:nvPr/>
          </p:nvCxnSpPr>
          <p:spPr>
            <a:xfrm>
              <a:off x="5746072" y="3176752"/>
              <a:ext cx="0" cy="2653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E21031-4C31-4C40-A863-FB22E1B7FF29}"/>
                </a:ext>
              </a:extLst>
            </p:cNvPr>
            <p:cNvSpPr/>
            <p:nvPr/>
          </p:nvSpPr>
          <p:spPr bwMode="gray">
            <a:xfrm>
              <a:off x="4871231" y="3442053"/>
              <a:ext cx="1749681" cy="651841"/>
            </a:xfrm>
            <a:prstGeom prst="ellipse">
              <a:avLst/>
            </a:prstGeom>
            <a:solidFill>
              <a:schemeClr val="accent1"/>
            </a:solidFill>
            <a:ln w="6350" algn="ctr">
              <a:noFill/>
              <a:miter lim="800000"/>
              <a:headEnd/>
              <a:tailEnd/>
            </a:ln>
          </p:spPr>
          <p:txBody>
            <a:bodyPr lIns="67500" tIns="54000" rIns="67500" bIns="54000" rtlCol="0" anchor="ctr"/>
            <a:lstStyle/>
            <a:p>
              <a:pPr algn="ctr" defTabSz="685800">
                <a:spcBef>
                  <a:spcPct val="50000"/>
                </a:spcBef>
                <a:buClr>
                  <a:srgbClr val="F0AB00"/>
                </a:buClr>
                <a:buSzPct val="80000"/>
              </a:pPr>
              <a:r>
                <a:rPr lang="es-ES" sz="600" dirty="0">
                  <a:latin typeface="Franklin Gothic Demi Cond" pitchFamily="34" charset="0"/>
                </a:rPr>
                <a:t>Parámetros</a:t>
              </a:r>
              <a:endParaRPr lang="en-US" sz="600" dirty="0">
                <a:latin typeface="Franklin Gothic Demi Cond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B40357F-2363-47EE-936B-E8F334126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3355" y="4471104"/>
              <a:ext cx="1657350" cy="1733550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827B590-460D-4AAC-B651-090E6623F46D}"/>
                </a:ext>
              </a:extLst>
            </p:cNvPr>
            <p:cNvCxnSpPr>
              <a:stCxn id="14" idx="0"/>
              <a:endCxn id="8" idx="3"/>
            </p:cNvCxnSpPr>
            <p:nvPr/>
          </p:nvCxnSpPr>
          <p:spPr>
            <a:xfrm flipV="1">
              <a:off x="2682030" y="3144667"/>
              <a:ext cx="0" cy="132643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n 50">
              <a:extLst>
                <a:ext uri="{FF2B5EF4-FFF2-40B4-BE49-F238E27FC236}">
                  <a16:creationId xmlns:a16="http://schemas.microsoft.com/office/drawing/2014/main" id="{3F9A9653-0F2A-4D55-9E73-4569DDAA6897}"/>
                </a:ext>
              </a:extLst>
            </p:cNvPr>
            <p:cNvSpPr/>
            <p:nvPr/>
          </p:nvSpPr>
          <p:spPr bwMode="gray">
            <a:xfrm>
              <a:off x="8080196" y="4776405"/>
              <a:ext cx="2155921" cy="1122947"/>
            </a:xfrm>
            <a:prstGeom prst="can">
              <a:avLst/>
            </a:prstGeom>
            <a:solidFill>
              <a:schemeClr val="accent1"/>
            </a:solidFill>
            <a:ln w="6350" algn="ctr">
              <a:noFill/>
              <a:miter lim="800000"/>
              <a:headEnd/>
              <a:tailEnd/>
            </a:ln>
          </p:spPr>
          <p:txBody>
            <a:bodyPr lIns="67500" tIns="54000" rIns="67500" bIns="54000" rtlCol="0" anchor="ctr"/>
            <a:lstStyle/>
            <a:p>
              <a:pPr algn="ctr" defTabSz="685800">
                <a:spcBef>
                  <a:spcPct val="50000"/>
                </a:spcBef>
                <a:buClr>
                  <a:srgbClr val="F0AB00"/>
                </a:buClr>
                <a:buSzPct val="80000"/>
              </a:pPr>
              <a:r>
                <a:rPr lang="es-ES" sz="1600" dirty="0">
                  <a:latin typeface="Franklin Gothic Demi Cond" pitchFamily="34" charset="0"/>
                </a:rPr>
                <a:t>Realidad</a:t>
              </a:r>
              <a:endParaRPr lang="en-US" sz="1600" dirty="0">
                <a:latin typeface="Franklin Gothic Demi Cond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712F5D1-2CE0-48F1-AD7A-1D747E9033D5}"/>
                </a:ext>
              </a:extLst>
            </p:cNvPr>
            <p:cNvCxnSpPr>
              <a:stCxn id="14" idx="3"/>
              <a:endCxn id="16" idx="2"/>
            </p:cNvCxnSpPr>
            <p:nvPr/>
          </p:nvCxnSpPr>
          <p:spPr>
            <a:xfrm>
              <a:off x="3510705" y="5337879"/>
              <a:ext cx="456949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33">
              <a:extLst>
                <a:ext uri="{FF2B5EF4-FFF2-40B4-BE49-F238E27FC236}">
                  <a16:creationId xmlns:a16="http://schemas.microsoft.com/office/drawing/2014/main" id="{AA6A6B72-CD97-41EC-BBB4-56F5522F3FBA}"/>
                </a:ext>
              </a:extLst>
            </p:cNvPr>
            <p:cNvSpPr/>
            <p:nvPr/>
          </p:nvSpPr>
          <p:spPr bwMode="gray">
            <a:xfrm>
              <a:off x="8466392" y="3486354"/>
              <a:ext cx="1383527" cy="563237"/>
            </a:xfrm>
            <a:prstGeom prst="roundRect">
              <a:avLst/>
            </a:prstGeom>
            <a:solidFill>
              <a:schemeClr val="accent1"/>
            </a:solidFill>
            <a:ln w="6350" algn="ctr">
              <a:noFill/>
              <a:miter lim="800000"/>
              <a:headEnd/>
              <a:tailEnd/>
            </a:ln>
          </p:spPr>
          <p:txBody>
            <a:bodyPr lIns="67500" tIns="54000" rIns="67500" bIns="54000" rtlCol="0" anchor="ctr"/>
            <a:lstStyle/>
            <a:p>
              <a:pPr algn="ctr" defTabSz="685800">
                <a:spcBef>
                  <a:spcPct val="50000"/>
                </a:spcBef>
                <a:buClr>
                  <a:srgbClr val="F0AB00"/>
                </a:buClr>
                <a:buSzPct val="80000"/>
              </a:pPr>
              <a:r>
                <a:rPr lang="es-ES" sz="500" dirty="0">
                  <a:latin typeface="Franklin Gothic Demi Cond" pitchFamily="34" charset="0"/>
                </a:rPr>
                <a:t>Optimización</a:t>
              </a:r>
              <a:endParaRPr lang="en-US" sz="500" dirty="0">
                <a:latin typeface="Franklin Gothic Demi Cond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F9AE55-33AD-4A44-95AC-9B22E9D6F00D}"/>
                </a:ext>
              </a:extLst>
            </p:cNvPr>
            <p:cNvCxnSpPr>
              <a:stCxn id="10" idx="3"/>
              <a:endCxn id="18" idx="0"/>
            </p:cNvCxnSpPr>
            <p:nvPr/>
          </p:nvCxnSpPr>
          <p:spPr>
            <a:xfrm flipH="1">
              <a:off x="9158156" y="3144667"/>
              <a:ext cx="2" cy="341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20A052-3B3B-4456-A878-D2B4E7F95377}"/>
                </a:ext>
              </a:extLst>
            </p:cNvPr>
            <p:cNvCxnSpPr>
              <a:stCxn id="16" idx="1"/>
              <a:endCxn id="18" idx="2"/>
            </p:cNvCxnSpPr>
            <p:nvPr/>
          </p:nvCxnSpPr>
          <p:spPr>
            <a:xfrm flipH="1" flipV="1">
              <a:off x="9158156" y="4049591"/>
              <a:ext cx="1" cy="7268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2B30190-CC80-4EBC-9EB8-DB016CBDD0D0}"/>
                </a:ext>
              </a:extLst>
            </p:cNvPr>
            <p:cNvCxnSpPr>
              <a:stCxn id="18" idx="1"/>
              <a:endCxn id="13" idx="6"/>
            </p:cNvCxnSpPr>
            <p:nvPr/>
          </p:nvCxnSpPr>
          <p:spPr>
            <a:xfrm flipH="1">
              <a:off x="6620912" y="3767973"/>
              <a:ext cx="184548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ángulo redondeado 2">
            <a:extLst>
              <a:ext uri="{FF2B5EF4-FFF2-40B4-BE49-F238E27FC236}">
                <a16:creationId xmlns:a16="http://schemas.microsoft.com/office/drawing/2014/main" id="{8B581D29-6D39-3646-B92A-C54D46382B7E}"/>
              </a:ext>
            </a:extLst>
          </p:cNvPr>
          <p:cNvSpPr/>
          <p:nvPr/>
        </p:nvSpPr>
        <p:spPr>
          <a:xfrm>
            <a:off x="611560" y="959241"/>
            <a:ext cx="7992888" cy="10081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s-ES_tradnl" altLang="en-US" i="1" dirty="0">
                <a:solidFill>
                  <a:schemeClr val="tx1"/>
                </a:solidFill>
              </a:rPr>
              <a:t>En el contexto de Data Mining, un </a:t>
            </a:r>
            <a:r>
              <a:rPr lang="es-ES_tradnl" altLang="en-US" b="1" i="1" dirty="0">
                <a:solidFill>
                  <a:schemeClr val="tx1"/>
                </a:solidFill>
              </a:rPr>
              <a:t>modelo de predicci</a:t>
            </a:r>
            <a:r>
              <a:rPr lang="es-ES" altLang="en-US" b="1" i="1" dirty="0">
                <a:solidFill>
                  <a:schemeClr val="tx1"/>
                </a:solidFill>
              </a:rPr>
              <a:t>ón</a:t>
            </a:r>
            <a:r>
              <a:rPr lang="es-ES_tradnl" altLang="en-US" b="1" i="1" dirty="0">
                <a:solidFill>
                  <a:schemeClr val="tx1"/>
                </a:solidFill>
              </a:rPr>
              <a:t> </a:t>
            </a:r>
            <a:r>
              <a:rPr lang="es-ES_tradnl" altLang="en-US" i="1" dirty="0">
                <a:solidFill>
                  <a:schemeClr val="tx1"/>
                </a:solidFill>
              </a:rPr>
              <a:t>es un </a:t>
            </a:r>
            <a:r>
              <a:rPr lang="es-ES_tradnl" altLang="en-US" b="1" i="1" dirty="0">
                <a:solidFill>
                  <a:schemeClr val="tx1"/>
                </a:solidFill>
              </a:rPr>
              <a:t>algoritmo</a:t>
            </a:r>
            <a:r>
              <a:rPr lang="es-ES_tradnl" altLang="en-US" i="1" dirty="0">
                <a:solidFill>
                  <a:schemeClr val="tx1"/>
                </a:solidFill>
              </a:rPr>
              <a:t> o funci</a:t>
            </a:r>
            <a:r>
              <a:rPr lang="es-ES" altLang="en-US" i="1" dirty="0">
                <a:solidFill>
                  <a:schemeClr val="tx1"/>
                </a:solidFill>
              </a:rPr>
              <a:t>ón matemática </a:t>
            </a:r>
            <a:r>
              <a:rPr lang="es-ES_tradnl" altLang="en-US" i="1" dirty="0">
                <a:solidFill>
                  <a:schemeClr val="tx1"/>
                </a:solidFill>
              </a:rPr>
              <a:t>con una serie de </a:t>
            </a:r>
            <a:r>
              <a:rPr lang="es-ES_tradnl" altLang="en-US" b="1" i="1" dirty="0">
                <a:solidFill>
                  <a:schemeClr val="tx1"/>
                </a:solidFill>
              </a:rPr>
              <a:t>par</a:t>
            </a:r>
            <a:r>
              <a:rPr lang="es-ES" altLang="en-US" b="1" i="1" dirty="0">
                <a:solidFill>
                  <a:schemeClr val="tx1"/>
                </a:solidFill>
              </a:rPr>
              <a:t>ámetros ajustables</a:t>
            </a:r>
            <a:r>
              <a:rPr lang="es-ES" altLang="en-US" i="1" dirty="0">
                <a:solidFill>
                  <a:schemeClr val="tx1"/>
                </a:solidFill>
              </a:rPr>
              <a:t> (entrenables) que, dados unos datos de entrada, </a:t>
            </a:r>
            <a:r>
              <a:rPr lang="es-ES" altLang="en-US" b="1" i="1" dirty="0">
                <a:solidFill>
                  <a:schemeClr val="tx1"/>
                </a:solidFill>
              </a:rPr>
              <a:t>genera una predicción </a:t>
            </a:r>
            <a:r>
              <a:rPr lang="es-ES" altLang="en-US" i="1" dirty="0">
                <a:solidFill>
                  <a:schemeClr val="tx1"/>
                </a:solidFill>
              </a:rPr>
              <a:t>sobre dichos datos.</a:t>
            </a:r>
            <a:endParaRPr lang="es-ES_tradnl" altLang="en-US" i="1" dirty="0">
              <a:solidFill>
                <a:schemeClr val="tx1"/>
              </a:solidFill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6CA1C947-A0C0-FE4F-A606-FC3FFDF61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50" y="2139702"/>
            <a:ext cx="5224868" cy="2690298"/>
          </a:xfrm>
        </p:spPr>
        <p:txBody>
          <a:bodyPr>
            <a:noAutofit/>
          </a:bodyPr>
          <a:lstStyle/>
          <a:p>
            <a:r>
              <a:rPr lang="es-ES" sz="1400" dirty="0"/>
              <a:t>El objetivo del modelo es simular el proceso en el que se generan los datos sobre los que se quiere predecir.</a:t>
            </a:r>
          </a:p>
          <a:p>
            <a:r>
              <a:rPr lang="es-ES" sz="1400" dirty="0"/>
              <a:t>Un modelo puede ser basado en reglas, desarrollado teóricamente o generado con un algoritmo de Machine Learning.</a:t>
            </a:r>
          </a:p>
          <a:p>
            <a:r>
              <a:rPr lang="es-ES" sz="1400" dirty="0"/>
              <a:t>Los </a:t>
            </a:r>
            <a:r>
              <a:rPr lang="es-ES" sz="1400" b="1" dirty="0"/>
              <a:t>parámetros</a:t>
            </a:r>
            <a:r>
              <a:rPr lang="es-ES" sz="1400" dirty="0"/>
              <a:t> de un modelo </a:t>
            </a:r>
            <a:r>
              <a:rPr lang="es-ES" sz="1400" b="1" dirty="0"/>
              <a:t>se ajustan </a:t>
            </a:r>
            <a:r>
              <a:rPr lang="es-ES" sz="1400" dirty="0"/>
              <a:t>iterativamente, </a:t>
            </a:r>
            <a:r>
              <a:rPr lang="es-ES" sz="1400" b="1" dirty="0"/>
              <a:t>utilizando los datos </a:t>
            </a:r>
            <a:r>
              <a:rPr lang="es-ES" sz="1400" dirty="0"/>
              <a:t>disponibles, de forma que mejore la tasa de acierto en sus predicciones. Este proceso se denomina </a:t>
            </a:r>
            <a:r>
              <a:rPr lang="es-ES" sz="1400" b="1" dirty="0"/>
              <a:t>entrenamiento</a:t>
            </a:r>
            <a:r>
              <a:rPr lang="es-ES" sz="1400" dirty="0"/>
              <a:t>.</a:t>
            </a:r>
          </a:p>
          <a:p>
            <a:r>
              <a:rPr lang="es-ES" sz="1400" dirty="0"/>
              <a:t>Para </a:t>
            </a:r>
            <a:r>
              <a:rPr lang="es-ES" sz="1400" b="1" dirty="0"/>
              <a:t>estimar la capacidad predictiva </a:t>
            </a:r>
            <a:r>
              <a:rPr lang="es-ES" sz="1400" dirty="0"/>
              <a:t>de un modelo entrenado, se realizan predicciones con nuevos datos y se evalúa el resultado. Este proceso se denomina </a:t>
            </a:r>
            <a:r>
              <a:rPr lang="es-ES" sz="1400" b="1" dirty="0"/>
              <a:t>validación</a:t>
            </a:r>
            <a:r>
              <a:rPr lang="es-ES" sz="1400" dirty="0"/>
              <a:t>.</a:t>
            </a:r>
          </a:p>
        </p:txBody>
      </p:sp>
      <p:sp>
        <p:nvSpPr>
          <p:cNvPr id="24" name="Marcador de número de diapositiva 1">
            <a:extLst>
              <a:ext uri="{FF2B5EF4-FFF2-40B4-BE49-F238E27FC236}">
                <a16:creationId xmlns:a16="http://schemas.microsoft.com/office/drawing/2014/main" id="{56123791-ECED-0D4D-A322-D03FDFBE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5989" y="4830000"/>
            <a:ext cx="493182" cy="273844"/>
          </a:xfrm>
        </p:spPr>
        <p:txBody>
          <a:bodyPr/>
          <a:lstStyle/>
          <a:p>
            <a:pPr>
              <a:defRPr/>
            </a:pPr>
            <a:fld id="{1F76FD40-E368-D04E-99C2-9DFE6964197F}" type="slidenum">
              <a:rPr lang="tr-TR"/>
              <a:pPr>
                <a:defRPr/>
              </a:pPr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373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124D-8F41-4401-8BE1-A0E1DD10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700" dirty="0"/>
              <a:t>Machine Learning: Modelos de predicción</a:t>
            </a:r>
          </a:p>
        </p:txBody>
      </p:sp>
      <p:sp>
        <p:nvSpPr>
          <p:cNvPr id="22" name="Rectángulo redondeado 2">
            <a:extLst>
              <a:ext uri="{FF2B5EF4-FFF2-40B4-BE49-F238E27FC236}">
                <a16:creationId xmlns:a16="http://schemas.microsoft.com/office/drawing/2014/main" id="{8B581D29-6D39-3646-B92A-C54D46382B7E}"/>
              </a:ext>
            </a:extLst>
          </p:cNvPr>
          <p:cNvSpPr/>
          <p:nvPr/>
        </p:nvSpPr>
        <p:spPr>
          <a:xfrm>
            <a:off x="611560" y="959241"/>
            <a:ext cx="7992888" cy="10081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s-ES_tradnl" altLang="en-US" b="1" i="1" dirty="0">
                <a:solidFill>
                  <a:schemeClr val="tx1"/>
                </a:solidFill>
              </a:rPr>
              <a:t>Machine Learning </a:t>
            </a:r>
            <a:r>
              <a:rPr lang="es-ES_tradnl" altLang="en-US" i="1" dirty="0">
                <a:solidFill>
                  <a:schemeClr val="tx1"/>
                </a:solidFill>
              </a:rPr>
              <a:t>es una rama de las ciencias de la computación que usa técnicas estadísticas para el desarrollo de sistemas con capacidad de “aprender” de los datos sin ser programados explícitamente.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450147-3850-0B4A-9F48-68FFE28007FF}"/>
              </a:ext>
            </a:extLst>
          </p:cNvPr>
          <p:cNvGrpSpPr/>
          <p:nvPr/>
        </p:nvGrpSpPr>
        <p:grpSpPr>
          <a:xfrm>
            <a:off x="5220072" y="2532117"/>
            <a:ext cx="3575570" cy="2211069"/>
            <a:chOff x="3228678" y="2530647"/>
            <a:chExt cx="3575570" cy="221106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9887A0A-0021-6D44-AC1A-CB6A166B1954}"/>
                </a:ext>
              </a:extLst>
            </p:cNvPr>
            <p:cNvSpPr/>
            <p:nvPr/>
          </p:nvSpPr>
          <p:spPr>
            <a:xfrm>
              <a:off x="4211960" y="2530647"/>
              <a:ext cx="2592288" cy="2211069"/>
            </a:xfrm>
            <a:prstGeom prst="ellipse">
              <a:avLst/>
            </a:prstGeom>
            <a:solidFill>
              <a:srgbClr val="A9D18E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15EA5EA-3700-524E-90E2-ACBD9AC8D808}"/>
                </a:ext>
              </a:extLst>
            </p:cNvPr>
            <p:cNvSpPr/>
            <p:nvPr/>
          </p:nvSpPr>
          <p:spPr>
            <a:xfrm>
              <a:off x="3228678" y="2787774"/>
              <a:ext cx="2279426" cy="1944216"/>
            </a:xfrm>
            <a:prstGeom prst="ellipse">
              <a:avLst/>
            </a:prstGeom>
            <a:solidFill>
              <a:srgbClr val="5B9BD5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304EDB-60B7-024E-BDAB-948AE9DBC15C}"/>
                </a:ext>
              </a:extLst>
            </p:cNvPr>
            <p:cNvSpPr/>
            <p:nvPr/>
          </p:nvSpPr>
          <p:spPr>
            <a:xfrm>
              <a:off x="3635896" y="3549158"/>
              <a:ext cx="1384759" cy="11811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50196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83F36E-7E89-8148-83B1-9D7778432223}"/>
                </a:ext>
              </a:extLst>
            </p:cNvPr>
            <p:cNvSpPr txBox="1"/>
            <p:nvPr/>
          </p:nvSpPr>
          <p:spPr>
            <a:xfrm>
              <a:off x="3581736" y="3005096"/>
              <a:ext cx="1494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 dirty="0"/>
                <a:t>Machine Learning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001257C-F131-7B45-A69E-AB6BBC2AAE04}"/>
                </a:ext>
              </a:extLst>
            </p:cNvPr>
            <p:cNvSpPr txBox="1"/>
            <p:nvPr/>
          </p:nvSpPr>
          <p:spPr>
            <a:xfrm>
              <a:off x="3904840" y="3789060"/>
              <a:ext cx="846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/>
                <a:t>Deep Learning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893D68-3662-9B41-98C2-C48C3E94CF0E}"/>
                </a:ext>
              </a:extLst>
            </p:cNvPr>
            <p:cNvSpPr txBox="1"/>
            <p:nvPr/>
          </p:nvSpPr>
          <p:spPr>
            <a:xfrm>
              <a:off x="5217607" y="2772926"/>
              <a:ext cx="1093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/>
                <a:t>Data Science</a:t>
              </a:r>
            </a:p>
          </p:txBody>
        </p:sp>
      </p:grpSp>
      <p:sp>
        <p:nvSpPr>
          <p:cNvPr id="29" name="Rectangle 9">
            <a:extLst>
              <a:ext uri="{FF2B5EF4-FFF2-40B4-BE49-F238E27FC236}">
                <a16:creationId xmlns:a16="http://schemas.microsoft.com/office/drawing/2014/main" id="{7BCCB5FB-858B-3947-B40F-F234DD99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50" y="2139702"/>
            <a:ext cx="5272230" cy="2690298"/>
          </a:xfrm>
        </p:spPr>
        <p:txBody>
          <a:bodyPr>
            <a:noAutofit/>
          </a:bodyPr>
          <a:lstStyle/>
          <a:p>
            <a:r>
              <a:rPr lang="es-ES" sz="1400" dirty="0"/>
              <a:t>El principal problema que concierne al </a:t>
            </a:r>
            <a:r>
              <a:rPr lang="es-ES" sz="1400" b="1" dirty="0"/>
              <a:t>Machine Learning </a:t>
            </a:r>
            <a:r>
              <a:rPr lang="es-ES" sz="1400" dirty="0"/>
              <a:t>es el desarrollo de </a:t>
            </a:r>
            <a:r>
              <a:rPr lang="es-ES" sz="1400" b="1" dirty="0"/>
              <a:t>modelos de predicción</a:t>
            </a:r>
            <a:r>
              <a:rPr lang="es-ES" sz="1400" dirty="0"/>
              <a:t>.</a:t>
            </a:r>
          </a:p>
          <a:p>
            <a:pPr>
              <a:defRPr/>
            </a:pPr>
            <a:r>
              <a:rPr lang="es-ES" altLang="en-US" sz="1400" dirty="0"/>
              <a:t>Los </a:t>
            </a:r>
            <a:r>
              <a:rPr lang="es-ES" altLang="en-US" sz="1400" b="1" dirty="0"/>
              <a:t>algoritmos “clásicos”</a:t>
            </a:r>
            <a:r>
              <a:rPr lang="es-ES" altLang="en-US" sz="1400" dirty="0"/>
              <a:t> de Machine Learning (árboles de decisión, SVM, regresión lineal…) funcionan mejor con </a:t>
            </a:r>
            <a:r>
              <a:rPr lang="es-ES" altLang="en-US" sz="1400" b="1" dirty="0"/>
              <a:t>volúmenes bajos y medios de datos</a:t>
            </a:r>
            <a:r>
              <a:rPr lang="es-ES" altLang="en-US" sz="1400" dirty="0"/>
              <a:t>, y con </a:t>
            </a:r>
            <a:r>
              <a:rPr lang="es-ES" altLang="en-US" sz="1400" b="1" dirty="0"/>
              <a:t>datos estructurados</a:t>
            </a:r>
            <a:r>
              <a:rPr lang="es-ES" altLang="en-US" sz="1400" dirty="0"/>
              <a:t>. </a:t>
            </a:r>
            <a:endParaRPr lang="es-ES_tradnl" altLang="en-US" sz="1400" dirty="0"/>
          </a:p>
          <a:p>
            <a:pPr>
              <a:defRPr/>
            </a:pPr>
            <a:r>
              <a:rPr lang="es-ES" altLang="en-US" sz="1400" dirty="0"/>
              <a:t>El </a:t>
            </a:r>
            <a:r>
              <a:rPr lang="es-ES" altLang="en-US" sz="1400" b="1" dirty="0"/>
              <a:t>Deep Learning </a:t>
            </a:r>
            <a:r>
              <a:rPr lang="es-ES" altLang="en-US" sz="1400" dirty="0"/>
              <a:t>es una rama específica del Machine Learning que estudia el desarrollo de modelos con </a:t>
            </a:r>
            <a:r>
              <a:rPr lang="es-ES" altLang="en-US" sz="1400" b="1" dirty="0"/>
              <a:t>redes neuronales </a:t>
            </a:r>
            <a:r>
              <a:rPr lang="es-ES" altLang="en-US" sz="1400" dirty="0"/>
              <a:t>artificiales. Los modelos de Deep Learning funcionan mejor con </a:t>
            </a:r>
            <a:r>
              <a:rPr lang="es-ES" altLang="en-US" sz="1400" b="1" dirty="0"/>
              <a:t>volúmenes grandes</a:t>
            </a:r>
            <a:r>
              <a:rPr lang="es-ES" altLang="en-US" sz="1400" dirty="0"/>
              <a:t> de datos y </a:t>
            </a:r>
            <a:r>
              <a:rPr lang="es-ES" altLang="en-US" sz="1400" b="1" dirty="0"/>
              <a:t>datos no estructurados</a:t>
            </a:r>
            <a:r>
              <a:rPr lang="es-ES" altLang="en-US" sz="1400" dirty="0"/>
              <a:t>.</a:t>
            </a:r>
            <a:endParaRPr lang="es-ES_tradnl" altLang="en-US" sz="1400" dirty="0"/>
          </a:p>
        </p:txBody>
      </p:sp>
      <p:sp>
        <p:nvSpPr>
          <p:cNvPr id="12" name="Marcador de número de diapositiva 1">
            <a:extLst>
              <a:ext uri="{FF2B5EF4-FFF2-40B4-BE49-F238E27FC236}">
                <a16:creationId xmlns:a16="http://schemas.microsoft.com/office/drawing/2014/main" id="{6A0B9DC6-F61C-0143-A792-93751FCA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5989" y="4830000"/>
            <a:ext cx="493182" cy="273844"/>
          </a:xfrm>
        </p:spPr>
        <p:txBody>
          <a:bodyPr/>
          <a:lstStyle/>
          <a:p>
            <a:pPr>
              <a:defRPr/>
            </a:pPr>
            <a:fld id="{1F76FD40-E368-D04E-99C2-9DFE6964197F}" type="slidenum">
              <a:rPr lang="tr-TR"/>
              <a:pPr>
                <a:defRPr/>
              </a:pPr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080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Marcador de posición de pie de página 3">
            <a:extLst>
              <a:ext uri="{FF2B5EF4-FFF2-40B4-BE49-F238E27FC236}">
                <a16:creationId xmlns:a16="http://schemas.microsoft.com/office/drawing/2014/main" id="{D8386EA7-44F0-054E-A353-2E27EF08D1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330200" y="6324600"/>
            <a:ext cx="670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840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ZapfHumnst BT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ZapfHumnst BT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ZapfHumnst BT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ZapfHumnst B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ZapfHumnst B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ZapfHumnst B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ZapfHumnst B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ZapfHumnst BT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es-ES"/>
              <a:t>Analítica de Clientes: Modelos, Procesos, Técnicas y Algoritmos |  26 Mayo - 2 Junio 2.003  | </a:t>
            </a:r>
            <a:r>
              <a:rPr lang="es-ES" altLang="es-ES"/>
              <a:t>Pág.  </a:t>
            </a:r>
            <a:fld id="{F25F818B-B70C-424F-A31E-E5F56562FD93}" type="slidenum">
              <a:rPr lang="en-US" altLang="es-ES" smtClean="0"/>
              <a:pPr algn="l">
                <a:defRPr/>
              </a:pPr>
              <a:t>8</a:t>
            </a:fld>
            <a:endParaRPr lang="en-US" altLang="es-ES" sz="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70" name="Rectangle 2050">
            <a:extLst>
              <a:ext uri="{FF2B5EF4-FFF2-40B4-BE49-F238E27FC236}">
                <a16:creationId xmlns:a16="http://schemas.microsoft.com/office/drawing/2014/main" id="{75B71920-24A2-D749-8162-B7FACF8D0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Aplicaciones actuales</a:t>
            </a:r>
          </a:p>
        </p:txBody>
      </p:sp>
      <p:sp>
        <p:nvSpPr>
          <p:cNvPr id="7171" name="Rectangle 2052">
            <a:extLst>
              <a:ext uri="{FF2B5EF4-FFF2-40B4-BE49-F238E27FC236}">
                <a16:creationId xmlns:a16="http://schemas.microsoft.com/office/drawing/2014/main" id="{4105B2D0-99F9-1241-81FA-1F4BE656F26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819870"/>
            <a:ext cx="3882728" cy="3687316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/>
              <a:t> Simulaciones de penetración de mercado</a:t>
            </a:r>
          </a:p>
          <a:p>
            <a:pPr marL="0" indent="0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/>
              <a:t> Empaquetado (</a:t>
            </a:r>
            <a:r>
              <a:rPr lang="es-ES_tradnl" altLang="es-ES" sz="1200" i="1"/>
              <a:t>bundling</a:t>
            </a:r>
            <a:r>
              <a:rPr lang="es-ES_tradnl" altLang="es-ES" sz="1200"/>
              <a:t>) óptimo de productos</a:t>
            </a:r>
          </a:p>
          <a:p>
            <a:pPr marL="0" indent="0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/>
              <a:t> Valoración y elasticidad precios</a:t>
            </a:r>
          </a:p>
          <a:p>
            <a:pPr marL="0" indent="0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 b="1"/>
              <a:t> Valoración de Clientes (lifetime value)</a:t>
            </a:r>
          </a:p>
          <a:p>
            <a:pPr marL="0" indent="0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/>
              <a:t> Desarrollo de Nuevos Productos</a:t>
            </a:r>
          </a:p>
          <a:p>
            <a:pPr marL="0" indent="0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/>
              <a:t> Encuestas y Grupos de estudio</a:t>
            </a:r>
          </a:p>
          <a:p>
            <a:pPr marL="0" indent="0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/>
              <a:t> Patrones de respuesta a campañas</a:t>
            </a:r>
          </a:p>
          <a:p>
            <a:pPr marL="0" indent="0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/>
              <a:t> Estudios de Localización</a:t>
            </a:r>
          </a:p>
          <a:p>
            <a:pPr marL="0" indent="0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/>
              <a:t> Planificación de fuerza de ventas y compensación</a:t>
            </a:r>
          </a:p>
          <a:p>
            <a:pPr marL="0" indent="0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 b="1"/>
              <a:t> Puntuación de riesgo (credit scoring)</a:t>
            </a:r>
          </a:p>
          <a:p>
            <a:pPr marL="0" indent="0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/>
              <a:t> Riesgo operacional</a:t>
            </a:r>
            <a:endParaRPr lang="es-ES_tradnl" altLang="es-ES" sz="1200">
              <a:ea typeface="ＭＳ Ｐゴシック" charset="-128"/>
            </a:endParaRPr>
          </a:p>
          <a:p>
            <a:pPr marL="0" indent="0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>
                <a:ea typeface="ＭＳ Ｐゴシック" charset="-128"/>
              </a:rPr>
              <a:t> </a:t>
            </a:r>
            <a:r>
              <a:rPr lang="es-ES_tradnl" altLang="es-ES" sz="1200" b="1">
                <a:ea typeface="ＭＳ Ｐゴシック" charset="-128"/>
              </a:rPr>
              <a:t>Detección de fraude</a:t>
            </a:r>
          </a:p>
          <a:p>
            <a:pPr marL="0" indent="0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/>
              <a:t> Predicción de consumo y demanda energetica</a:t>
            </a:r>
          </a:p>
        </p:txBody>
      </p:sp>
      <p:sp>
        <p:nvSpPr>
          <p:cNvPr id="7172" name="Rectangle 2053">
            <a:extLst>
              <a:ext uri="{FF2B5EF4-FFF2-40B4-BE49-F238E27FC236}">
                <a16:creationId xmlns:a16="http://schemas.microsoft.com/office/drawing/2014/main" id="{E6F9500B-C454-4349-8E78-D3BBA7142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819870"/>
            <a:ext cx="4386784" cy="391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algn="ctr">
              <a:defRPr sz="2400">
                <a:solidFill>
                  <a:schemeClr val="bg2"/>
                </a:solidFill>
                <a:latin typeface="ZapfHumnst BT" pitchFamily="34" charset="0"/>
              </a:defRPr>
            </a:lvl1pPr>
            <a:lvl2pPr algn="ctr">
              <a:defRPr sz="2400">
                <a:solidFill>
                  <a:schemeClr val="bg2"/>
                </a:solidFill>
                <a:latin typeface="ZapfHumnst BT" pitchFamily="34" charset="0"/>
              </a:defRPr>
            </a:lvl2pPr>
            <a:lvl3pPr marL="1143000" indent="-228600" algn="ctr">
              <a:defRPr sz="2400">
                <a:solidFill>
                  <a:schemeClr val="bg2"/>
                </a:solidFill>
                <a:latin typeface="ZapfHumnst BT" pitchFamily="34" charset="0"/>
              </a:defRPr>
            </a:lvl3pPr>
            <a:lvl4pPr marL="1600200" indent="-228600" algn="ctr">
              <a:defRPr sz="2400">
                <a:solidFill>
                  <a:schemeClr val="bg2"/>
                </a:solidFill>
                <a:latin typeface="ZapfHumnst BT" pitchFamily="34" charset="0"/>
              </a:defRPr>
            </a:lvl4pPr>
            <a:lvl5pPr marL="2057400" indent="-228600" algn="ctr">
              <a:defRPr sz="2400">
                <a:solidFill>
                  <a:schemeClr val="bg2"/>
                </a:solidFill>
                <a:latin typeface="ZapfHumnst B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ZapfHumnst B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ZapfHumnst B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ZapfHumnst B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ZapfHumnst BT" pitchFamily="34" charset="0"/>
              </a:defRPr>
            </a:lvl9pPr>
          </a:lstStyle>
          <a:p>
            <a:pPr algn="l" defTabSz="685720" eaLnBrk="1" hangingPunct="1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 b="1" dirty="0">
                <a:solidFill>
                  <a:schemeClr val="tx1"/>
                </a:solidFill>
                <a:latin typeface="Avenir Roman" panose="02000503020000020003" pitchFamily="2" charset="0"/>
                <a:ea typeface="+mn-ea"/>
              </a:rPr>
              <a:t> </a:t>
            </a:r>
            <a:r>
              <a:rPr lang="es-ES_tradnl" altLang="es-ES" sz="1200" b="1" dirty="0">
                <a:solidFill>
                  <a:schemeClr val="tx1"/>
                </a:solidFill>
                <a:latin typeface="Avenir Roman" panose="02000503020000020003" pitchFamily="2" charset="0"/>
              </a:rPr>
              <a:t>Ciudades inteligentes / conectadas</a:t>
            </a:r>
            <a:r>
              <a:rPr lang="es-ES_tradnl" altLang="es-ES" sz="1200" dirty="0">
                <a:solidFill>
                  <a:schemeClr val="tx1"/>
                </a:solidFill>
                <a:latin typeface="Avenir Roman" panose="02000503020000020003" pitchFamily="2" charset="0"/>
                <a:ea typeface="+mn-ea"/>
              </a:rPr>
              <a:t> </a:t>
            </a:r>
          </a:p>
          <a:p>
            <a:pPr algn="l" defTabSz="685720" eaLnBrk="1" hangingPunct="1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 dirty="0">
                <a:solidFill>
                  <a:schemeClr val="tx1"/>
                </a:solidFill>
                <a:latin typeface="Avenir Roman" panose="02000503020000020003" pitchFamily="2" charset="0"/>
                <a:ea typeface="+mn-ea"/>
              </a:rPr>
              <a:t> Adquisición de Clientes</a:t>
            </a:r>
          </a:p>
          <a:p>
            <a:pPr algn="l" defTabSz="685720" eaLnBrk="1" hangingPunct="1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 dirty="0">
                <a:solidFill>
                  <a:schemeClr val="tx1"/>
                </a:solidFill>
                <a:latin typeface="Avenir Roman" panose="02000503020000020003" pitchFamily="2" charset="0"/>
                <a:ea typeface="+mn-ea"/>
              </a:rPr>
              <a:t> Satisfacción de clientes (y de empleados) </a:t>
            </a:r>
          </a:p>
          <a:p>
            <a:pPr algn="l" defTabSz="685720" eaLnBrk="1" hangingPunct="1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 dirty="0">
                <a:solidFill>
                  <a:schemeClr val="tx1"/>
                </a:solidFill>
                <a:latin typeface="Avenir Roman" panose="02000503020000020003" pitchFamily="2" charset="0"/>
                <a:ea typeface="+mn-ea"/>
              </a:rPr>
              <a:t> Segmentación de Clientes</a:t>
            </a:r>
          </a:p>
          <a:p>
            <a:pPr algn="l" defTabSz="685720" eaLnBrk="1" hangingPunct="1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 b="1" dirty="0">
                <a:solidFill>
                  <a:schemeClr val="tx1"/>
                </a:solidFill>
                <a:latin typeface="Avenir Roman" panose="02000503020000020003" pitchFamily="2" charset="0"/>
                <a:ea typeface="+mn-ea"/>
              </a:rPr>
              <a:t> Abandonos de Clientes / NPS</a:t>
            </a:r>
          </a:p>
          <a:p>
            <a:pPr algn="l" defTabSz="685720" eaLnBrk="1" hangingPunct="1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 dirty="0">
                <a:solidFill>
                  <a:schemeClr val="tx1"/>
                </a:solidFill>
                <a:latin typeface="Avenir Roman" panose="02000503020000020003" pitchFamily="2" charset="0"/>
                <a:ea typeface="+mn-ea"/>
              </a:rPr>
              <a:t> Preferencia de canales</a:t>
            </a:r>
          </a:p>
          <a:p>
            <a:pPr algn="l" defTabSz="685720" eaLnBrk="1" hangingPunct="1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 dirty="0">
                <a:solidFill>
                  <a:schemeClr val="tx1"/>
                </a:solidFill>
                <a:latin typeface="Avenir Roman" panose="02000503020000020003" pitchFamily="2" charset="0"/>
                <a:ea typeface="+mn-ea"/>
              </a:rPr>
              <a:t> Planificación de recursos</a:t>
            </a:r>
          </a:p>
          <a:p>
            <a:pPr algn="l" defTabSz="685720" eaLnBrk="1" hangingPunct="1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 dirty="0">
                <a:solidFill>
                  <a:schemeClr val="tx1"/>
                </a:solidFill>
                <a:latin typeface="Avenir Roman" panose="02000503020000020003" pitchFamily="2" charset="0"/>
                <a:ea typeface="+mn-ea"/>
              </a:rPr>
              <a:t> Lealtad de marca (branding)</a:t>
            </a:r>
          </a:p>
          <a:p>
            <a:pPr algn="l" defTabSz="685720" eaLnBrk="1" hangingPunct="1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 dirty="0">
                <a:solidFill>
                  <a:schemeClr val="tx1"/>
                </a:solidFill>
                <a:latin typeface="Avenir Roman" panose="02000503020000020003" pitchFamily="2" charset="0"/>
              </a:rPr>
              <a:t> Venta cruzada/up-selling</a:t>
            </a:r>
          </a:p>
          <a:p>
            <a:pPr algn="l" defTabSz="685720" eaLnBrk="1" hangingPunct="1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 b="1" dirty="0">
                <a:solidFill>
                  <a:schemeClr val="tx1"/>
                </a:solidFill>
                <a:latin typeface="Avenir Roman" panose="02000503020000020003" pitchFamily="2" charset="0"/>
              </a:rPr>
              <a:t> Mantenimiento Predictivo</a:t>
            </a:r>
          </a:p>
          <a:p>
            <a:pPr algn="l" defTabSz="685720" eaLnBrk="1" hangingPunct="1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 dirty="0">
                <a:solidFill>
                  <a:schemeClr val="tx1"/>
                </a:solidFill>
                <a:latin typeface="Avenir Roman" panose="02000503020000020003" pitchFamily="2" charset="0"/>
              </a:rPr>
              <a:t> Salud y riesgos de activos</a:t>
            </a:r>
          </a:p>
          <a:p>
            <a:pPr algn="l" defTabSz="685720" eaLnBrk="1" hangingPunct="1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 dirty="0">
                <a:solidFill>
                  <a:schemeClr val="tx1"/>
                </a:solidFill>
                <a:latin typeface="Avenir Roman" panose="02000503020000020003" pitchFamily="2" charset="0"/>
              </a:rPr>
              <a:t> Modelos de corrosi</a:t>
            </a:r>
            <a:r>
              <a:rPr lang="es-ES" altLang="es-ES" sz="1200" dirty="0">
                <a:solidFill>
                  <a:schemeClr val="tx1"/>
                </a:solidFill>
                <a:latin typeface="Avenir Roman" panose="02000503020000020003" pitchFamily="2" charset="0"/>
              </a:rPr>
              <a:t>ó</a:t>
            </a:r>
            <a:r>
              <a:rPr lang="es-ES_tradnl" altLang="es-ES" sz="1200" dirty="0">
                <a:solidFill>
                  <a:schemeClr val="tx1"/>
                </a:solidFill>
                <a:latin typeface="Avenir Roman" panose="02000503020000020003" pitchFamily="2" charset="0"/>
              </a:rPr>
              <a:t>n y erosi</a:t>
            </a:r>
            <a:r>
              <a:rPr lang="es-ES" altLang="es-ES" sz="1200" dirty="0">
                <a:solidFill>
                  <a:schemeClr val="tx1"/>
                </a:solidFill>
                <a:latin typeface="Avenir Roman" panose="02000503020000020003" pitchFamily="2" charset="0"/>
              </a:rPr>
              <a:t>ó</a:t>
            </a:r>
            <a:r>
              <a:rPr lang="es-ES_tradnl" altLang="es-ES" sz="1200" dirty="0">
                <a:solidFill>
                  <a:schemeClr val="tx1"/>
                </a:solidFill>
                <a:latin typeface="Avenir Roman" panose="02000503020000020003" pitchFamily="2" charset="0"/>
              </a:rPr>
              <a:t>n de activos</a:t>
            </a:r>
          </a:p>
          <a:p>
            <a:pPr algn="l" defTabSz="685720" eaLnBrk="1" hangingPunct="1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 dirty="0">
                <a:solidFill>
                  <a:schemeClr val="tx1"/>
                </a:solidFill>
                <a:latin typeface="Avenir Roman" panose="02000503020000020003" pitchFamily="2" charset="0"/>
              </a:rPr>
              <a:t> Gestión de la Demanda</a:t>
            </a:r>
          </a:p>
          <a:p>
            <a:pPr algn="l" defTabSz="685720" eaLnBrk="1" hangingPunct="1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r>
              <a:rPr lang="es-ES_tradnl" altLang="es-ES" sz="1200" dirty="0">
                <a:solidFill>
                  <a:schemeClr val="tx1"/>
                </a:solidFill>
                <a:latin typeface="Avenir Roman" panose="02000503020000020003" pitchFamily="2" charset="0"/>
              </a:rPr>
              <a:t> </a:t>
            </a:r>
            <a:r>
              <a:rPr lang="es-ES_tradnl" altLang="es-ES" sz="1200" b="1" dirty="0">
                <a:solidFill>
                  <a:schemeClr val="tx1"/>
                </a:solidFill>
                <a:latin typeface="Avenir Roman" panose="02000503020000020003" pitchFamily="2" charset="0"/>
              </a:rPr>
              <a:t>Monitorizaci</a:t>
            </a:r>
            <a:r>
              <a:rPr lang="es-ES" altLang="es-ES" sz="1200" b="1" dirty="0">
                <a:solidFill>
                  <a:schemeClr val="tx1"/>
                </a:solidFill>
                <a:latin typeface="Avenir Roman" panose="02000503020000020003" pitchFamily="2" charset="0"/>
              </a:rPr>
              <a:t>ó</a:t>
            </a:r>
            <a:r>
              <a:rPr lang="es-ES_tradnl" altLang="es-ES" sz="1200" b="1" dirty="0">
                <a:solidFill>
                  <a:schemeClr val="tx1"/>
                </a:solidFill>
                <a:latin typeface="Avenir Roman" panose="02000503020000020003" pitchFamily="2" charset="0"/>
              </a:rPr>
              <a:t>n de pacientes</a:t>
            </a:r>
          </a:p>
          <a:p>
            <a:pPr algn="l" defTabSz="685720" eaLnBrk="1" hangingPunct="1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  <a:buFont typeface="Monotype Sorts" pitchFamily="2" charset="2"/>
              <a:buChar char="l"/>
            </a:pPr>
            <a:endParaRPr lang="es-ES_tradnl" altLang="es-ES" sz="1200" dirty="0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pPr algn="l" defTabSz="685720" eaLnBrk="1" hangingPunct="1">
              <a:lnSpc>
                <a:spcPts val="164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40000"/>
            </a:pPr>
            <a:endParaRPr lang="es-ES_tradnl" altLang="es-ES" sz="1200" dirty="0">
              <a:solidFill>
                <a:schemeClr val="tx1"/>
              </a:solidFill>
              <a:latin typeface="Avenir Roman" panose="02000503020000020003" pitchFamily="2" charset="0"/>
            </a:endParaRPr>
          </a:p>
        </p:txBody>
      </p:sp>
      <p:sp>
        <p:nvSpPr>
          <p:cNvPr id="6" name="Marcador de número de diapositiva 1">
            <a:extLst>
              <a:ext uri="{FF2B5EF4-FFF2-40B4-BE49-F238E27FC236}">
                <a16:creationId xmlns:a16="http://schemas.microsoft.com/office/drawing/2014/main" id="{CF4FF719-BA6F-5A4E-B63A-C4A3BDED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5989" y="4830000"/>
            <a:ext cx="493182" cy="273844"/>
          </a:xfrm>
        </p:spPr>
        <p:txBody>
          <a:bodyPr/>
          <a:lstStyle/>
          <a:p>
            <a:pPr>
              <a:defRPr/>
            </a:pPr>
            <a:fld id="{1F76FD40-E368-D04E-99C2-9DFE6964197F}" type="slidenum">
              <a:rPr lang="tr-TR"/>
              <a:pPr>
                <a:defRPr/>
              </a:pPr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032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0879-55A2-47B9-B1BB-435DFAF1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s-ES" sz="2700" dirty="0"/>
              <a:t>Datos + Conocimiento = Modelos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38F6BB-F627-174F-A63A-79F9DC33E7A1}"/>
              </a:ext>
            </a:extLst>
          </p:cNvPr>
          <p:cNvGrpSpPr/>
          <p:nvPr/>
        </p:nvGrpSpPr>
        <p:grpSpPr>
          <a:xfrm>
            <a:off x="2195736" y="1240086"/>
            <a:ext cx="4023581" cy="3285383"/>
            <a:chOff x="5053160" y="1048870"/>
            <a:chExt cx="4023581" cy="328538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EEFB94-8EDD-40FA-87DF-ACE512984DF3}"/>
                </a:ext>
              </a:extLst>
            </p:cNvPr>
            <p:cNvGrpSpPr/>
            <p:nvPr/>
          </p:nvGrpSpPr>
          <p:grpSpPr>
            <a:xfrm>
              <a:off x="5432257" y="1527259"/>
              <a:ext cx="3086100" cy="2503011"/>
              <a:chOff x="6990347" y="1403095"/>
              <a:chExt cx="4114800" cy="3337348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D27FC19-3E95-4B1D-B1DF-E694B4D2AB30}"/>
                  </a:ext>
                </a:extLst>
              </p:cNvPr>
              <p:cNvCxnSpPr/>
              <p:nvPr/>
            </p:nvCxnSpPr>
            <p:spPr>
              <a:xfrm flipV="1">
                <a:off x="6990347" y="1403095"/>
                <a:ext cx="0" cy="33373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63EB3CD-9109-4C9B-B11D-9857C76F5228}"/>
                  </a:ext>
                </a:extLst>
              </p:cNvPr>
              <p:cNvCxnSpPr/>
              <p:nvPr/>
            </p:nvCxnSpPr>
            <p:spPr>
              <a:xfrm>
                <a:off x="6990347" y="4740442"/>
                <a:ext cx="4114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91CEDC-7B2E-4B6F-91AE-7F234C2158CA}"/>
                </a:ext>
              </a:extLst>
            </p:cNvPr>
            <p:cNvSpPr txBox="1"/>
            <p:nvPr/>
          </p:nvSpPr>
          <p:spPr>
            <a:xfrm rot="16200000">
              <a:off x="4103862" y="2678938"/>
              <a:ext cx="2106346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450"/>
                </a:spcBef>
                <a:buClr>
                  <a:srgbClr val="F0AB00"/>
                </a:buClr>
                <a:buSzPct val="80000"/>
              </a:pPr>
              <a:r>
                <a:rPr lang="es-ES" sz="1350" kern="0" dirty="0">
                  <a:ea typeface="Arial Unicode MS" pitchFamily="34" charset="-128"/>
                  <a:cs typeface="Arial Unicode MS" pitchFamily="34" charset="-128"/>
                </a:rPr>
                <a:t>Conocimiento del problema</a:t>
              </a:r>
              <a:endParaRPr lang="en-US" sz="1350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DC0BE2-F22A-4DE0-8231-04B2AE7985E4}"/>
                </a:ext>
              </a:extLst>
            </p:cNvPr>
            <p:cNvSpPr txBox="1"/>
            <p:nvPr/>
          </p:nvSpPr>
          <p:spPr>
            <a:xfrm>
              <a:off x="6278001" y="4126504"/>
              <a:ext cx="1394613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450"/>
                </a:spcBef>
                <a:buClr>
                  <a:srgbClr val="F0AB00"/>
                </a:buClr>
                <a:buSzPct val="80000"/>
              </a:pPr>
              <a:r>
                <a:rPr lang="es-ES" sz="1350" kern="0" dirty="0">
                  <a:ea typeface="Arial Unicode MS" pitchFamily="34" charset="-128"/>
                  <a:cs typeface="Arial Unicode MS" pitchFamily="34" charset="-128"/>
                </a:rPr>
                <a:t>Volumen de datos</a:t>
              </a:r>
              <a:endParaRPr lang="en-US" sz="1350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4786587-F2EF-47EB-B96D-D1CC59FAF343}"/>
                </a:ext>
              </a:extLst>
            </p:cNvPr>
            <p:cNvSpPr/>
            <p:nvPr/>
          </p:nvSpPr>
          <p:spPr bwMode="gray">
            <a:xfrm>
              <a:off x="8065974" y="3352009"/>
              <a:ext cx="72188" cy="72188"/>
            </a:xfrm>
            <a:prstGeom prst="ellipse">
              <a:avLst/>
            </a:prstGeom>
            <a:solidFill>
              <a:schemeClr val="tx2"/>
            </a:solidFill>
            <a:ln w="6350" algn="ctr">
              <a:noFill/>
              <a:miter lim="800000"/>
              <a:headEnd/>
              <a:tailEnd/>
            </a:ln>
          </p:spPr>
          <p:txBody>
            <a:bodyPr lIns="67500" tIns="54000" rIns="67500" bIns="54000" rtlCol="0" anchor="ctr"/>
            <a:lstStyle/>
            <a:p>
              <a:pPr algn="ctr" defTabSz="685800">
                <a:spcBef>
                  <a:spcPct val="50000"/>
                </a:spcBef>
                <a:buClr>
                  <a:srgbClr val="F0AB00"/>
                </a:buClr>
                <a:buSzPct val="80000"/>
              </a:pPr>
              <a:endParaRPr lang="en-US" sz="2250" dirty="0">
                <a:latin typeface="Franklin Gothic Demi Cond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14832D-BBC4-4A73-9F3A-B76E10448DF5}"/>
                </a:ext>
              </a:extLst>
            </p:cNvPr>
            <p:cNvSpPr txBox="1"/>
            <p:nvPr/>
          </p:nvSpPr>
          <p:spPr>
            <a:xfrm>
              <a:off x="7118485" y="3235833"/>
              <a:ext cx="94748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450"/>
                </a:spcBef>
                <a:buClr>
                  <a:srgbClr val="F0AB00"/>
                </a:buClr>
                <a:buSzPct val="80000"/>
              </a:pPr>
              <a:r>
                <a:rPr lang="es-ES" sz="900" kern="0" dirty="0">
                  <a:ea typeface="Arial Unicode MS" pitchFamily="34" charset="-128"/>
                  <a:cs typeface="Arial Unicode MS" pitchFamily="34" charset="-128"/>
                </a:rPr>
                <a:t>Reconocimiento de imágenes</a:t>
              </a:r>
              <a:endParaRPr lang="en-US" sz="900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A11AACA-157C-4B28-8524-16A2922635F4}"/>
                </a:ext>
              </a:extLst>
            </p:cNvPr>
            <p:cNvSpPr/>
            <p:nvPr/>
          </p:nvSpPr>
          <p:spPr bwMode="gray">
            <a:xfrm>
              <a:off x="5698271" y="2309163"/>
              <a:ext cx="72188" cy="72188"/>
            </a:xfrm>
            <a:prstGeom prst="ellipse">
              <a:avLst/>
            </a:prstGeom>
            <a:solidFill>
              <a:schemeClr val="tx2"/>
            </a:solidFill>
            <a:ln w="6350" algn="ctr">
              <a:noFill/>
              <a:miter lim="800000"/>
              <a:headEnd/>
              <a:tailEnd/>
            </a:ln>
          </p:spPr>
          <p:txBody>
            <a:bodyPr lIns="67500" tIns="54000" rIns="67500" bIns="54000" rtlCol="0" anchor="ctr"/>
            <a:lstStyle/>
            <a:p>
              <a:pPr algn="ctr" defTabSz="685800">
                <a:spcBef>
                  <a:spcPct val="50000"/>
                </a:spcBef>
                <a:buClr>
                  <a:srgbClr val="F0AB00"/>
                </a:buClr>
                <a:buSzPct val="80000"/>
              </a:pPr>
              <a:endParaRPr lang="en-US" sz="2250" dirty="0">
                <a:latin typeface="Franklin Gothic Demi Cond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C07618-1B83-4378-998A-45AA2250BFCB}"/>
                </a:ext>
              </a:extLst>
            </p:cNvPr>
            <p:cNvCxnSpPr/>
            <p:nvPr/>
          </p:nvCxnSpPr>
          <p:spPr>
            <a:xfrm flipV="1">
              <a:off x="5432257" y="1597192"/>
              <a:ext cx="947488" cy="2433077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D5C1DF-6FFB-4A99-9602-7FBB7E658175}"/>
                </a:ext>
              </a:extLst>
            </p:cNvPr>
            <p:cNvCxnSpPr/>
            <p:nvPr/>
          </p:nvCxnSpPr>
          <p:spPr>
            <a:xfrm flipV="1">
              <a:off x="5432257" y="3095124"/>
              <a:ext cx="2923675" cy="935146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874E6A-EECE-4D97-A965-EA1A95F7A5C5}"/>
                </a:ext>
              </a:extLst>
            </p:cNvPr>
            <p:cNvSpPr txBox="1"/>
            <p:nvPr/>
          </p:nvSpPr>
          <p:spPr>
            <a:xfrm>
              <a:off x="5396264" y="1048870"/>
              <a:ext cx="111883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450"/>
                </a:spcBef>
                <a:buClr>
                  <a:srgbClr val="F0AB00"/>
                </a:buClr>
                <a:buSzPct val="80000"/>
              </a:pPr>
              <a:r>
                <a:rPr lang="es-ES" sz="1200" kern="0" dirty="0">
                  <a:solidFill>
                    <a:schemeClr val="bg1">
                      <a:lumMod val="65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Modelos          “ingenieriles”</a:t>
              </a:r>
              <a:endParaRPr lang="en-US" sz="1200" kern="0" dirty="0" err="1">
                <a:solidFill>
                  <a:schemeClr val="bg1">
                    <a:lumMod val="65000"/>
                  </a:schemeClr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D1A90-42E2-4EFC-A4F0-587E0FE15F51}"/>
                </a:ext>
              </a:extLst>
            </p:cNvPr>
            <p:cNvSpPr txBox="1"/>
            <p:nvPr/>
          </p:nvSpPr>
          <p:spPr>
            <a:xfrm>
              <a:off x="8261472" y="3318038"/>
              <a:ext cx="81526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450"/>
                </a:spcBef>
                <a:buClr>
                  <a:srgbClr val="F0AB00"/>
                </a:buClr>
                <a:buSzPct val="80000"/>
              </a:pPr>
              <a:r>
                <a:rPr lang="es-ES" sz="1200" kern="0" dirty="0">
                  <a:solidFill>
                    <a:schemeClr val="bg1">
                      <a:lumMod val="65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Modelos estadísticos</a:t>
              </a:r>
              <a:endParaRPr lang="en-US" sz="1200" kern="0" dirty="0" err="1">
                <a:solidFill>
                  <a:schemeClr val="bg1">
                    <a:lumMod val="65000"/>
                  </a:schemeClr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2696624-608D-48B0-9F0B-97F0FD1D3CA9}"/>
                </a:ext>
              </a:extLst>
            </p:cNvPr>
            <p:cNvSpPr/>
            <p:nvPr/>
          </p:nvSpPr>
          <p:spPr bwMode="gray">
            <a:xfrm>
              <a:off x="7780195" y="2697907"/>
              <a:ext cx="72188" cy="72188"/>
            </a:xfrm>
            <a:prstGeom prst="ellipse">
              <a:avLst/>
            </a:prstGeom>
            <a:solidFill>
              <a:schemeClr val="tx2"/>
            </a:solidFill>
            <a:ln w="6350" algn="ctr">
              <a:noFill/>
              <a:miter lim="800000"/>
              <a:headEnd/>
              <a:tailEnd/>
            </a:ln>
          </p:spPr>
          <p:txBody>
            <a:bodyPr lIns="67500" tIns="54000" rIns="67500" bIns="54000" rtlCol="0" anchor="ctr"/>
            <a:lstStyle/>
            <a:p>
              <a:pPr algn="ctr" defTabSz="685800">
                <a:spcBef>
                  <a:spcPct val="50000"/>
                </a:spcBef>
                <a:buClr>
                  <a:srgbClr val="F0AB00"/>
                </a:buClr>
                <a:buSzPct val="80000"/>
              </a:pPr>
              <a:endParaRPr lang="en-US" sz="2250" dirty="0">
                <a:latin typeface="Franklin Gothic Demi Cond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E7FF3-BE82-4896-B21C-71C829670D0C}"/>
                </a:ext>
              </a:extLst>
            </p:cNvPr>
            <p:cNvSpPr txBox="1"/>
            <p:nvPr/>
          </p:nvSpPr>
          <p:spPr>
            <a:xfrm>
              <a:off x="6912878" y="2581730"/>
              <a:ext cx="86731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450"/>
                </a:spcBef>
                <a:buClr>
                  <a:srgbClr val="F0AB00"/>
                </a:buClr>
                <a:buSzPct val="80000"/>
              </a:pPr>
              <a:r>
                <a:rPr lang="es-ES" sz="900" kern="0" dirty="0">
                  <a:ea typeface="Arial Unicode MS" pitchFamily="34" charset="-128"/>
                  <a:cs typeface="Arial Unicode MS" pitchFamily="34" charset="-128"/>
                </a:rPr>
                <a:t>Pronóstico del tiempo</a:t>
              </a:r>
              <a:endParaRPr lang="en-US" sz="900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CA46592-889B-4526-9953-107257533ACC}"/>
                </a:ext>
              </a:extLst>
            </p:cNvPr>
            <p:cNvSpPr/>
            <p:nvPr/>
          </p:nvSpPr>
          <p:spPr bwMode="gray">
            <a:xfrm>
              <a:off x="7942592" y="1775439"/>
              <a:ext cx="72188" cy="72188"/>
            </a:xfrm>
            <a:prstGeom prst="ellipse">
              <a:avLst/>
            </a:prstGeom>
            <a:solidFill>
              <a:schemeClr val="tx2"/>
            </a:solidFill>
            <a:ln w="6350" algn="ctr">
              <a:noFill/>
              <a:miter lim="800000"/>
              <a:headEnd/>
              <a:tailEnd/>
            </a:ln>
          </p:spPr>
          <p:txBody>
            <a:bodyPr lIns="67500" tIns="54000" rIns="67500" bIns="54000" rtlCol="0" anchor="ctr"/>
            <a:lstStyle/>
            <a:p>
              <a:pPr algn="ctr" defTabSz="685800">
                <a:spcBef>
                  <a:spcPct val="50000"/>
                </a:spcBef>
                <a:buClr>
                  <a:srgbClr val="F0AB00"/>
                </a:buClr>
                <a:buSzPct val="80000"/>
              </a:pPr>
              <a:endParaRPr lang="en-US" sz="2250" dirty="0">
                <a:latin typeface="Franklin Gothic Demi Cond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9CC90F-90E8-4F10-985E-8319900A49A8}"/>
                </a:ext>
              </a:extLst>
            </p:cNvPr>
            <p:cNvSpPr txBox="1"/>
            <p:nvPr/>
          </p:nvSpPr>
          <p:spPr>
            <a:xfrm>
              <a:off x="7169736" y="1667577"/>
              <a:ext cx="86731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450"/>
                </a:spcBef>
                <a:buClr>
                  <a:srgbClr val="F0AB00"/>
                </a:buClr>
                <a:buSzPct val="80000"/>
              </a:pPr>
              <a:r>
                <a:rPr lang="es-ES" sz="900" kern="0" dirty="0">
                  <a:ea typeface="Arial Unicode MS" pitchFamily="34" charset="-128"/>
                  <a:cs typeface="Arial Unicode MS" pitchFamily="34" charset="-128"/>
                </a:rPr>
                <a:t>Física de partículas</a:t>
              </a:r>
              <a:endParaRPr lang="en-US" sz="900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601E17-BC76-4CA1-88F3-303CFEDFC0CD}"/>
                </a:ext>
              </a:extLst>
            </p:cNvPr>
            <p:cNvSpPr txBox="1"/>
            <p:nvPr/>
          </p:nvSpPr>
          <p:spPr>
            <a:xfrm>
              <a:off x="5788043" y="2170663"/>
              <a:ext cx="1017044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450"/>
                </a:spcBef>
                <a:buClr>
                  <a:srgbClr val="F0AB00"/>
                </a:buClr>
                <a:buSzPct val="80000"/>
              </a:pPr>
              <a:r>
                <a:rPr lang="es-ES" sz="900" kern="0" dirty="0">
                  <a:ea typeface="Arial Unicode MS" pitchFamily="34" charset="-128"/>
                  <a:cs typeface="Arial Unicode MS" pitchFamily="34" charset="-128"/>
                </a:rPr>
                <a:t>Mantenimiento basado en condición</a:t>
              </a:r>
              <a:endParaRPr lang="en-US" sz="900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0DEDD68-6CF2-4CA4-A86E-D688B2AEE471}"/>
                </a:ext>
              </a:extLst>
            </p:cNvPr>
            <p:cNvSpPr/>
            <p:nvPr/>
          </p:nvSpPr>
          <p:spPr bwMode="gray">
            <a:xfrm>
              <a:off x="7766081" y="3704341"/>
              <a:ext cx="72188" cy="72188"/>
            </a:xfrm>
            <a:prstGeom prst="ellipse">
              <a:avLst/>
            </a:prstGeom>
            <a:solidFill>
              <a:schemeClr val="tx2"/>
            </a:solidFill>
            <a:ln w="6350" algn="ctr">
              <a:noFill/>
              <a:miter lim="800000"/>
              <a:headEnd/>
              <a:tailEnd/>
            </a:ln>
          </p:spPr>
          <p:txBody>
            <a:bodyPr lIns="67500" tIns="54000" rIns="67500" bIns="54000" rtlCol="0" anchor="ctr"/>
            <a:lstStyle/>
            <a:p>
              <a:pPr algn="ctr" defTabSz="685800">
                <a:spcBef>
                  <a:spcPct val="50000"/>
                </a:spcBef>
                <a:buClr>
                  <a:srgbClr val="F0AB00"/>
                </a:buClr>
                <a:buSzPct val="80000"/>
              </a:pPr>
              <a:endParaRPr lang="en-US" sz="2250" dirty="0">
                <a:latin typeface="Franklin Gothic Demi Cond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0CA6BD-AA4C-4A87-B629-31CF4C8D66D5}"/>
                </a:ext>
              </a:extLst>
            </p:cNvPr>
            <p:cNvSpPr txBox="1"/>
            <p:nvPr/>
          </p:nvSpPr>
          <p:spPr>
            <a:xfrm>
              <a:off x="7851882" y="3672712"/>
              <a:ext cx="5317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450"/>
                </a:spcBef>
                <a:buClr>
                  <a:srgbClr val="F0AB00"/>
                </a:buClr>
                <a:buSzPct val="80000"/>
              </a:pPr>
              <a:r>
                <a:rPr lang="es-ES" sz="900" kern="0" dirty="0">
                  <a:ea typeface="Arial Unicode MS" pitchFamily="34" charset="-128"/>
                  <a:cs typeface="Arial Unicode MS" pitchFamily="34" charset="-128"/>
                </a:rPr>
                <a:t>Lenguaje natural</a:t>
              </a:r>
              <a:endParaRPr lang="en-US" sz="900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E04BA24-2DF4-4B0A-8B0D-EDDC9FAF79AF}"/>
                </a:ext>
              </a:extLst>
            </p:cNvPr>
            <p:cNvSpPr/>
            <p:nvPr/>
          </p:nvSpPr>
          <p:spPr bwMode="gray">
            <a:xfrm>
              <a:off x="6805088" y="3924187"/>
              <a:ext cx="72188" cy="72188"/>
            </a:xfrm>
            <a:prstGeom prst="ellipse">
              <a:avLst/>
            </a:prstGeom>
            <a:solidFill>
              <a:schemeClr val="tx2"/>
            </a:solidFill>
            <a:ln w="6350" algn="ctr">
              <a:noFill/>
              <a:miter lim="800000"/>
              <a:headEnd/>
              <a:tailEnd/>
            </a:ln>
          </p:spPr>
          <p:txBody>
            <a:bodyPr lIns="67500" tIns="54000" rIns="67500" bIns="54000" rtlCol="0" anchor="ctr"/>
            <a:lstStyle/>
            <a:p>
              <a:pPr algn="ctr" defTabSz="685800">
                <a:spcBef>
                  <a:spcPct val="50000"/>
                </a:spcBef>
                <a:buClr>
                  <a:srgbClr val="F0AB00"/>
                </a:buClr>
                <a:buSzPct val="80000"/>
              </a:pPr>
              <a:endParaRPr lang="en-US" sz="2250" dirty="0">
                <a:latin typeface="Franklin Gothic Demi Cond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CD71242-A19C-4B97-83B1-04C668216615}"/>
                </a:ext>
              </a:extLst>
            </p:cNvPr>
            <p:cNvSpPr txBox="1"/>
            <p:nvPr/>
          </p:nvSpPr>
          <p:spPr>
            <a:xfrm>
              <a:off x="6096255" y="3740587"/>
              <a:ext cx="68110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450"/>
                </a:spcBef>
                <a:buClr>
                  <a:srgbClr val="F0AB00"/>
                </a:buClr>
                <a:buSzPct val="80000"/>
              </a:pPr>
              <a:r>
                <a:rPr lang="es-ES" sz="900" kern="0" dirty="0">
                  <a:ea typeface="Arial Unicode MS" pitchFamily="34" charset="-128"/>
                  <a:cs typeface="Arial Unicode MS" pitchFamily="34" charset="-128"/>
                </a:rPr>
                <a:t>Predicción de abandono</a:t>
              </a:r>
              <a:endParaRPr lang="en-US" sz="900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94EFBB90-FE45-1643-8FFE-A841237FE02C}"/>
              </a:ext>
            </a:extLst>
          </p:cNvPr>
          <p:cNvSpPr/>
          <p:nvPr/>
        </p:nvSpPr>
        <p:spPr bwMode="gray">
          <a:xfrm>
            <a:off x="4060119" y="3462673"/>
            <a:ext cx="72188" cy="72188"/>
          </a:xfrm>
          <a:prstGeom prst="ellipse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</p:spPr>
        <p:txBody>
          <a:bodyPr lIns="67500" tIns="54000" rIns="67500" bIns="54000" rtlCol="0" anchor="ctr"/>
          <a:lstStyle/>
          <a:p>
            <a:pPr algn="ctr" defTabSz="685800">
              <a:spcBef>
                <a:spcPct val="50000"/>
              </a:spcBef>
              <a:buClr>
                <a:srgbClr val="F0AB00"/>
              </a:buClr>
              <a:buSzPct val="80000"/>
            </a:pPr>
            <a:endParaRPr lang="en-US" sz="2250" dirty="0">
              <a:latin typeface="Franklin Gothic Demi Cond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E69176-1BE6-1747-A6D9-E5FEDD1D5BA8}"/>
              </a:ext>
            </a:extLst>
          </p:cNvPr>
          <p:cNvSpPr txBox="1"/>
          <p:nvPr/>
        </p:nvSpPr>
        <p:spPr>
          <a:xfrm>
            <a:off x="3444373" y="3422840"/>
            <a:ext cx="62357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50"/>
              </a:spcBef>
              <a:buClr>
                <a:srgbClr val="F0AB00"/>
              </a:buClr>
              <a:buSzPct val="80000"/>
            </a:pPr>
            <a:r>
              <a:rPr lang="es-ES" sz="900" kern="0" dirty="0">
                <a:ea typeface="Arial Unicode MS" pitchFamily="34" charset="-128"/>
                <a:cs typeface="Arial Unicode MS" pitchFamily="34" charset="-128"/>
              </a:rPr>
              <a:t>m-Health</a:t>
            </a:r>
            <a:endParaRPr lang="en-US" sz="9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5" name="Marcador de número de diapositiva 1">
            <a:extLst>
              <a:ext uri="{FF2B5EF4-FFF2-40B4-BE49-F238E27FC236}">
                <a16:creationId xmlns:a16="http://schemas.microsoft.com/office/drawing/2014/main" id="{1981BAB6-38C0-924F-B548-C1F96873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5989" y="4830000"/>
            <a:ext cx="493182" cy="273844"/>
          </a:xfrm>
        </p:spPr>
        <p:txBody>
          <a:bodyPr/>
          <a:lstStyle/>
          <a:p>
            <a:pPr>
              <a:defRPr/>
            </a:pPr>
            <a:fld id="{1F76FD40-E368-D04E-99C2-9DFE6964197F}" type="slidenum">
              <a:rPr lang="tr-TR"/>
              <a:pPr>
                <a:defRPr/>
              </a:pPr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6600358"/>
      </p:ext>
    </p:extLst>
  </p:cSld>
  <p:clrMapOvr>
    <a:masterClrMapping/>
  </p:clrMapOvr>
</p:sld>
</file>

<file path=ppt/theme/theme1.xml><?xml version="1.0" encoding="utf-8"?>
<a:theme xmlns:a="http://schemas.openxmlformats.org/drawingml/2006/main" name="8_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12826</TotalTime>
  <Words>2245</Words>
  <Application>Microsoft Macintosh PowerPoint</Application>
  <PresentationFormat>On-screen Show (16:9)</PresentationFormat>
  <Paragraphs>328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8" baseType="lpstr">
      <vt:lpstr>Arial Unicode MS</vt:lpstr>
      <vt:lpstr>ＭＳ Ｐゴシック</vt:lpstr>
      <vt:lpstr>ＭＳ Ｐゴシック</vt:lpstr>
      <vt:lpstr>Arial</vt:lpstr>
      <vt:lpstr>Avenir Roman</vt:lpstr>
      <vt:lpstr>Calibri</vt:lpstr>
      <vt:lpstr>Cambria Math</vt:lpstr>
      <vt:lpstr>Courier New</vt:lpstr>
      <vt:lpstr>Franklin Gothic Demi Cond</vt:lpstr>
      <vt:lpstr>GoudyOlSt BT</vt:lpstr>
      <vt:lpstr>IBM Plex Sans</vt:lpstr>
      <vt:lpstr>Monotype Sorts</vt:lpstr>
      <vt:lpstr>Trebuchet MS</vt:lpstr>
      <vt:lpstr>Wingdings</vt:lpstr>
      <vt:lpstr>ZapfHumnst BT</vt:lpstr>
      <vt:lpstr>8_Tema de Office</vt:lpstr>
      <vt:lpstr>PowerPoint Presentation</vt:lpstr>
      <vt:lpstr>Programa</vt:lpstr>
      <vt:lpstr>Plan de la semana</vt:lpstr>
      <vt:lpstr>Índice</vt:lpstr>
      <vt:lpstr>¿Qué es el Data Mining?</vt:lpstr>
      <vt:lpstr>¿Qué es un modelo?</vt:lpstr>
      <vt:lpstr>Machine Learning: Modelos de predicción</vt:lpstr>
      <vt:lpstr>Aplicaciones actuales</vt:lpstr>
      <vt:lpstr>Datos + Conocimiento = Modelos</vt:lpstr>
      <vt:lpstr>Datos: tipos de variables, clases de modelos</vt:lpstr>
      <vt:lpstr>Ejemplo: precios de viviendas</vt:lpstr>
      <vt:lpstr>CRISP-DM: El proceso de Data Mining a Alto Nivel</vt:lpstr>
      <vt:lpstr>Comprensión de los datos</vt:lpstr>
      <vt:lpstr>Comprensión de los datos: ejemplo</vt:lpstr>
      <vt:lpstr>Preparación de datos: limpieza y feature engineering</vt:lpstr>
      <vt:lpstr>Preparación de datos: Separación y reescalado</vt:lpstr>
      <vt:lpstr>Modelización: entrenamiento de algoritmos</vt:lpstr>
      <vt:lpstr>Modelización: métricas de evaluación</vt:lpstr>
      <vt:lpstr>Validación: sesgo, varianza, infraajuste y sobreajuste</vt:lpstr>
      <vt:lpstr>El objetivo de todos los modelos</vt:lpstr>
      <vt:lpstr>PowerPoint Presentation</vt:lpstr>
      <vt:lpstr>PowerPoint Presentation</vt:lpstr>
    </vt:vector>
  </TitlesOfParts>
  <Company>IBM Business Consulting Services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Creación de Modelos Predictivos con Técnicas de  Data Mining:  Procesos, Técnicas y Algoritmos</dc:title>
  <dc:subject>Conferencia para Colegio Ingenieros Industriales Comunidad Valencia y Alabacete</dc:subject>
  <dc:creator>Wolfram Rozas</dc:creator>
  <dc:description>Conferencia realizada el 21 de Noviembre de 2.000 en Valencia</dc:description>
  <cp:lastModifiedBy>DAVID KREMER GARCIA</cp:lastModifiedBy>
  <cp:revision>255</cp:revision>
  <cp:lastPrinted>2018-07-10T17:56:05Z</cp:lastPrinted>
  <dcterms:created xsi:type="dcterms:W3CDTF">2005-12-04T15:40:18Z</dcterms:created>
  <dcterms:modified xsi:type="dcterms:W3CDTF">2019-03-04T01:16:04Z</dcterms:modified>
</cp:coreProperties>
</file>