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_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lstStyle/>
          <a:p>
            <a:pPr algn="ctr"/>
            <a:r>
              <a:rPr lang="en-US" dirty="0">
                <a:solidFill>
                  <a:schemeClr val="accent1">
                    <a:lumMod val="75000"/>
                  </a:schemeClr>
                </a:solidFill>
              </a:rPr>
              <a:t>Fandango Movie Rating Discrepancy Analysis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1048591" name="TextBox 3"/>
          <p:cNvSpPr txBox="1"/>
          <p:nvPr/>
        </p:nvSpPr>
        <p:spPr>
          <a:xfrm>
            <a:off x="1171978" y="4135605"/>
            <a:ext cx="8538694" cy="85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LOGESWARI J </a:t>
            </a:r>
            <a:r>
              <a:rPr lang="en-US" sz="2000" b="1" dirty="0">
                <a:solidFill>
                  <a:schemeClr val="accent1">
                    <a:lumMod val="75000"/>
                  </a:schemeClr>
                </a:solidFill>
                <a:latin typeface="Arial"/>
                <a:cs typeface="Arial"/>
              </a:rPr>
              <a:t>– Anna University Regional Campus Madurai </a:t>
            </a:r>
            <a:endParaRPr lang="zh-CN" altLang="en-US" dirty="0"/>
          </a:p>
          <a:p>
            <a:r>
              <a:rPr lang="en-US" sz="2000" b="1" dirty="0">
                <a:solidFill>
                  <a:schemeClr val="accent1">
                    <a:lumMod val="75000"/>
                  </a:schemeClr>
                </a:solidFill>
                <a:latin typeface="Arial"/>
                <a:cs typeface="Arial"/>
              </a:rPr>
              <a:t>- B.E CIVIL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a:xfrm>
            <a:off x="581192" y="702156"/>
            <a:ext cx="11029616" cy="530296"/>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2097157" name="Picture 4"/>
          <p:cNvPicPr>
            <a:picLocks noChangeAspect="1"/>
          </p:cNvPicPr>
          <p:nvPr/>
        </p:nvPicPr>
        <p:blipFill rotWithShape="1">
          <a:blip r:embed="rId2"/>
          <a:srcRect l="32331" t="37377" r="5427" b="15073"/>
          <a:stretch>
            <a:fillRect/>
          </a:stretch>
        </p:blipFill>
        <p:spPr>
          <a:xfrm>
            <a:off x="248992" y="1232452"/>
            <a:ext cx="5847008" cy="2511380"/>
          </a:xfrm>
          <a:prstGeom prst="rect">
            <a:avLst/>
          </a:prstGeom>
        </p:spPr>
      </p:pic>
      <p:pic>
        <p:nvPicPr>
          <p:cNvPr id="2097158" name="Picture 5"/>
          <p:cNvPicPr>
            <a:picLocks noChangeAspect="1"/>
          </p:cNvPicPr>
          <p:nvPr/>
        </p:nvPicPr>
        <p:blipFill rotWithShape="1">
          <a:blip r:embed="rId3"/>
          <a:srcRect l="32379" t="37950" r="5379" b="11818"/>
          <a:stretch>
            <a:fillRect/>
          </a:stretch>
        </p:blipFill>
        <p:spPr>
          <a:xfrm>
            <a:off x="5201944" y="3743832"/>
            <a:ext cx="5847009" cy="26530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4"/>
          <p:cNvSpPr>
            <a:spLocks noGrp="1"/>
          </p:cNvSpPr>
          <p:nvPr>
            <p:ph type="title"/>
          </p:nvPr>
        </p:nvSpPr>
        <p:spPr>
          <a:xfrm>
            <a:off x="581192" y="702156"/>
            <a:ext cx="11029616" cy="530296"/>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2097159" name="Picture 4"/>
          <p:cNvPicPr>
            <a:picLocks noChangeAspect="1"/>
          </p:cNvPicPr>
          <p:nvPr/>
        </p:nvPicPr>
        <p:blipFill rotWithShape="1">
          <a:blip r:embed="rId2"/>
          <a:srcRect l="32302" t="41607" r="5319" b="10843"/>
          <a:stretch>
            <a:fillRect/>
          </a:stretch>
        </p:blipFill>
        <p:spPr>
          <a:xfrm>
            <a:off x="6171630" y="4056845"/>
            <a:ext cx="5439178" cy="2331077"/>
          </a:xfrm>
          <a:prstGeom prst="rect">
            <a:avLst/>
          </a:prstGeom>
        </p:spPr>
      </p:pic>
      <p:pic>
        <p:nvPicPr>
          <p:cNvPr id="2097160" name="Picture 5"/>
          <p:cNvPicPr>
            <a:picLocks noChangeAspect="1"/>
          </p:cNvPicPr>
          <p:nvPr/>
        </p:nvPicPr>
        <p:blipFill rotWithShape="1">
          <a:blip r:embed="rId3"/>
          <a:srcRect l="31428" t="28455" r="5508" b="23508"/>
          <a:stretch>
            <a:fillRect/>
          </a:stretch>
        </p:blipFill>
        <p:spPr>
          <a:xfrm>
            <a:off x="307798" y="4056844"/>
            <a:ext cx="5443123" cy="2331077"/>
          </a:xfrm>
          <a:prstGeom prst="rect">
            <a:avLst/>
          </a:prstGeom>
        </p:spPr>
      </p:pic>
      <p:pic>
        <p:nvPicPr>
          <p:cNvPr id="2097161" name="Picture 6"/>
          <p:cNvPicPr>
            <a:picLocks noChangeAspect="1"/>
          </p:cNvPicPr>
          <p:nvPr/>
        </p:nvPicPr>
        <p:blipFill rotWithShape="1">
          <a:blip r:embed="rId4"/>
          <a:srcRect l="31927" t="39585" r="5830" b="12377"/>
          <a:stretch>
            <a:fillRect/>
          </a:stretch>
        </p:blipFill>
        <p:spPr>
          <a:xfrm>
            <a:off x="6171630" y="1464561"/>
            <a:ext cx="5380492" cy="2334707"/>
          </a:xfrm>
          <a:prstGeom prst="rect">
            <a:avLst/>
          </a:prstGeom>
        </p:spPr>
      </p:pic>
      <p:pic>
        <p:nvPicPr>
          <p:cNvPr id="2097162" name="Picture 7"/>
          <p:cNvPicPr>
            <a:picLocks noChangeAspect="1"/>
          </p:cNvPicPr>
          <p:nvPr/>
        </p:nvPicPr>
        <p:blipFill rotWithShape="1">
          <a:blip r:embed="rId5"/>
          <a:srcRect l="32016" t="33159" r="5604" b="16120"/>
          <a:stretch>
            <a:fillRect/>
          </a:stretch>
        </p:blipFill>
        <p:spPr>
          <a:xfrm>
            <a:off x="141668" y="1464561"/>
            <a:ext cx="5718219" cy="26788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a:xfrm>
            <a:off x="581192" y="702156"/>
            <a:ext cx="11029616" cy="530296"/>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2097163" name="Picture 4"/>
          <p:cNvPicPr>
            <a:picLocks noChangeAspect="1"/>
          </p:cNvPicPr>
          <p:nvPr/>
        </p:nvPicPr>
        <p:blipFill rotWithShape="1">
          <a:blip r:embed="rId2"/>
          <a:srcRect l="32097" t="42164" r="4986" b="12611"/>
          <a:stretch>
            <a:fillRect/>
          </a:stretch>
        </p:blipFill>
        <p:spPr>
          <a:xfrm>
            <a:off x="581192" y="1232452"/>
            <a:ext cx="5910470" cy="2388565"/>
          </a:xfrm>
          <a:prstGeom prst="rect">
            <a:avLst/>
          </a:prstGeom>
        </p:spPr>
      </p:pic>
      <p:pic>
        <p:nvPicPr>
          <p:cNvPr id="2097164" name="Picture 5"/>
          <p:cNvPicPr>
            <a:picLocks noChangeAspect="1"/>
          </p:cNvPicPr>
          <p:nvPr/>
        </p:nvPicPr>
        <p:blipFill rotWithShape="1">
          <a:blip r:embed="rId3"/>
          <a:srcRect l="31258" t="37907" r="5403" b="12592"/>
          <a:stretch>
            <a:fillRect/>
          </a:stretch>
        </p:blipFill>
        <p:spPr>
          <a:xfrm>
            <a:off x="7260871" y="4368676"/>
            <a:ext cx="4648085" cy="2042341"/>
          </a:xfrm>
          <a:prstGeom prst="rect">
            <a:avLst/>
          </a:prstGeom>
        </p:spPr>
      </p:pic>
      <p:pic>
        <p:nvPicPr>
          <p:cNvPr id="2097165" name="Picture 6"/>
          <p:cNvPicPr>
            <a:picLocks noChangeAspect="1"/>
          </p:cNvPicPr>
          <p:nvPr/>
        </p:nvPicPr>
        <p:blipFill rotWithShape="1">
          <a:blip r:embed="rId4"/>
          <a:srcRect l="38792" t="33618" r="27344" b="8590"/>
          <a:stretch>
            <a:fillRect/>
          </a:stretch>
        </p:blipFill>
        <p:spPr>
          <a:xfrm>
            <a:off x="7994372" y="967304"/>
            <a:ext cx="3181081" cy="3052293"/>
          </a:xfrm>
          <a:prstGeom prst="rect">
            <a:avLst/>
          </a:prstGeom>
        </p:spPr>
      </p:pic>
      <p:pic>
        <p:nvPicPr>
          <p:cNvPr id="2097166" name="Picture 7"/>
          <p:cNvPicPr>
            <a:picLocks noChangeAspect="1"/>
          </p:cNvPicPr>
          <p:nvPr/>
        </p:nvPicPr>
        <p:blipFill rotWithShape="1">
          <a:blip r:embed="rId5"/>
          <a:srcRect l="31941" t="41565" r="4583" b="9666"/>
          <a:stretch>
            <a:fillRect/>
          </a:stretch>
        </p:blipFill>
        <p:spPr>
          <a:xfrm>
            <a:off x="581192" y="4019597"/>
            <a:ext cx="5962918" cy="25757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5" name="Content Placeholder 1"/>
          <p:cNvSpPr>
            <a:spLocks noGrp="1"/>
          </p:cNvSpPr>
          <p:nvPr>
            <p:ph idx="1"/>
          </p:nvPr>
        </p:nvSpPr>
        <p:spPr>
          <a:xfrm>
            <a:off x="581192" y="967304"/>
            <a:ext cx="11029615" cy="4673324"/>
          </a:xfrm>
        </p:spPr>
        <p:txBody>
          <a:bodyPr>
            <a:normAutofit/>
          </a:bodyPr>
          <a:lstStyle/>
          <a:p>
            <a:pPr algn="just"/>
            <a:r>
              <a:rPr lang="en-US" sz="2000" dirty="0">
                <a:latin typeface="Arial" panose="020B0604020202020204" pitchFamily="34" charset="0"/>
                <a:cs typeface="Arial" panose="020B0604020202020204" pitchFamily="34" charset="0"/>
              </a:rPr>
              <a:t>In conclusion, the Fandango Movie Rating Discrepancy Analysis project sheds light on the challenges faced by Fandango in maintaining accurate and transparent movie ratings. </a:t>
            </a:r>
          </a:p>
          <a:p>
            <a:pPr algn="just"/>
            <a:r>
              <a:rPr lang="en-US" sz="2000" dirty="0">
                <a:latin typeface="Arial" panose="020B0604020202020204" pitchFamily="34" charset="0"/>
                <a:cs typeface="Arial" panose="020B0604020202020204" pitchFamily="34" charset="0"/>
              </a:rPr>
              <a:t>The findings underscore the importance of addressing rating inflation to ensure consumer trust and industry integrity.</a:t>
            </a:r>
          </a:p>
          <a:p>
            <a:pPr algn="just"/>
            <a:r>
              <a:rPr lang="en-US" sz="2000" dirty="0">
                <a:latin typeface="Arial" panose="020B0604020202020204" pitchFamily="34" charset="0"/>
                <a:cs typeface="Arial" panose="020B0604020202020204" pitchFamily="34" charset="0"/>
              </a:rPr>
              <a:t> While the proposed solutions show promise in mitigating rating disparities, ongoing monitoring and adaptation will be essential to maintain the effectiveness of the rating system.</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lstStyle/>
          <a:p>
            <a:pPr marL="0" indent="0">
              <a:buNone/>
            </a:pPr>
            <a:endParaRPr lang="en-US" sz="20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Explore real-time prediction capabilities to provide up-to-date movie ratings to users.</a:t>
            </a:r>
          </a:p>
          <a:p>
            <a:pPr algn="just"/>
            <a:r>
              <a:rPr lang="en-US" sz="2800" dirty="0">
                <a:latin typeface="Arial" panose="020B0604020202020204" pitchFamily="34" charset="0"/>
                <a:cs typeface="Arial" panose="020B0604020202020204" pitchFamily="34" charset="0"/>
              </a:rPr>
              <a:t>Implement personalization and customization features to tailor movie recommendations based on individual preferences and viewing history.</a:t>
            </a:r>
          </a:p>
          <a:p>
            <a:pPr algn="just"/>
            <a:r>
              <a:rPr lang="en-US" sz="2800" dirty="0">
                <a:latin typeface="Arial" panose="020B0604020202020204" pitchFamily="34" charset="0"/>
                <a:cs typeface="Arial" panose="020B0604020202020204" pitchFamily="34" charset="0"/>
              </a:rPr>
              <a:t>Investigate the integration of machine learning models for dynamic rating adjustments based on user feedback and evolving trends in the movie industry.</a:t>
            </a:r>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19" name="Content Placeholder 1"/>
          <p:cNvSpPr>
            <a:spLocks noGrp="1"/>
          </p:cNvSpPr>
          <p:nvPr>
            <p:ph idx="1"/>
          </p:nvPr>
        </p:nvSpPr>
        <p:spPr>
          <a:xfrm>
            <a:off x="581192" y="1584100"/>
            <a:ext cx="11029615" cy="4314423"/>
          </a:xfrm>
        </p:spPr>
        <p:txBody>
          <a:bodyPr>
            <a:normAutofit/>
          </a:bodyPr>
          <a:lstStyle/>
          <a:p>
            <a:r>
              <a:rPr lang="en-IN" sz="2400" dirty="0">
                <a:hlinkClick r:id="rId2"/>
              </a:rPr>
              <a:t>https://www.kaggle.com/datasets</a:t>
            </a:r>
            <a:endParaRPr lang="en-IN" sz="2400" dirty="0"/>
          </a:p>
          <a:p>
            <a:r>
              <a:rPr lang="en-IN" sz="2400" dirty="0">
                <a:hlinkClick r:id="rId3"/>
              </a:rPr>
              <a:t>https://pandas.pydata.org/pandas-docs/stable/user_guide/index.html</a:t>
            </a:r>
            <a:endParaRPr lang="en-IN" sz="2400" dirty="0"/>
          </a:p>
          <a:p>
            <a:r>
              <a:rPr lang="en-IN" sz="2400" dirty="0">
                <a:hlinkClick r:id="rId4"/>
              </a:rPr>
              <a:t>https://seaborn.pydata.org/</a:t>
            </a:r>
            <a:endParaRPr lang="en-IN" sz="2400" dirty="0"/>
          </a:p>
          <a:p>
            <a:r>
              <a:rPr lang="en-IN" sz="2400" dirty="0">
                <a:hlinkClick r:id="rId5"/>
              </a:rPr>
              <a:t>https://matplotlib.org/stable/contents.html</a:t>
            </a:r>
            <a:r>
              <a:rPr lang="en-IN" sz="2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8" name="Content Placeholder 1"/>
          <p:cNvSpPr>
            <a:spLocks noGrp="1"/>
          </p:cNvSpPr>
          <p:nvPr>
            <p:ph idx="1"/>
          </p:nvPr>
        </p:nvSpPr>
        <p:spPr>
          <a:xfrm>
            <a:off x="426645" y="1366421"/>
            <a:ext cx="11029615" cy="4673324"/>
          </a:xfrm>
        </p:spPr>
        <p:txBody>
          <a:bodyPr>
            <a:normAutofit/>
          </a:bodyPr>
          <a:lstStyle/>
          <a:p>
            <a:r>
              <a:rPr lang="en-US" sz="2000" dirty="0">
                <a:latin typeface="Arial" panose="020B0604020202020204" pitchFamily="34" charset="0"/>
                <a:cs typeface="Arial" panose="020B0604020202020204" pitchFamily="34" charset="0"/>
              </a:rPr>
              <a:t>The Fandango Movie Rating Discrepancy Analysis project addresses concerns regarding the accuracy and transparency of movie ratings on the Fandango platform.</a:t>
            </a:r>
          </a:p>
          <a:p>
            <a:r>
              <a:rPr lang="en-US" sz="2000" dirty="0">
                <a:latin typeface="Arial" panose="020B0604020202020204" pitchFamily="34" charset="0"/>
                <a:cs typeface="Arial" panose="020B0604020202020204" pitchFamily="34" charset="0"/>
              </a:rPr>
              <a:t> Recent investigations have revealed significant disparities between Fandango ratings and those of other movie rating platforms like Rotten Tomatoes or IMDb, raising questions about the reliability of Fandango's rating system. </a:t>
            </a:r>
          </a:p>
          <a:p>
            <a:r>
              <a:rPr lang="en-US" sz="2000" dirty="0">
                <a:latin typeface="Arial" panose="020B0604020202020204" pitchFamily="34" charset="0"/>
                <a:cs typeface="Arial" panose="020B0604020202020204" pitchFamily="34" charset="0"/>
              </a:rPr>
              <a:t>This project seeks to investigate the extent of rating inflation on Fandango, understand the factors contributing to this inflation, and propose solutions to ensure fair and accurate movie ratings for consumers.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1048601" name="TextBox 2"/>
          <p:cNvSpPr txBox="1"/>
          <p:nvPr/>
        </p:nvSpPr>
        <p:spPr>
          <a:xfrm>
            <a:off x="581192" y="1853819"/>
            <a:ext cx="10902470" cy="2246769"/>
          </a:xfrm>
          <a:prstGeom prst="rect">
            <a:avLst/>
          </a:prstGeom>
          <a:noFill/>
          <a:effectLst>
            <a:glow rad="139700">
              <a:srgbClr val="00B0F0">
                <a:alpha val="40000"/>
              </a:srgbClr>
            </a:glow>
          </a:effectLst>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proposed solution involves implementing algorithms to analyze and compare movie ratings across different platforms, with a focus on Fandango. </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Transparency measures will be developed to enhance the visibility of rating calculation methodologies and incorporate user feedback mechanisms. </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Additionally, accuracy enhancement strategies such as algorithm adjustments and data validation processes will be implemented to mitigate rating inflation and improve the reliability of Fandango's rating system.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a:xfrm>
            <a:off x="581192" y="79320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3" name="Content Placeholder 1"/>
          <p:cNvSpPr>
            <a:spLocks noGrp="1"/>
          </p:cNvSpPr>
          <p:nvPr>
            <p:ph idx="1"/>
          </p:nvPr>
        </p:nvSpPr>
        <p:spPr>
          <a:xfrm>
            <a:off x="581192" y="1567543"/>
            <a:ext cx="11447676" cy="4706078"/>
          </a:xfrm>
        </p:spPr>
        <p:txBody>
          <a:bodyPr>
            <a:normAutofit fontScale="77500" lnSpcReduction="20000"/>
          </a:bodyPr>
          <a:lstStyle/>
          <a:p>
            <a:pPr marL="0" indent="0">
              <a:buNone/>
            </a:pPr>
            <a:r>
              <a:rPr lang="en-US" sz="3200" dirty="0">
                <a:solidFill>
                  <a:srgbClr val="0F0F0F"/>
                </a:solidFill>
              </a:rPr>
              <a:t> </a:t>
            </a:r>
            <a:r>
              <a:rPr lang="en-US" sz="2800" dirty="0">
                <a:solidFill>
                  <a:srgbClr val="0F0F0F"/>
                </a:solidFill>
                <a:latin typeface="Arial" panose="020B0604020202020204" pitchFamily="34" charset="0"/>
                <a:cs typeface="Arial" panose="020B0604020202020204" pitchFamily="34" charset="0"/>
              </a:rPr>
              <a:t>System Requirements</a:t>
            </a:r>
            <a:r>
              <a:rPr lang="en-US" sz="2800" dirty="0">
                <a:solidFill>
                  <a:srgbClr val="0F0F0F"/>
                </a:solidFill>
              </a:rPr>
              <a:t>:  </a:t>
            </a:r>
            <a:endParaRPr lang="en-US" sz="2000" dirty="0">
              <a:solidFill>
                <a:srgbClr val="0F0F0F"/>
              </a:solidFill>
            </a:endParaRPr>
          </a:p>
          <a:p>
            <a:pPr lvl="1"/>
            <a:r>
              <a:rPr lang="en-US" sz="2400" dirty="0">
                <a:solidFill>
                  <a:srgbClr val="0F0F0F"/>
                </a:solidFill>
                <a:latin typeface="Arial" panose="020B0604020202020204" pitchFamily="34" charset="0"/>
                <a:cs typeface="Arial" panose="020B0604020202020204" pitchFamily="34" charset="0"/>
              </a:rPr>
              <a:t>Hardware:</a:t>
            </a:r>
          </a:p>
          <a:p>
            <a:pPr marL="936000" lvl="3" indent="0">
              <a:buNone/>
            </a:pPr>
            <a:r>
              <a:rPr lang="en-US" sz="1900" dirty="0">
                <a:solidFill>
                  <a:srgbClr val="0F0F0F"/>
                </a:solidFill>
              </a:rPr>
              <a:t> </a:t>
            </a:r>
            <a:r>
              <a:rPr lang="en-US" sz="2200" dirty="0">
                <a:solidFill>
                  <a:srgbClr val="0F0F0F"/>
                </a:solidFill>
                <a:latin typeface="Arial" panose="020B0604020202020204" pitchFamily="34" charset="0"/>
                <a:cs typeface="Arial" panose="020B0604020202020204" pitchFamily="34" charset="0"/>
              </a:rPr>
              <a:t>Standard PC or laptop with sufficient processing power and storage capacity.</a:t>
            </a:r>
          </a:p>
          <a:p>
            <a:pPr lvl="1"/>
            <a:r>
              <a:rPr lang="en-US" sz="2400" dirty="0">
                <a:solidFill>
                  <a:srgbClr val="0F0F0F"/>
                </a:solidFill>
                <a:latin typeface="Arial" panose="020B0604020202020204" pitchFamily="34" charset="0"/>
                <a:cs typeface="Arial" panose="020B0604020202020204" pitchFamily="34" charset="0"/>
              </a:rPr>
              <a:t>Software:</a:t>
            </a:r>
          </a:p>
          <a:p>
            <a:pPr marL="936000" lvl="3" indent="0">
              <a:buNone/>
            </a:pPr>
            <a:r>
              <a:rPr lang="en-US" sz="2200" dirty="0">
                <a:solidFill>
                  <a:srgbClr val="0F0F0F"/>
                </a:solidFill>
                <a:latin typeface="Arial" panose="020B0604020202020204" pitchFamily="34" charset="0"/>
                <a:cs typeface="Arial" panose="020B0604020202020204" pitchFamily="34" charset="0"/>
              </a:rPr>
              <a:t>Python programming language (version 3.x), </a:t>
            </a:r>
            <a:r>
              <a:rPr lang="en-US" sz="2200" dirty="0" err="1">
                <a:solidFill>
                  <a:srgbClr val="0F0F0F"/>
                </a:solidFill>
                <a:latin typeface="Arial" panose="020B0604020202020204" pitchFamily="34" charset="0"/>
                <a:cs typeface="Arial" panose="020B0604020202020204" pitchFamily="34" charset="0"/>
              </a:rPr>
              <a:t>Jupyter</a:t>
            </a:r>
            <a:r>
              <a:rPr lang="en-US" sz="2200" dirty="0">
                <a:solidFill>
                  <a:srgbClr val="0F0F0F"/>
                </a:solidFill>
                <a:latin typeface="Arial" panose="020B0604020202020204" pitchFamily="34" charset="0"/>
                <a:cs typeface="Arial" panose="020B0604020202020204" pitchFamily="34" charset="0"/>
              </a:rPr>
              <a:t> Notebook for code development and documentation.</a:t>
            </a:r>
          </a:p>
          <a:p>
            <a:pPr marL="936000" lvl="3" indent="0">
              <a:buNone/>
            </a:pPr>
            <a:endParaRPr lang="en-US" sz="2200" dirty="0">
              <a:solidFill>
                <a:srgbClr val="0F0F0F"/>
              </a:solidFill>
              <a:latin typeface="Arial" panose="020B0604020202020204" pitchFamily="34" charset="0"/>
              <a:cs typeface="Arial" panose="020B0604020202020204" pitchFamily="34" charset="0"/>
            </a:endParaRPr>
          </a:p>
          <a:p>
            <a:pPr marL="0" indent="0">
              <a:buNone/>
            </a:pPr>
            <a:r>
              <a:rPr lang="en-US" sz="2800" dirty="0">
                <a:solidFill>
                  <a:srgbClr val="0F0F0F"/>
                </a:solidFill>
                <a:latin typeface="Arial" panose="020B0604020202020204" pitchFamily="34" charset="0"/>
                <a:cs typeface="Arial" panose="020B0604020202020204" pitchFamily="34" charset="0"/>
              </a:rPr>
              <a:t>Library Requirements:</a:t>
            </a:r>
          </a:p>
          <a:p>
            <a:pPr lvl="1"/>
            <a:r>
              <a:rPr lang="en-US" sz="2400" dirty="0">
                <a:solidFill>
                  <a:srgbClr val="0F0F0F"/>
                </a:solidFill>
                <a:latin typeface="Arial" panose="020B0604020202020204" pitchFamily="34" charset="0"/>
                <a:cs typeface="Arial" panose="020B0604020202020204" pitchFamily="34" charset="0"/>
              </a:rPr>
              <a:t>Data Processing &amp; Analysis:</a:t>
            </a:r>
          </a:p>
          <a:p>
            <a:pPr marL="936000" lvl="3" indent="0">
              <a:buNone/>
            </a:pPr>
            <a:r>
              <a:rPr lang="en-US" sz="2200" dirty="0">
                <a:solidFill>
                  <a:srgbClr val="0F0F0F"/>
                </a:solidFill>
                <a:latin typeface="Arial" panose="020B0604020202020204" pitchFamily="34" charset="0"/>
                <a:cs typeface="Arial" panose="020B0604020202020204" pitchFamily="34" charset="0"/>
              </a:rPr>
              <a:t>Pandas for data manipulation, NumPy for numerical operations, scikit-learn for machine learning algorithms.</a:t>
            </a:r>
          </a:p>
          <a:p>
            <a:pPr lvl="1"/>
            <a:r>
              <a:rPr lang="en-US" sz="2400" dirty="0">
                <a:solidFill>
                  <a:srgbClr val="0F0F0F"/>
                </a:solidFill>
                <a:latin typeface="Arial" panose="020B0604020202020204" pitchFamily="34" charset="0"/>
                <a:cs typeface="Arial" panose="020B0604020202020204" pitchFamily="34" charset="0"/>
              </a:rPr>
              <a:t>Data Visualization:</a:t>
            </a:r>
          </a:p>
          <a:p>
            <a:pPr marL="936000" lvl="3" indent="0">
              <a:buNone/>
            </a:pPr>
            <a:r>
              <a:rPr lang="en-US" sz="2200" dirty="0" err="1">
                <a:solidFill>
                  <a:srgbClr val="0F0F0F"/>
                </a:solidFill>
                <a:latin typeface="Arial" panose="020B0604020202020204" pitchFamily="34" charset="0"/>
                <a:cs typeface="Arial" panose="020B0604020202020204" pitchFamily="34" charset="0"/>
              </a:rPr>
              <a:t>Matplotlib</a:t>
            </a:r>
            <a:r>
              <a:rPr lang="en-US" sz="2200" dirty="0">
                <a:solidFill>
                  <a:srgbClr val="0F0F0F"/>
                </a:solidFill>
                <a:latin typeface="Arial" panose="020B0604020202020204" pitchFamily="34" charset="0"/>
                <a:cs typeface="Arial" panose="020B0604020202020204" pitchFamily="34" charset="0"/>
              </a:rPr>
              <a:t> and </a:t>
            </a:r>
            <a:r>
              <a:rPr lang="en-US" sz="2200" dirty="0" err="1">
                <a:solidFill>
                  <a:srgbClr val="0F0F0F"/>
                </a:solidFill>
                <a:latin typeface="Arial" panose="020B0604020202020204" pitchFamily="34" charset="0"/>
                <a:cs typeface="Arial" panose="020B0604020202020204" pitchFamily="34" charset="0"/>
              </a:rPr>
              <a:t>Seaborn</a:t>
            </a:r>
            <a:r>
              <a:rPr lang="en-US" sz="2200" dirty="0">
                <a:solidFill>
                  <a:srgbClr val="0F0F0F"/>
                </a:solidFill>
                <a:latin typeface="Arial" panose="020B0604020202020204" pitchFamily="34" charset="0"/>
                <a:cs typeface="Arial" panose="020B0604020202020204" pitchFamily="34" charset="0"/>
              </a:rPr>
              <a:t> for static visualizations, </a:t>
            </a:r>
            <a:r>
              <a:rPr lang="en-US" sz="2200" dirty="0" err="1">
                <a:solidFill>
                  <a:srgbClr val="0F0F0F"/>
                </a:solidFill>
                <a:latin typeface="Arial" panose="020B0604020202020204" pitchFamily="34" charset="0"/>
                <a:cs typeface="Arial" panose="020B0604020202020204" pitchFamily="34" charset="0"/>
              </a:rPr>
              <a:t>Plotly</a:t>
            </a:r>
            <a:r>
              <a:rPr lang="en-US" sz="2200" dirty="0">
                <a:solidFill>
                  <a:srgbClr val="0F0F0F"/>
                </a:solidFill>
                <a:latin typeface="Arial" panose="020B0604020202020204" pitchFamily="34" charset="0"/>
                <a:cs typeface="Arial" panose="020B0604020202020204" pitchFamily="34" charset="0"/>
              </a:rPr>
              <a:t> or </a:t>
            </a:r>
            <a:r>
              <a:rPr lang="en-US" sz="2200" dirty="0" err="1">
                <a:solidFill>
                  <a:srgbClr val="0F0F0F"/>
                </a:solidFill>
                <a:latin typeface="Arial" panose="020B0604020202020204" pitchFamily="34" charset="0"/>
                <a:cs typeface="Arial" panose="020B0604020202020204" pitchFamily="34" charset="0"/>
              </a:rPr>
              <a:t>Bokeh</a:t>
            </a:r>
            <a:r>
              <a:rPr lang="en-US" sz="2200" dirty="0">
                <a:solidFill>
                  <a:srgbClr val="0F0F0F"/>
                </a:solidFill>
                <a:latin typeface="Arial" panose="020B0604020202020204" pitchFamily="34" charset="0"/>
                <a:cs typeface="Arial" panose="020B0604020202020204" pitchFamily="34" charset="0"/>
              </a:rPr>
              <a:t> for interactive visualizations.</a:t>
            </a:r>
            <a:endParaRPr lang="en-IN" sz="2200"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048605" name="Content Placeholder 1"/>
          <p:cNvSpPr>
            <a:spLocks noGrp="1"/>
          </p:cNvSpPr>
          <p:nvPr>
            <p:ph idx="1"/>
          </p:nvPr>
        </p:nvSpPr>
        <p:spPr>
          <a:xfrm>
            <a:off x="581192" y="1164138"/>
            <a:ext cx="11029615" cy="5124532"/>
          </a:xfrm>
        </p:spPr>
        <p:txBody>
          <a:bodyPr>
            <a:noAutofit/>
          </a:bodyPr>
          <a:lstStyle/>
          <a:p>
            <a:pPr marL="0" indent="0">
              <a:buNone/>
            </a:pPr>
            <a:r>
              <a:rPr lang="en-US" sz="2000" b="1" i="0" dirty="0">
                <a:solidFill>
                  <a:schemeClr val="tx1"/>
                </a:solidFill>
                <a:effectLst/>
                <a:latin typeface="Arial" panose="020B0604020202020204" pitchFamily="34" charset="0"/>
                <a:cs typeface="Arial" panose="020B0604020202020204" pitchFamily="34" charset="0"/>
              </a:rPr>
              <a:t>Data Manipulation Algorithms:</a:t>
            </a:r>
            <a:endParaRPr lang="en-US" sz="2000" b="0" i="0" dirty="0">
              <a:solidFill>
                <a:schemeClr val="tx1"/>
              </a:solidFill>
              <a:effectLst/>
              <a:latin typeface="Arial" panose="020B0604020202020204" pitchFamily="34" charset="0"/>
              <a:cs typeface="Arial" panose="020B0604020202020204" pitchFamily="34" charset="0"/>
            </a:endParaRPr>
          </a:p>
          <a:p>
            <a:r>
              <a:rPr lang="en-US" sz="2000" b="1" i="0" dirty="0">
                <a:solidFill>
                  <a:schemeClr val="tx1"/>
                </a:solidFill>
                <a:effectLst/>
                <a:latin typeface="Arial" panose="020B0604020202020204" pitchFamily="34" charset="0"/>
                <a:cs typeface="Arial" panose="020B0604020202020204" pitchFamily="34" charset="0"/>
              </a:rPr>
              <a:t>Selection:</a:t>
            </a:r>
            <a:r>
              <a:rPr lang="en-US" sz="2000" b="0" i="0" dirty="0">
                <a:solidFill>
                  <a:schemeClr val="tx1"/>
                </a:solidFill>
                <a:effectLst/>
                <a:latin typeface="Arial" panose="020B0604020202020204" pitchFamily="34" charset="0"/>
                <a:cs typeface="Arial" panose="020B0604020202020204" pitchFamily="34" charset="0"/>
              </a:rPr>
              <a:t> Selecting specific rows or columns from the </a:t>
            </a:r>
            <a:r>
              <a:rPr lang="en-US" sz="2000" b="0" i="0" dirty="0" err="1">
                <a:solidFill>
                  <a:schemeClr val="tx1"/>
                </a:solidFill>
                <a:effectLst/>
                <a:latin typeface="Arial" panose="020B0604020202020204" pitchFamily="34" charset="0"/>
                <a:cs typeface="Arial" panose="020B0604020202020204" pitchFamily="34" charset="0"/>
              </a:rPr>
              <a:t>DataFrame</a:t>
            </a:r>
            <a:r>
              <a:rPr lang="en-US" sz="2000" b="0" i="0" dirty="0">
                <a:solidFill>
                  <a:schemeClr val="tx1"/>
                </a:solidFill>
                <a:effectLst/>
                <a:latin typeface="Arial" panose="020B0604020202020204" pitchFamily="34" charset="0"/>
                <a:cs typeface="Arial" panose="020B0604020202020204" pitchFamily="34" charset="0"/>
              </a:rPr>
              <a:t> based on certain criteria (e.g., filtering movies with zero votes).</a:t>
            </a:r>
          </a:p>
          <a:p>
            <a:r>
              <a:rPr lang="en-US" sz="2000" b="1" i="0" dirty="0">
                <a:solidFill>
                  <a:schemeClr val="tx1"/>
                </a:solidFill>
                <a:effectLst/>
                <a:latin typeface="Arial" panose="020B0604020202020204" pitchFamily="34" charset="0"/>
                <a:cs typeface="Arial" panose="020B0604020202020204" pitchFamily="34" charset="0"/>
              </a:rPr>
              <a:t>Sorting:</a:t>
            </a:r>
            <a:r>
              <a:rPr lang="en-US" sz="2000" b="0" i="0" dirty="0">
                <a:solidFill>
                  <a:schemeClr val="tx1"/>
                </a:solidFill>
                <a:effectLst/>
                <a:latin typeface="Arial" panose="020B0604020202020204" pitchFamily="34" charset="0"/>
                <a:cs typeface="Arial" panose="020B0604020202020204" pitchFamily="34" charset="0"/>
              </a:rPr>
              <a:t> Sorting </a:t>
            </a:r>
            <a:r>
              <a:rPr lang="en-US" sz="2000" b="0" i="0" dirty="0" err="1">
                <a:solidFill>
                  <a:schemeClr val="tx1"/>
                </a:solidFill>
                <a:effectLst/>
                <a:latin typeface="Arial" panose="020B0604020202020204" pitchFamily="34" charset="0"/>
                <a:cs typeface="Arial" panose="020B0604020202020204" pitchFamily="34" charset="0"/>
              </a:rPr>
              <a:t>DataFrame</a:t>
            </a:r>
            <a:r>
              <a:rPr lang="en-US" sz="2000" b="0" i="0" dirty="0">
                <a:solidFill>
                  <a:schemeClr val="tx1"/>
                </a:solidFill>
                <a:effectLst/>
                <a:latin typeface="Arial" panose="020B0604020202020204" pitchFamily="34" charset="0"/>
                <a:cs typeface="Arial" panose="020B0604020202020204" pitchFamily="34" charset="0"/>
              </a:rPr>
              <a:t> entries based on a particular column (e.g., finding movies with the highest number of votes).</a:t>
            </a:r>
          </a:p>
          <a:p>
            <a:r>
              <a:rPr lang="en-US" sz="2000" b="1" i="0" dirty="0">
                <a:solidFill>
                  <a:schemeClr val="tx1"/>
                </a:solidFill>
                <a:effectLst/>
                <a:latin typeface="Arial" panose="020B0604020202020204" pitchFamily="34" charset="0"/>
                <a:cs typeface="Arial" panose="020B0604020202020204" pitchFamily="34" charset="0"/>
              </a:rPr>
              <a:t>Transformation:</a:t>
            </a:r>
            <a:r>
              <a:rPr lang="en-US" sz="2000" b="0" i="0" dirty="0">
                <a:solidFill>
                  <a:schemeClr val="tx1"/>
                </a:solidFill>
                <a:effectLst/>
                <a:latin typeface="Arial" panose="020B0604020202020204" pitchFamily="34" charset="0"/>
                <a:cs typeface="Arial" panose="020B0604020202020204" pitchFamily="34" charset="0"/>
              </a:rPr>
              <a:t> Creating new columns derived from existing ones (e.g., extracting year from film titles).</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7" name="Content Placeholder 1"/>
          <p:cNvSpPr>
            <a:spLocks noGrp="1"/>
          </p:cNvSpPr>
          <p:nvPr>
            <p:ph idx="1"/>
          </p:nvPr>
        </p:nvSpPr>
        <p:spPr/>
        <p:txBody>
          <a:bodyPr>
            <a:normAutofit/>
          </a:bodyPr>
          <a:lstStyle/>
          <a:p>
            <a:pPr marL="0" indent="0">
              <a:buNone/>
            </a:pPr>
            <a:r>
              <a:rPr lang="en-US" sz="2000" b="1" i="0" dirty="0">
                <a:solidFill>
                  <a:schemeClr val="tx1"/>
                </a:solidFill>
                <a:effectLst/>
                <a:latin typeface="Arial" panose="020B0604020202020204" pitchFamily="34" charset="0"/>
                <a:cs typeface="Arial" panose="020B0604020202020204" pitchFamily="34" charset="0"/>
              </a:rPr>
              <a:t>Data Visualization Algorithms:</a:t>
            </a:r>
            <a:endParaRPr lang="en-US" sz="2000" b="0" i="0" dirty="0">
              <a:solidFill>
                <a:schemeClr val="tx1"/>
              </a:solidFill>
              <a:effectLst/>
              <a:latin typeface="Arial" panose="020B0604020202020204" pitchFamily="34" charset="0"/>
              <a:cs typeface="Arial" panose="020B0604020202020204" pitchFamily="34" charset="0"/>
            </a:endParaRPr>
          </a:p>
          <a:p>
            <a:r>
              <a:rPr lang="en-US" sz="2000" b="1" i="0" dirty="0">
                <a:solidFill>
                  <a:schemeClr val="tx1"/>
                </a:solidFill>
                <a:effectLst/>
                <a:latin typeface="Arial" panose="020B0604020202020204" pitchFamily="34" charset="0"/>
                <a:cs typeface="Arial" panose="020B0604020202020204" pitchFamily="34" charset="0"/>
              </a:rPr>
              <a:t>Scatter Plots:</a:t>
            </a:r>
            <a:r>
              <a:rPr lang="en-US" sz="2000" b="0" i="0" dirty="0">
                <a:solidFill>
                  <a:schemeClr val="tx1"/>
                </a:solidFill>
                <a:effectLst/>
                <a:latin typeface="Arial" panose="020B0604020202020204" pitchFamily="34" charset="0"/>
                <a:cs typeface="Arial" panose="020B0604020202020204" pitchFamily="34" charset="0"/>
              </a:rPr>
              <a:t> Visualizing the relationship between two numerical variables (e.g., movie rating vs. number of votes).</a:t>
            </a:r>
          </a:p>
          <a:p>
            <a:r>
              <a:rPr lang="en-US" sz="2000" b="1" i="0" dirty="0">
                <a:solidFill>
                  <a:schemeClr val="tx1"/>
                </a:solidFill>
                <a:effectLst/>
                <a:latin typeface="Arial" panose="020B0604020202020204" pitchFamily="34" charset="0"/>
                <a:cs typeface="Arial" panose="020B0604020202020204" pitchFamily="34" charset="0"/>
              </a:rPr>
              <a:t>Distribution Plots (KDE and Histograms):</a:t>
            </a:r>
            <a:r>
              <a:rPr lang="en-US" sz="2000" b="0" i="0" dirty="0">
                <a:solidFill>
                  <a:schemeClr val="tx1"/>
                </a:solidFill>
                <a:effectLst/>
                <a:latin typeface="Arial" panose="020B0604020202020204" pitchFamily="34" charset="0"/>
                <a:cs typeface="Arial" panose="020B0604020202020204" pitchFamily="34" charset="0"/>
              </a:rPr>
              <a:t> Representing the distribution of a single variable (e.g., distribution of movie ratings or the difference between displayed stars and true ratings).</a:t>
            </a:r>
          </a:p>
          <a:p>
            <a:r>
              <a:rPr lang="en-US" sz="2000" b="1" i="0" dirty="0">
                <a:solidFill>
                  <a:schemeClr val="tx1"/>
                </a:solidFill>
                <a:effectLst/>
                <a:latin typeface="Arial" panose="020B0604020202020204" pitchFamily="34" charset="0"/>
                <a:cs typeface="Arial" panose="020B0604020202020204" pitchFamily="34" charset="0"/>
              </a:rPr>
              <a:t>Count Plots:</a:t>
            </a:r>
            <a:r>
              <a:rPr lang="en-US" sz="2000" b="0" i="0" dirty="0">
                <a:solidFill>
                  <a:schemeClr val="tx1"/>
                </a:solidFill>
                <a:effectLst/>
                <a:latin typeface="Arial" panose="020B0604020202020204" pitchFamily="34" charset="0"/>
                <a:cs typeface="Arial" panose="020B0604020202020204" pitchFamily="34" charset="0"/>
              </a:rPr>
              <a:t> Visualizing the frequency of categorical data (e.g., number of movies per year).</a:t>
            </a:r>
          </a:p>
          <a:p>
            <a:r>
              <a:rPr lang="en-US" sz="2000" b="0" i="0" dirty="0">
                <a:solidFill>
                  <a:schemeClr val="tx1"/>
                </a:solidFill>
                <a:effectLst/>
                <a:latin typeface="Arial" panose="020B0604020202020204" pitchFamily="34" charset="0"/>
                <a:cs typeface="Arial" panose="020B0604020202020204" pitchFamily="34" charset="0"/>
              </a:rPr>
              <a:t>These visualizations are likely created using Matplotlib and Seaborn functions.</a:t>
            </a:r>
          </a:p>
          <a:p>
            <a:pPr marL="0" indent="0">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9" name="Content Placeholder 1"/>
          <p:cNvSpPr>
            <a:spLocks noGrp="1"/>
          </p:cNvSpPr>
          <p:nvPr>
            <p:ph idx="1"/>
          </p:nvPr>
        </p:nvSpPr>
        <p:spPr>
          <a:xfrm>
            <a:off x="581193" y="1662634"/>
            <a:ext cx="11029615" cy="4673324"/>
          </a:xfrm>
        </p:spPr>
        <p:txBody>
          <a:bodyPr>
            <a:normAutofit/>
          </a:bodyPr>
          <a:lstStyle/>
          <a:p>
            <a:pPr marL="0" indent="0">
              <a:buNone/>
            </a:pPr>
            <a:r>
              <a:rPr lang="en-US" sz="2000" b="1" i="0" dirty="0">
                <a:solidFill>
                  <a:schemeClr val="tx1"/>
                </a:solidFill>
                <a:effectLst/>
                <a:latin typeface="Arial" panose="020B0604020202020204" pitchFamily="34" charset="0"/>
                <a:cs typeface="Arial" panose="020B0604020202020204" pitchFamily="34" charset="0"/>
              </a:rPr>
              <a:t>Statistical Algorithms (descriptive statistics):</a:t>
            </a:r>
            <a:endParaRPr lang="en-US" sz="2000" b="0" i="0" dirty="0">
              <a:solidFill>
                <a:schemeClr val="tx1"/>
              </a:solidFill>
              <a:effectLst/>
              <a:latin typeface="Arial" panose="020B0604020202020204" pitchFamily="34" charset="0"/>
              <a:cs typeface="Arial" panose="020B0604020202020204" pitchFamily="34" charset="0"/>
            </a:endParaRPr>
          </a:p>
          <a:p>
            <a:r>
              <a:rPr lang="en-US" sz="2000" b="1" i="0" dirty="0">
                <a:solidFill>
                  <a:schemeClr val="tx1"/>
                </a:solidFill>
                <a:effectLst/>
                <a:latin typeface="Arial" panose="020B0604020202020204" pitchFamily="34" charset="0"/>
                <a:cs typeface="Arial" panose="020B0604020202020204" pitchFamily="34" charset="0"/>
              </a:rPr>
              <a:t>Mean and standard deviation:</a:t>
            </a:r>
            <a:r>
              <a:rPr lang="en-US" sz="2000" b="0" i="0" dirty="0">
                <a:solidFill>
                  <a:schemeClr val="tx1"/>
                </a:solidFill>
                <a:effectLst/>
                <a:latin typeface="Arial" panose="020B0604020202020204" pitchFamily="34" charset="0"/>
                <a:cs typeface="Arial" panose="020B0604020202020204" pitchFamily="34" charset="0"/>
              </a:rPr>
              <a:t> While not explicitly calculated in the provided code, these are likely used to summarize numerical data (e.g., average movie rating or average vote count).</a:t>
            </a:r>
          </a:p>
          <a:p>
            <a:r>
              <a:rPr lang="en-US" sz="2000" b="1" i="0" dirty="0">
                <a:solidFill>
                  <a:schemeClr val="tx1"/>
                </a:solidFill>
                <a:effectLst/>
                <a:latin typeface="Arial" panose="020B0604020202020204" pitchFamily="34" charset="0"/>
                <a:cs typeface="Arial" panose="020B0604020202020204" pitchFamily="34" charset="0"/>
              </a:rPr>
              <a:t>Minimum and Maximum:</a:t>
            </a:r>
            <a:r>
              <a:rPr lang="en-US" sz="2000" b="0" i="0" dirty="0">
                <a:solidFill>
                  <a:schemeClr val="tx1"/>
                </a:solidFill>
                <a:effectLst/>
                <a:latin typeface="Arial" panose="020B0604020202020204" pitchFamily="34" charset="0"/>
                <a:cs typeface="Arial" panose="020B0604020202020204" pitchFamily="34" charset="0"/>
              </a:rPr>
              <a:t> These might be used to find movies with the lowest or highest ratings.</a:t>
            </a:r>
          </a:p>
          <a:p>
            <a:r>
              <a:rPr lang="en-US" sz="2000" b="0" i="0" dirty="0">
                <a:solidFill>
                  <a:schemeClr val="tx1"/>
                </a:solidFill>
                <a:effectLst/>
                <a:latin typeface="Arial" panose="020B0604020202020204" pitchFamily="34" charset="0"/>
                <a:cs typeface="Arial" panose="020B0604020202020204" pitchFamily="34" charset="0"/>
              </a:rPr>
              <a:t>These calculations are likely performed using Pandas functions.</a:t>
            </a:r>
          </a:p>
          <a:p>
            <a:endParaRPr 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a:bodyPr>
          <a:lstStyle/>
          <a:p>
            <a:r>
              <a:rPr lang="en-US" sz="4400" b="1" dirty="0">
                <a:solidFill>
                  <a:schemeClr val="accent1"/>
                </a:solidFill>
                <a:latin typeface="Arial"/>
                <a:ea typeface="+mj-lt"/>
                <a:cs typeface="Arial"/>
              </a:rPr>
              <a:t>Result</a:t>
            </a:r>
            <a:endParaRPr lang="en-US" dirty="0"/>
          </a:p>
        </p:txBody>
      </p:sp>
      <p:pic>
        <p:nvPicPr>
          <p:cNvPr id="2097153" name="Picture 2"/>
          <p:cNvPicPr>
            <a:picLocks noChangeAspect="1"/>
          </p:cNvPicPr>
          <p:nvPr/>
        </p:nvPicPr>
        <p:blipFill rotWithShape="1">
          <a:blip r:embed="rId2"/>
          <a:srcRect l="32275" t="37520" r="5620" b="16880"/>
          <a:stretch>
            <a:fillRect/>
          </a:stretch>
        </p:blipFill>
        <p:spPr>
          <a:xfrm>
            <a:off x="103032" y="1245330"/>
            <a:ext cx="5834129" cy="2408349"/>
          </a:xfrm>
          <a:prstGeom prst="rect">
            <a:avLst/>
          </a:prstGeom>
        </p:spPr>
      </p:pic>
      <p:pic>
        <p:nvPicPr>
          <p:cNvPr id="2097154" name="Picture 3"/>
          <p:cNvPicPr>
            <a:picLocks noChangeAspect="1"/>
          </p:cNvPicPr>
          <p:nvPr/>
        </p:nvPicPr>
        <p:blipFill rotWithShape="1">
          <a:blip r:embed="rId3"/>
          <a:srcRect l="32323" t="37850" r="26411" b="6797"/>
          <a:stretch>
            <a:fillRect/>
          </a:stretch>
        </p:blipFill>
        <p:spPr>
          <a:xfrm>
            <a:off x="6529587" y="1281446"/>
            <a:ext cx="3876541" cy="2923504"/>
          </a:xfrm>
          <a:prstGeom prst="rect">
            <a:avLst/>
          </a:prstGeom>
        </p:spPr>
      </p:pic>
      <p:pic>
        <p:nvPicPr>
          <p:cNvPr id="2097155" name="Picture 5"/>
          <p:cNvPicPr>
            <a:picLocks noChangeAspect="1"/>
          </p:cNvPicPr>
          <p:nvPr/>
        </p:nvPicPr>
        <p:blipFill rotWithShape="1">
          <a:blip r:embed="rId4"/>
          <a:srcRect l="32371" t="55005" r="5661" b="5736"/>
          <a:stretch>
            <a:fillRect/>
          </a:stretch>
        </p:blipFill>
        <p:spPr>
          <a:xfrm>
            <a:off x="450759" y="4024363"/>
            <a:ext cx="5821250" cy="2073498"/>
          </a:xfrm>
          <a:prstGeom prst="rect">
            <a:avLst/>
          </a:prstGeom>
        </p:spPr>
      </p:pic>
      <p:pic>
        <p:nvPicPr>
          <p:cNvPr id="2097156" name="Picture 6"/>
          <p:cNvPicPr>
            <a:picLocks noChangeAspect="1"/>
          </p:cNvPicPr>
          <p:nvPr/>
        </p:nvPicPr>
        <p:blipFill rotWithShape="1">
          <a:blip r:embed="rId5"/>
          <a:srcRect l="32420" t="43874" r="5613" b="15891"/>
          <a:stretch>
            <a:fillRect/>
          </a:stretch>
        </p:blipFill>
        <p:spPr>
          <a:xfrm>
            <a:off x="6370749" y="4258098"/>
            <a:ext cx="5821251" cy="212501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78D33908-9313-403E-BD81-4A9A1D5F735E}">
  <ds:schemaRefs>
    <ds:schemaRef ds:uri="http://schemas.microsoft.com/office/2006/metadata/properties"/>
    <ds:schemaRef ds:uri="http://schemas.microsoft.com/office/infopath/2007/PartnerControl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Times New Roman</vt:lpstr>
      <vt:lpstr>Wingdings 2</vt:lpstr>
      <vt:lpstr>DividendVTI</vt:lpstr>
      <vt:lpstr>Fandango Movie Rating Discrepancy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Logeshwari J</cp:lastModifiedBy>
  <cp:revision>1</cp:revision>
  <dcterms:created xsi:type="dcterms:W3CDTF">2021-05-26T05:50:10Z</dcterms:created>
  <dcterms:modified xsi:type="dcterms:W3CDTF">2024-04-05T13:40:01Z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1e27d0fd4f6e4274bf75e7f8065f0038</vt:lpwstr>
  </property>
</Properties>
</file>