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70" r:id="rId7"/>
    <p:sldId id="271" r:id="rId8"/>
    <p:sldId id="272" r:id="rId9"/>
    <p:sldId id="281" r:id="rId10"/>
    <p:sldId id="269" r:id="rId11"/>
    <p:sldId id="267" r:id="rId12"/>
    <p:sldId id="273" r:id="rId13"/>
    <p:sldId id="274" r:id="rId14"/>
    <p:sldId id="275" r:id="rId15"/>
    <p:sldId id="280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5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8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6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DEB6-F7F8-48DA-B2C2-6C4921C2836D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6B2C-6B37-46AA-8CD5-78E5DA3C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Accounting 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Teraproc DCA (Data Center Accounting)</a:t>
            </a:r>
          </a:p>
        </p:txBody>
      </p:sp>
    </p:spTree>
    <p:extLst>
      <p:ext uri="{BB962C8B-B14F-4D97-AF65-F5344CB8AC3E}">
        <p14:creationId xmlns:p14="http://schemas.microsoft.com/office/powerpoint/2010/main" val="204772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Rate/Billing Rule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8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1494" y="1915063"/>
            <a:ext cx="2061713" cy="83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3207" y="2148778"/>
            <a:ext cx="32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2350" y="3071416"/>
            <a:ext cx="1544129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(1…n)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708694" y="2751826"/>
            <a:ext cx="0" cy="61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2708694" y="3364714"/>
            <a:ext cx="5736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35106" y="3070700"/>
            <a:ext cx="4006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Time range (weekly, to the minute e.g. 4 12:30- 5 16:00)</a:t>
            </a:r>
          </a:p>
          <a:p>
            <a:r>
              <a:rPr lang="en-US" dirty="0"/>
              <a:t>Hourly rate for job slot time($)</a:t>
            </a:r>
          </a:p>
          <a:p>
            <a:r>
              <a:rPr lang="en-US" dirty="0"/>
              <a:t>Hourly rate for GB memory($)</a:t>
            </a:r>
          </a:p>
        </p:txBody>
      </p:sp>
    </p:spTree>
    <p:extLst>
      <p:ext uri="{BB962C8B-B14F-4D97-AF65-F5344CB8AC3E}">
        <p14:creationId xmlns:p14="http://schemas.microsoft.com/office/powerpoint/2010/main" val="202654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rate add | modify --rate=&lt;</a:t>
            </a:r>
            <a:r>
              <a:rPr lang="en-US" sz="1000" dirty="0" err="1"/>
              <a:t>rateid</a:t>
            </a:r>
            <a:r>
              <a:rPr lang="en-US" sz="1000" dirty="0"/>
              <a:t>&gt; [--default] --</a:t>
            </a:r>
            <a:r>
              <a:rPr lang="en-US" sz="1000" dirty="0" err="1"/>
              <a:t>time_range</a:t>
            </a:r>
            <a:r>
              <a:rPr lang="en-US" sz="1000" dirty="0"/>
              <a:t>=&lt;</a:t>
            </a:r>
            <a:r>
              <a:rPr lang="en-US" sz="1000" dirty="0" err="1"/>
              <a:t>time_range</a:t>
            </a:r>
            <a:r>
              <a:rPr lang="en-US" sz="1000" dirty="0"/>
              <a:t>&gt;|all --rate=&lt;rate&gt; --</a:t>
            </a:r>
            <a:r>
              <a:rPr lang="en-US" sz="1000" dirty="0" err="1"/>
              <a:t>time_range</a:t>
            </a:r>
            <a:r>
              <a:rPr lang="en-US" sz="1000" dirty="0"/>
              <a:t>=&lt;</a:t>
            </a:r>
            <a:r>
              <a:rPr lang="en-US" sz="1000" dirty="0" err="1"/>
              <a:t>time_range</a:t>
            </a:r>
            <a:r>
              <a:rPr lang="en-US" sz="1000" dirty="0"/>
              <a:t>&gt; --rate=&lt;rate&gt;</a:t>
            </a:r>
          </a:p>
          <a:p>
            <a:pPr marL="0" indent="0">
              <a:buNone/>
            </a:pPr>
            <a:r>
              <a:rPr lang="en-US" sz="1000" dirty="0"/>
              <a:t>{ “status”: “</a:t>
            </a:r>
            <a:r>
              <a:rPr lang="en-US" sz="1000" dirty="0" err="1"/>
              <a:t>succeeded”|”failed</a:t>
            </a:r>
            <a:r>
              <a:rPr lang="en-US" sz="1000" dirty="0"/>
              <a:t>”, “error”: “no error” | “invalid rate </a:t>
            </a:r>
            <a:r>
              <a:rPr lang="en-US" sz="1000" dirty="0" err="1"/>
              <a:t>name”|”invalid</a:t>
            </a:r>
            <a:r>
              <a:rPr lang="en-US" sz="1000" dirty="0"/>
              <a:t> time </a:t>
            </a:r>
            <a:r>
              <a:rPr lang="en-US" sz="1000" dirty="0" err="1"/>
              <a:t>range”|”invalid</a:t>
            </a:r>
            <a:r>
              <a:rPr lang="en-US" sz="1000" dirty="0"/>
              <a:t> rate”}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rate delete --rate=&lt;</a:t>
            </a:r>
            <a:r>
              <a:rPr lang="en-US" sz="1000" dirty="0" err="1"/>
              <a:t>rateid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{“status”: “succeeded” | “failed”, “error”: “no error” | “rate name not found”}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rate list [–rate=&lt;</a:t>
            </a:r>
            <a:r>
              <a:rPr lang="en-US" sz="1000" dirty="0" err="1"/>
              <a:t>rateid</a:t>
            </a:r>
            <a:r>
              <a:rPr lang="en-US" sz="1000" dirty="0"/>
              <a:t>&gt;]</a:t>
            </a:r>
          </a:p>
          <a:p>
            <a:pPr marL="0" indent="0">
              <a:buNone/>
            </a:pPr>
            <a:r>
              <a:rPr lang="en-US" sz="1000" dirty="0"/>
              <a:t>[{},{}]</a:t>
            </a:r>
          </a:p>
        </p:txBody>
      </p:sp>
    </p:spTree>
    <p:extLst>
      <p:ext uri="{BB962C8B-B14F-4D97-AF65-F5344CB8AC3E}">
        <p14:creationId xmlns:p14="http://schemas.microsoft.com/office/powerpoint/2010/main" val="177782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0060" y="1820174"/>
            <a:ext cx="956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module does not have data in the common data store/database.</a:t>
            </a:r>
          </a:p>
        </p:txBody>
      </p:sp>
    </p:spTree>
    <p:extLst>
      <p:ext uri="{BB962C8B-B14F-4D97-AF65-F5344CB8AC3E}">
        <p14:creationId xmlns:p14="http://schemas.microsoft.com/office/powerpoint/2010/main" val="207949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may use a script to submit 1000s jobs. The job submission (</a:t>
            </a:r>
            <a:r>
              <a:rPr lang="en-US" dirty="0" err="1"/>
              <a:t>esub</a:t>
            </a:r>
            <a:r>
              <a:rPr lang="en-US" dirty="0"/>
              <a:t>) needs to call transaction management API to check the budget.</a:t>
            </a:r>
          </a:p>
          <a:p>
            <a:pPr marL="0" indent="0">
              <a:buNone/>
            </a:pPr>
            <a:r>
              <a:rPr lang="en-US" dirty="0"/>
              <a:t>This process needs to be very fast (10 </a:t>
            </a:r>
            <a:r>
              <a:rPr lang="en-US" dirty="0" err="1"/>
              <a:t>ms</a:t>
            </a:r>
            <a:r>
              <a:rPr lang="en-US" dirty="0"/>
              <a:t> level/job)</a:t>
            </a:r>
          </a:p>
          <a:p>
            <a:pPr marL="0" indent="0">
              <a:buNone/>
            </a:pPr>
            <a:r>
              <a:rPr lang="en-US" dirty="0"/>
              <a:t>Need to investigate a technology for this (e.g. in memory cache)</a:t>
            </a:r>
          </a:p>
        </p:txBody>
      </p:sp>
    </p:spTree>
    <p:extLst>
      <p:ext uri="{BB962C8B-B14F-4D97-AF65-F5344CB8AC3E}">
        <p14:creationId xmlns:p14="http://schemas.microsoft.com/office/powerpoint/2010/main" val="72757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transaction </a:t>
            </a:r>
            <a:r>
              <a:rPr lang="en-US" sz="1000" dirty="0" err="1"/>
              <a:t>reservebudget</a:t>
            </a:r>
            <a:r>
              <a:rPr lang="en-US" sz="1000" dirty="0"/>
              <a:t> --project=&lt;name&gt; --user=&lt;name&gt; –</a:t>
            </a:r>
            <a:r>
              <a:rPr lang="en-US" sz="1000" dirty="0" err="1"/>
              <a:t>jobtime</a:t>
            </a:r>
            <a:r>
              <a:rPr lang="en-US" sz="1000" dirty="0"/>
              <a:t>=&lt;runtime&gt; --mem=&lt;memory usage&gt;</a:t>
            </a:r>
          </a:p>
          <a:p>
            <a:pPr marL="0" indent="0">
              <a:buNone/>
            </a:pPr>
            <a:r>
              <a:rPr lang="en-US" sz="1000" dirty="0"/>
              <a:t>{“check”: “</a:t>
            </a:r>
            <a:r>
              <a:rPr lang="en-US" sz="1000" dirty="0" err="1"/>
              <a:t>OK”|”Out</a:t>
            </a:r>
            <a:r>
              <a:rPr lang="en-US" sz="1000" dirty="0"/>
              <a:t> of </a:t>
            </a:r>
            <a:r>
              <a:rPr lang="en-US" sz="1000" dirty="0" err="1"/>
              <a:t>budget”|”project</a:t>
            </a:r>
            <a:r>
              <a:rPr lang="en-US" sz="1000" dirty="0"/>
              <a:t> not found”}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transaction charge –project=&lt;name&gt; --user=&lt;name&gt; --</a:t>
            </a:r>
            <a:r>
              <a:rPr lang="en-US" sz="1000" dirty="0" err="1"/>
              <a:t>jobtime</a:t>
            </a:r>
            <a:r>
              <a:rPr lang="en-US" sz="1000" dirty="0"/>
              <a:t>=&lt;runtime&gt; --mem=&lt;memory usage&gt;</a:t>
            </a:r>
          </a:p>
          <a:p>
            <a:pPr marL="0" indent="0">
              <a:buNone/>
            </a:pPr>
            <a:r>
              <a:rPr lang="en-US" sz="1000" dirty="0"/>
              <a:t>{“status”: “succeeded” | “failed”, “error”: “no error” | “project name not found”}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449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&amp; Billing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91109" y="1863305"/>
            <a:ext cx="2061713" cy="83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08098" y="1863305"/>
            <a:ext cx="175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Tenant name</a:t>
            </a:r>
          </a:p>
          <a:p>
            <a:r>
              <a:rPr lang="en-US" dirty="0"/>
              <a:t>Bill time</a:t>
            </a:r>
          </a:p>
        </p:txBody>
      </p:sp>
    </p:spTree>
    <p:extLst>
      <p:ext uri="{BB962C8B-B14F-4D97-AF65-F5344CB8AC3E}">
        <p14:creationId xmlns:p14="http://schemas.microsoft.com/office/powerpoint/2010/main" val="102435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bill generate --project=&lt;project&gt; --</a:t>
            </a:r>
            <a:r>
              <a:rPr lang="en-US" sz="1000" dirty="0" err="1"/>
              <a:t>time_period</a:t>
            </a:r>
            <a:r>
              <a:rPr lang="en-US" sz="1000" dirty="0"/>
              <a:t>=</a:t>
            </a:r>
            <a:r>
              <a:rPr lang="en-US" sz="1000" dirty="0" err="1"/>
              <a:t>last_day|last_week|last_month</a:t>
            </a:r>
            <a:r>
              <a:rPr lang="en-US" sz="1000" dirty="0"/>
              <a:t>|&lt;date&gt;-&lt;date&gt;</a:t>
            </a:r>
          </a:p>
          <a:p>
            <a:pPr marL="0" indent="0">
              <a:buNone/>
            </a:pPr>
            <a:r>
              <a:rPr lang="en-US" sz="1000" dirty="0"/>
              <a:t>{“tenant”:&lt;name&gt;, “project”:&lt;project&gt;, “from”:&lt;date&gt;, “to”:&lt;date&gt;,</a:t>
            </a:r>
            <a:br>
              <a:rPr lang="en-US" sz="1000" dirty="0"/>
            </a:br>
            <a:r>
              <a:rPr lang="en-US" sz="1000" dirty="0"/>
              <a:t>    [“date”:&lt;date&gt;, </a:t>
            </a:r>
            <a:br>
              <a:rPr lang="en-US" sz="1000" dirty="0"/>
            </a:br>
            <a:r>
              <a:rPr lang="en-US" sz="1000" dirty="0"/>
              <a:t>         [{“user”:&lt;user&gt;, “hours”: &lt;</a:t>
            </a:r>
            <a:r>
              <a:rPr lang="en-US" sz="1000" dirty="0" err="1"/>
              <a:t>jobruntime</a:t>
            </a:r>
            <a:r>
              <a:rPr lang="en-US" sz="1000" dirty="0"/>
              <a:t> in hour&gt;},</a:t>
            </a:r>
            <a:br>
              <a:rPr lang="en-US" sz="1000" dirty="0"/>
            </a:br>
            <a:r>
              <a:rPr lang="en-US" sz="1000" dirty="0"/>
              <a:t>           {“user”:&lt;user&gt;,”hours”:&lt;</a:t>
            </a:r>
            <a:r>
              <a:rPr lang="en-US" sz="1000" dirty="0" err="1"/>
              <a:t>jobruntime</a:t>
            </a:r>
            <a:r>
              <a:rPr lang="en-US" sz="1000" dirty="0"/>
              <a:t> in hour&gt;}…]</a:t>
            </a:r>
            <a:br>
              <a:rPr lang="en-US" sz="1000" dirty="0"/>
            </a:br>
            <a:r>
              <a:rPr lang="en-US" sz="1000" dirty="0"/>
              <a:t>      “date”:&lt;date&gt;,</a:t>
            </a:r>
            <a:br>
              <a:rPr lang="en-US" sz="1000" dirty="0"/>
            </a:br>
            <a:r>
              <a:rPr lang="en-US" sz="1000" dirty="0"/>
              <a:t>         […]</a:t>
            </a:r>
            <a:br>
              <a:rPr lang="en-US" sz="1000" dirty="0"/>
            </a:br>
            <a:r>
              <a:rPr lang="en-US" sz="1000" dirty="0"/>
              <a:t>    ],</a:t>
            </a:r>
            <a:br>
              <a:rPr lang="en-US" sz="1000" dirty="0"/>
            </a:br>
            <a:r>
              <a:rPr lang="en-US" sz="1000" dirty="0"/>
              <a:t>    “total”:&lt;</a:t>
            </a:r>
            <a:r>
              <a:rPr lang="en-US" sz="1000" dirty="0" err="1"/>
              <a:t>totalhours</a:t>
            </a:r>
            <a:r>
              <a:rPr lang="en-US" sz="1000" dirty="0"/>
              <a:t>&gt;, “</a:t>
            </a:r>
            <a:r>
              <a:rPr lang="en-US" sz="1000" dirty="0" err="1"/>
              <a:t>totalcost</a:t>
            </a:r>
            <a:r>
              <a:rPr lang="en-US" sz="1000" dirty="0"/>
              <a:t>”:&lt;dollars&gt;, “</a:t>
            </a:r>
            <a:r>
              <a:rPr lang="en-US" sz="1000" dirty="0" err="1"/>
              <a:t>bbalance</a:t>
            </a:r>
            <a:r>
              <a:rPr lang="en-US" sz="1000" dirty="0"/>
              <a:t>”: &lt;begin </a:t>
            </a:r>
            <a:r>
              <a:rPr lang="en-US" sz="1000" dirty="0" err="1"/>
              <a:t>belance</a:t>
            </a:r>
            <a:r>
              <a:rPr lang="en-US" sz="1000" dirty="0"/>
              <a:t>&gt;, “payment”: &lt;payment&gt;, “</a:t>
            </a:r>
            <a:r>
              <a:rPr lang="en-US" sz="1000" dirty="0" err="1"/>
              <a:t>ebalance</a:t>
            </a:r>
            <a:r>
              <a:rPr lang="en-US" sz="1000" dirty="0"/>
              <a:t>”: &lt;end balance&gt;}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bill </a:t>
            </a:r>
            <a:r>
              <a:rPr lang="en-US" sz="1000" dirty="0" err="1"/>
              <a:t>showreserve</a:t>
            </a:r>
            <a:r>
              <a:rPr lang="en-US" sz="1000" dirty="0"/>
              <a:t> [–project=&lt;project&gt;]</a:t>
            </a:r>
          </a:p>
          <a:p>
            <a:pPr marL="0" indent="0">
              <a:buNone/>
            </a:pPr>
            <a:r>
              <a:rPr lang="en-US" sz="1000" dirty="0"/>
              <a:t>[{“project”:&lt;name&gt;, “reserved”:&lt;amount&gt;}, {“project”:&lt;name&gt;, “reserved”:&lt;amount&gt;},…]</a:t>
            </a:r>
          </a:p>
        </p:txBody>
      </p:sp>
    </p:spTree>
    <p:extLst>
      <p:ext uri="{BB962C8B-B14F-4D97-AF65-F5344CB8AC3E}">
        <p14:creationId xmlns:p14="http://schemas.microsoft.com/office/powerpoint/2010/main" val="192489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HPC (high performance computing) center wants to mimic cloud with a billing system</a:t>
            </a:r>
          </a:p>
          <a:p>
            <a:r>
              <a:rPr lang="en-US" dirty="0"/>
              <a:t>Currently it uses open source Gold with the following issues</a:t>
            </a:r>
          </a:p>
          <a:p>
            <a:pPr lvl="1"/>
            <a:r>
              <a:rPr lang="en-US" dirty="0"/>
              <a:t>Not flexible enough to handle all cases</a:t>
            </a:r>
          </a:p>
          <a:p>
            <a:pPr lvl="1"/>
            <a:r>
              <a:rPr lang="en-US" dirty="0"/>
              <a:t>Slow, particularly for large number of small jobs</a:t>
            </a:r>
          </a:p>
          <a:p>
            <a:pPr lvl="1"/>
            <a:r>
              <a:rPr lang="en-US" dirty="0"/>
              <a:t>Does not work across multiple different types of workload management systems </a:t>
            </a:r>
          </a:p>
        </p:txBody>
      </p:sp>
    </p:spTree>
    <p:extLst>
      <p:ext uri="{BB962C8B-B14F-4D97-AF65-F5344CB8AC3E}">
        <p14:creationId xmlns:p14="http://schemas.microsoft.com/office/powerpoint/2010/main" val="170568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billing platform based on HPC cloud use case</a:t>
            </a:r>
          </a:p>
          <a:p>
            <a:r>
              <a:rPr lang="en-US" dirty="0"/>
              <a:t>Combine database with WLM(workload management) accounting system and possibly implement cache system on the job submission hosts to speed up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82315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8943975" y="2828924"/>
            <a:ext cx="2143125" cy="1171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OpenLava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Scheduler/LSF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9825" y="1790700"/>
            <a:ext cx="1834068" cy="48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bsub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4384" y="2743199"/>
            <a:ext cx="1504950" cy="542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esub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43975" y="4476749"/>
            <a:ext cx="1733550" cy="466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4384" y="4438648"/>
            <a:ext cx="1504950" cy="542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eexec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838200" y="4255516"/>
            <a:ext cx="2019300" cy="142875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Database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958518" y="5487969"/>
            <a:ext cx="2190750" cy="98107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OpenLava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accounting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7136859" y="2276475"/>
            <a:ext cx="0" cy="4667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3" idx="0"/>
          </p:cNvCxnSpPr>
          <p:nvPr/>
        </p:nvCxnSpPr>
        <p:spPr>
          <a:xfrm>
            <a:off x="8053893" y="2033588"/>
            <a:ext cx="1961645" cy="79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8" idx="3"/>
          </p:cNvCxnSpPr>
          <p:nvPr/>
        </p:nvCxnSpPr>
        <p:spPr>
          <a:xfrm flipH="1" flipV="1">
            <a:off x="7889334" y="4710111"/>
            <a:ext cx="1054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2"/>
            <a:endCxn id="6" idx="0"/>
          </p:cNvCxnSpPr>
          <p:nvPr/>
        </p:nvCxnSpPr>
        <p:spPr>
          <a:xfrm flipH="1">
            <a:off x="9810750" y="4000499"/>
            <a:ext cx="204788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9" idx="4"/>
          </p:cNvCxnSpPr>
          <p:nvPr/>
        </p:nvCxnSpPr>
        <p:spPr>
          <a:xfrm rot="5400000">
            <a:off x="9012499" y="4132506"/>
            <a:ext cx="1982770" cy="1709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478360" y="1161676"/>
            <a:ext cx="912019" cy="236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390380" y="1120808"/>
            <a:ext cx="190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OpenLava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Components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478360" y="1506562"/>
            <a:ext cx="912020" cy="212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390379" y="1454178"/>
            <a:ext cx="190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Customization/PS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02530" y="3176586"/>
            <a:ext cx="1595561" cy="1062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Management</a:t>
            </a:r>
          </a:p>
        </p:txBody>
      </p: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5814204" y="3014662"/>
            <a:ext cx="570180" cy="400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flipH="1" flipV="1">
            <a:off x="5806147" y="3932252"/>
            <a:ext cx="578237" cy="777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99375" y="3932252"/>
            <a:ext cx="1303155" cy="634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8154" y="2708771"/>
            <a:ext cx="1751582" cy="9356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Rate/Billing Rule management</a:t>
            </a:r>
          </a:p>
        </p:txBody>
      </p:sp>
      <p:cxnSp>
        <p:nvCxnSpPr>
          <p:cNvPr id="28" name="Straight Arrow Connector 27"/>
          <p:cNvCxnSpPr>
            <a:stCxn id="36" idx="2"/>
          </p:cNvCxnSpPr>
          <p:nvPr/>
        </p:nvCxnSpPr>
        <p:spPr>
          <a:xfrm>
            <a:off x="1323945" y="3644401"/>
            <a:ext cx="254689" cy="605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20758" y="5227652"/>
            <a:ext cx="2631056" cy="664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and billing</a:t>
            </a: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 flipV="1">
            <a:off x="2857500" y="5322901"/>
            <a:ext cx="663258" cy="236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51814" y="5684266"/>
            <a:ext cx="806704" cy="129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33712" y="1917911"/>
            <a:ext cx="2631056" cy="664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User/Budget management</a:t>
            </a:r>
          </a:p>
        </p:txBody>
      </p:sp>
      <p:cxnSp>
        <p:nvCxnSpPr>
          <p:cNvPr id="43" name="Straight Arrow Connector 42"/>
          <p:cNvCxnSpPr>
            <a:cxnSpLocks/>
            <a:stCxn id="41" idx="2"/>
          </p:cNvCxnSpPr>
          <p:nvPr/>
        </p:nvCxnSpPr>
        <p:spPr>
          <a:xfrm flipH="1">
            <a:off x="2444122" y="2582145"/>
            <a:ext cx="1405118" cy="1699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1768415" y="2509837"/>
            <a:ext cx="765297" cy="198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/>
          <p:cNvSpPr/>
          <p:nvPr/>
        </p:nvSpPr>
        <p:spPr>
          <a:xfrm>
            <a:off x="448154" y="1506562"/>
            <a:ext cx="1702909" cy="6672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GUI</a:t>
            </a:r>
          </a:p>
        </p:txBody>
      </p:sp>
      <p:cxnSp>
        <p:nvCxnSpPr>
          <p:cNvPr id="50" name="Straight Arrow Connector 49"/>
          <p:cNvCxnSpPr>
            <a:stCxn id="48" idx="2"/>
            <a:endCxn id="36" idx="0"/>
          </p:cNvCxnSpPr>
          <p:nvPr/>
        </p:nvCxnSpPr>
        <p:spPr>
          <a:xfrm>
            <a:off x="1299609" y="2173857"/>
            <a:ext cx="24336" cy="53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3"/>
          </p:cNvCxnSpPr>
          <p:nvPr/>
        </p:nvCxnSpPr>
        <p:spPr>
          <a:xfrm>
            <a:off x="2151063" y="1840210"/>
            <a:ext cx="364069" cy="193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51063" y="2173857"/>
            <a:ext cx="1834068" cy="3017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User/Budget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1494" y="1915063"/>
            <a:ext cx="2061713" cy="83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7711" y="1560113"/>
            <a:ext cx="3210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Balance ($)</a:t>
            </a:r>
          </a:p>
          <a:p>
            <a:r>
              <a:rPr lang="en-US" dirty="0"/>
              <a:t>Balance expiry date</a:t>
            </a:r>
          </a:p>
          <a:p>
            <a:r>
              <a:rPr lang="en-US" dirty="0"/>
              <a:t>Rate ID</a:t>
            </a:r>
          </a:p>
          <a:p>
            <a:r>
              <a:rPr lang="en-US" dirty="0"/>
              <a:t>Overuse credit ($)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2350" y="3071416"/>
            <a:ext cx="1544129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 (1…n)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708694" y="2751826"/>
            <a:ext cx="0" cy="61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1"/>
          </p:cNvCxnSpPr>
          <p:nvPr/>
        </p:nvCxnSpPr>
        <p:spPr>
          <a:xfrm>
            <a:off x="2708694" y="3364714"/>
            <a:ext cx="5736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35106" y="3070700"/>
            <a:ext cx="285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Budget percentage in tenant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13207" y="3994030"/>
            <a:ext cx="1544129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(1…m)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7336" y="4089808"/>
            <a:ext cx="116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endParaRPr lang="en-US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3739551" y="3658013"/>
            <a:ext cx="0" cy="61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39551" y="4270901"/>
            <a:ext cx="5736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84408" y="2751826"/>
            <a:ext cx="0" cy="295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84408" y="5736566"/>
            <a:ext cx="698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83147" y="5443267"/>
            <a:ext cx="1544129" cy="58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records (1…x)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3154" y="5410802"/>
            <a:ext cx="174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Date/time</a:t>
            </a:r>
          </a:p>
          <a:p>
            <a:r>
              <a:rPr lang="en-US" dirty="0"/>
              <a:t>Payment ($)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80074" y="1915062"/>
            <a:ext cx="2061713" cy="83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logs</a:t>
            </a:r>
          </a:p>
        </p:txBody>
      </p:sp>
    </p:spTree>
    <p:extLst>
      <p:ext uri="{BB962C8B-B14F-4D97-AF65-F5344CB8AC3E}">
        <p14:creationId xmlns:p14="http://schemas.microsoft.com/office/powerpoint/2010/main" val="395925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tenant add --tenant=&lt;name&gt; [--rate=&lt;</a:t>
            </a:r>
            <a:r>
              <a:rPr lang="en-US" sz="1000" dirty="0" err="1"/>
              <a:t>rateid</a:t>
            </a:r>
            <a:r>
              <a:rPr lang="en-US" sz="1000" dirty="0"/>
              <a:t>&gt;|default] [--credit=&lt;</a:t>
            </a:r>
            <a:r>
              <a:rPr lang="en-US" sz="1000" dirty="0" err="1"/>
              <a:t>credit_amount</a:t>
            </a:r>
            <a:r>
              <a:rPr lang="en-US" sz="1000" dirty="0"/>
              <a:t>&gt;] (default 0)</a:t>
            </a:r>
          </a:p>
          <a:p>
            <a:pPr marL="0" indent="0">
              <a:buNone/>
            </a:pPr>
            <a:r>
              <a:rPr lang="en-US" sz="1000" dirty="0"/>
              <a:t>{ “status”: “</a:t>
            </a:r>
            <a:r>
              <a:rPr lang="en-US" sz="1000" dirty="0" err="1"/>
              <a:t>succeeded”|”failed</a:t>
            </a:r>
            <a:r>
              <a:rPr lang="en-US" sz="1000" dirty="0"/>
              <a:t>”, “error”: “no error” | “invalid tenant name”|”</a:t>
            </a:r>
            <a:r>
              <a:rPr lang="en-US" sz="1000" dirty="0" err="1"/>
              <a:t>rateid</a:t>
            </a:r>
            <a:r>
              <a:rPr lang="en-US" sz="1000" dirty="0"/>
              <a:t> not </a:t>
            </a:r>
            <a:r>
              <a:rPr lang="en-US" sz="1000" dirty="0" err="1"/>
              <a:t>found”|”invalid</a:t>
            </a:r>
            <a:r>
              <a:rPr lang="en-US" sz="1000" dirty="0"/>
              <a:t> credit amount”}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tenant delete --tenant=&lt;name&gt;</a:t>
            </a:r>
          </a:p>
          <a:p>
            <a:pPr marL="0" indent="0">
              <a:buNone/>
            </a:pPr>
            <a:r>
              <a:rPr lang="en-US" sz="1000" dirty="0"/>
              <a:t>{“status”: “succeeded” | “failed”, “error”: “no error” | “tenant name not found”}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tenant modify –tenant=&lt;name&gt; [--rate=&lt;</a:t>
            </a:r>
            <a:r>
              <a:rPr lang="en-US" sz="1000" dirty="0" err="1"/>
              <a:t>rateid</a:t>
            </a:r>
            <a:r>
              <a:rPr lang="en-US" sz="1000" dirty="0"/>
              <a:t>&gt;]  [--credit=&lt;</a:t>
            </a:r>
            <a:r>
              <a:rPr lang="en-US" sz="1000" dirty="0" err="1"/>
              <a:t>credit_amount</a:t>
            </a:r>
            <a:r>
              <a:rPr lang="en-US" sz="1000" dirty="0"/>
              <a:t>&gt;]</a:t>
            </a:r>
          </a:p>
          <a:p>
            <a:pPr marL="0" indent="0">
              <a:buNone/>
            </a:pPr>
            <a:r>
              <a:rPr lang="en-US" sz="1000" dirty="0"/>
              <a:t>{“status”: “succeeded” | “failed”, “error”: “no error” | “tenant name not found” | “</a:t>
            </a:r>
            <a:r>
              <a:rPr lang="en-US" sz="1000" dirty="0" err="1"/>
              <a:t>rateid</a:t>
            </a:r>
            <a:r>
              <a:rPr lang="en-US" sz="1000" dirty="0"/>
              <a:t> not found” | “invalid credit amount”}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tenant payment --tenant=&lt;name&gt; --payment=&lt;payment amount&gt; [--expiry=&lt;date&gt;| never ] (default, never expire)</a:t>
            </a:r>
          </a:p>
          <a:p>
            <a:pPr marL="0" indent="0">
              <a:buNone/>
            </a:pPr>
            <a:r>
              <a:rPr lang="en-US" sz="1000" dirty="0"/>
              <a:t>{“status”: “succeeded” | “failed”, “error”: “no error” | “tenant name not found” | “invalid payment” | “invalid expiry date”}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project add --tenant=&lt;</a:t>
            </a:r>
            <a:r>
              <a:rPr lang="en-US" sz="1000" dirty="0" err="1"/>
              <a:t>tenant_name</a:t>
            </a:r>
            <a:r>
              <a:rPr lang="en-US" sz="1000" dirty="0"/>
              <a:t>&gt; --project=&lt;</a:t>
            </a:r>
            <a:r>
              <a:rPr lang="en-US" sz="1000" dirty="0" err="1"/>
              <a:t>project_name</a:t>
            </a:r>
            <a:r>
              <a:rPr lang="en-US" sz="1000" dirty="0"/>
              <a:t>&gt; --</a:t>
            </a:r>
            <a:r>
              <a:rPr lang="en-US" sz="1000" dirty="0" err="1"/>
              <a:t>budget_percent</a:t>
            </a:r>
            <a:r>
              <a:rPr lang="en-US" sz="1000" dirty="0"/>
              <a:t>=&lt;</a:t>
            </a:r>
            <a:r>
              <a:rPr lang="en-US" sz="1000" dirty="0" err="1"/>
              <a:t>budget_percent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{“status”: “succeeded” | “failed”, “error”: “no error” | “tenant name not found” | “invalid project name”}	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project delete [--tenant=&lt;</a:t>
            </a:r>
            <a:r>
              <a:rPr lang="en-US" sz="1000" dirty="0" err="1"/>
              <a:t>tenant_name</a:t>
            </a:r>
            <a:r>
              <a:rPr lang="en-US" sz="1000" dirty="0"/>
              <a:t>&gt;] --project=&lt;</a:t>
            </a:r>
            <a:r>
              <a:rPr lang="en-US" sz="1000" dirty="0" err="1"/>
              <a:t>project_name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{“status”: “succeeded” | “failed”, “error”: “no error” | “tenant name not found” | “project name not found”}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project modify [--tenant==&lt;</a:t>
            </a:r>
            <a:r>
              <a:rPr lang="en-US" sz="1000" dirty="0" err="1"/>
              <a:t>tenant_name</a:t>
            </a:r>
            <a:r>
              <a:rPr lang="en-US" sz="1000" dirty="0"/>
              <a:t>&gt;] --project=&lt;</a:t>
            </a:r>
            <a:r>
              <a:rPr lang="en-US" sz="1000" dirty="0" err="1"/>
              <a:t>project_name</a:t>
            </a:r>
            <a:r>
              <a:rPr lang="en-US" sz="1000" dirty="0"/>
              <a:t>&gt;  --</a:t>
            </a:r>
            <a:r>
              <a:rPr lang="en-US" sz="1000" dirty="0" err="1"/>
              <a:t>budget_percent</a:t>
            </a:r>
            <a:r>
              <a:rPr lang="en-US" sz="1000" dirty="0"/>
              <a:t>=&lt;</a:t>
            </a:r>
            <a:r>
              <a:rPr lang="en-US" sz="1000" dirty="0" err="1"/>
              <a:t>budget_percent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{“status”: “succeeded” | “failed”, “error”: “no error” | “tenant name not found” | “project name not found” | “budget percentage invalid” | “budget percentage too high”}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user add –tenant=&lt;</a:t>
            </a:r>
            <a:r>
              <a:rPr lang="en-US" sz="1000" dirty="0" err="1"/>
              <a:t>tenant_name</a:t>
            </a:r>
            <a:r>
              <a:rPr lang="en-US" sz="1000" dirty="0"/>
              <a:t>&gt; --project=&lt;</a:t>
            </a:r>
            <a:r>
              <a:rPr lang="en-US" sz="1000" dirty="0" err="1"/>
              <a:t>project_name</a:t>
            </a:r>
            <a:r>
              <a:rPr lang="en-US" sz="1000" dirty="0"/>
              <a:t>&gt; --user=&lt;</a:t>
            </a:r>
            <a:r>
              <a:rPr lang="en-US" sz="1000" dirty="0" err="1"/>
              <a:t>user_name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user delete –tenant=&lt;</a:t>
            </a:r>
            <a:r>
              <a:rPr lang="en-US" sz="1000" dirty="0" err="1"/>
              <a:t>tenant_name</a:t>
            </a:r>
            <a:r>
              <a:rPr lang="en-US" sz="1000" dirty="0"/>
              <a:t>&gt; --project=&lt;</a:t>
            </a:r>
            <a:r>
              <a:rPr lang="en-US" sz="1000" dirty="0" err="1"/>
              <a:t>project_name</a:t>
            </a:r>
            <a:r>
              <a:rPr lang="en-US" sz="1000" dirty="0"/>
              <a:t>&gt; --user=&lt;</a:t>
            </a:r>
            <a:r>
              <a:rPr lang="en-US" sz="1000" dirty="0" err="1"/>
              <a:t>user_name</a:t>
            </a:r>
            <a:r>
              <a:rPr lang="en-US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6253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tenant list [--tenant=&lt;name&gt;] </a:t>
            </a:r>
          </a:p>
          <a:p>
            <a:pPr marL="0" indent="0">
              <a:buNone/>
            </a:pPr>
            <a:r>
              <a:rPr lang="en-US" sz="1000" dirty="0"/>
              <a:t>[{ “</a:t>
            </a:r>
            <a:r>
              <a:rPr lang="en-US" sz="1000" dirty="0" err="1"/>
              <a:t>tenant_name</a:t>
            </a:r>
            <a:r>
              <a:rPr lang="en-US" sz="1000" dirty="0"/>
              <a:t>”: &lt;name&gt;, ”</a:t>
            </a:r>
            <a:r>
              <a:rPr lang="en-US" sz="1000" dirty="0" err="1"/>
              <a:t>account_balance</a:t>
            </a:r>
            <a:r>
              <a:rPr lang="en-US" sz="1000" dirty="0"/>
              <a:t>”: &lt;balance&gt;,  “</a:t>
            </a:r>
            <a:r>
              <a:rPr lang="en-US" sz="1000" dirty="0" err="1"/>
              <a:t>balance_expiry_date</a:t>
            </a:r>
            <a:r>
              <a:rPr lang="en-US" sz="1000" dirty="0"/>
              <a:t>”:&lt;date&gt;, “rate”:&lt;</a:t>
            </a:r>
            <a:r>
              <a:rPr lang="en-US" sz="1000" dirty="0" err="1"/>
              <a:t>rateid</a:t>
            </a:r>
            <a:r>
              <a:rPr lang="en-US" sz="1000" dirty="0"/>
              <a:t>&gt;, “</a:t>
            </a:r>
            <a:r>
              <a:rPr lang="en-US" sz="1000" dirty="0" err="1"/>
              <a:t>overuse_credit</a:t>
            </a:r>
            <a:r>
              <a:rPr lang="en-US" sz="1000" dirty="0"/>
              <a:t>”:&lt;</a:t>
            </a:r>
            <a:r>
              <a:rPr lang="en-US" sz="1000" dirty="0" err="1"/>
              <a:t>credit_amount</a:t>
            </a:r>
            <a:r>
              <a:rPr lang="en-US" sz="1000" dirty="0"/>
              <a:t>&gt;}, {…}]</a:t>
            </a:r>
          </a:p>
          <a:p>
            <a:pPr marL="0" indent="0">
              <a:buNone/>
            </a:pPr>
            <a:r>
              <a:rPr lang="en-US" sz="1000" dirty="0"/>
              <a:t>[{“error”: “no tenant found”}]</a:t>
            </a:r>
          </a:p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dca</a:t>
            </a:r>
            <a:r>
              <a:rPr lang="en-US" sz="1000" dirty="0"/>
              <a:t> project list [--tenant=&lt;name&gt;] [--project=&lt;name&gt;]</a:t>
            </a:r>
          </a:p>
          <a:p>
            <a:pPr marL="0" indent="0">
              <a:buNone/>
            </a:pPr>
            <a:r>
              <a:rPr lang="en-US" sz="1000" dirty="0"/>
              <a:t>[{“</a:t>
            </a:r>
            <a:r>
              <a:rPr lang="en-US" sz="1000" dirty="0" err="1"/>
              <a:t>tenant_name</a:t>
            </a:r>
            <a:r>
              <a:rPr lang="en-US" sz="1000" dirty="0"/>
              <a:t>”: &lt;name&gt;, “projects”: [{},…{}]}, {}]</a:t>
            </a:r>
          </a:p>
          <a:p>
            <a:pPr marL="0" indent="0">
              <a:buNone/>
            </a:pPr>
            <a:r>
              <a:rPr lang="en-US" sz="1000" dirty="0"/>
              <a:t>[[“</a:t>
            </a:r>
            <a:r>
              <a:rPr lang="en-US" sz="1000" dirty="0" err="1"/>
              <a:t>error”:”no</a:t>
            </a:r>
            <a:r>
              <a:rPr lang="en-US" sz="1000" dirty="0"/>
              <a:t> project found”}]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dca</a:t>
            </a:r>
            <a:r>
              <a:rPr lang="en-US" sz="1000" dirty="0"/>
              <a:t> list [--tenant=&lt;name&gt;] [--project=&lt;name&gt;] [--user=&lt;user&gt;]</a:t>
            </a:r>
          </a:p>
        </p:txBody>
      </p:sp>
    </p:spTree>
    <p:extLst>
      <p:ext uri="{BB962C8B-B14F-4D97-AF65-F5344CB8AC3E}">
        <p14:creationId xmlns:p14="http://schemas.microsoft.com/office/powerpoint/2010/main" val="292340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a site has no dedicated DB admin. When choosing a database, we need to make sure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performance is good, i.e. each transaction is in 10ms level (see Transaction management section)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DB can scale without purging the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Suggest using </a:t>
            </a:r>
            <a:r>
              <a:rPr lang="en-US" dirty="0" err="1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1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1010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Accounting System Design</vt:lpstr>
      <vt:lpstr>Opportunities</vt:lpstr>
      <vt:lpstr>Design concept</vt:lpstr>
      <vt:lpstr>Solution Architecture</vt:lpstr>
      <vt:lpstr>User/Budget Management</vt:lpstr>
      <vt:lpstr>Data Structure</vt:lpstr>
      <vt:lpstr>Action API</vt:lpstr>
      <vt:lpstr>Query API</vt:lpstr>
      <vt:lpstr>Database consideration</vt:lpstr>
      <vt:lpstr>Rate/Billing Rule Management</vt:lpstr>
      <vt:lpstr>Data Structure</vt:lpstr>
      <vt:lpstr>API</vt:lpstr>
      <vt:lpstr>Transaction Management</vt:lpstr>
      <vt:lpstr>Data Structure</vt:lpstr>
      <vt:lpstr>Performance requirement</vt:lpstr>
      <vt:lpstr>API</vt:lpstr>
      <vt:lpstr>Reporting &amp; Billing</vt:lpstr>
      <vt:lpstr>Data Structure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Design</dc:title>
  <dc:creator>William Lu</dc:creator>
  <cp:lastModifiedBy>Sean</cp:lastModifiedBy>
  <cp:revision>33</cp:revision>
  <dcterms:created xsi:type="dcterms:W3CDTF">2016-11-01T19:02:50Z</dcterms:created>
  <dcterms:modified xsi:type="dcterms:W3CDTF">2017-01-02T23:23:11Z</dcterms:modified>
</cp:coreProperties>
</file>