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352" r:id="rId3"/>
    <p:sldId id="257" r:id="rId4"/>
    <p:sldId id="276" r:id="rId5"/>
    <p:sldId id="368" r:id="rId6"/>
    <p:sldId id="369" r:id="rId7"/>
    <p:sldId id="370" r:id="rId8"/>
    <p:sldId id="277" r:id="rId9"/>
    <p:sldId id="258" r:id="rId10"/>
    <p:sldId id="367" r:id="rId11"/>
    <p:sldId id="278" r:id="rId12"/>
    <p:sldId id="259" r:id="rId13"/>
    <p:sldId id="260" r:id="rId14"/>
    <p:sldId id="280" r:id="rId15"/>
    <p:sldId id="371" r:id="rId16"/>
    <p:sldId id="375" r:id="rId17"/>
    <p:sldId id="281" r:id="rId18"/>
    <p:sldId id="282" r:id="rId19"/>
    <p:sldId id="283" r:id="rId20"/>
    <p:sldId id="261" r:id="rId21"/>
    <p:sldId id="262" r:id="rId22"/>
    <p:sldId id="284" r:id="rId23"/>
    <p:sldId id="285" r:id="rId24"/>
    <p:sldId id="263" r:id="rId25"/>
    <p:sldId id="286" r:id="rId26"/>
    <p:sldId id="264" r:id="rId27"/>
    <p:sldId id="287" r:id="rId28"/>
    <p:sldId id="288" r:id="rId29"/>
    <p:sldId id="319" r:id="rId30"/>
    <p:sldId id="267" r:id="rId31"/>
    <p:sldId id="271" r:id="rId32"/>
    <p:sldId id="329" r:id="rId33"/>
    <p:sldId id="273" r:id="rId34"/>
    <p:sldId id="331" r:id="rId35"/>
    <p:sldId id="330" r:id="rId36"/>
    <p:sldId id="274" r:id="rId37"/>
    <p:sldId id="333" r:id="rId38"/>
    <p:sldId id="363" r:id="rId39"/>
    <p:sldId id="364" r:id="rId40"/>
    <p:sldId id="365" r:id="rId41"/>
    <p:sldId id="366" r:id="rId42"/>
    <p:sldId id="289" r:id="rId43"/>
    <p:sldId id="290" r:id="rId44"/>
    <p:sldId id="294" r:id="rId45"/>
    <p:sldId id="291" r:id="rId46"/>
    <p:sldId id="292" r:id="rId47"/>
    <p:sldId id="293" r:id="rId48"/>
    <p:sldId id="295" r:id="rId49"/>
    <p:sldId id="296" r:id="rId50"/>
    <p:sldId id="297" r:id="rId51"/>
    <p:sldId id="298" r:id="rId52"/>
    <p:sldId id="299" r:id="rId53"/>
    <p:sldId id="303" r:id="rId54"/>
    <p:sldId id="305" r:id="rId55"/>
    <p:sldId id="344" r:id="rId56"/>
    <p:sldId id="300" r:id="rId57"/>
    <p:sldId id="304" r:id="rId58"/>
    <p:sldId id="306" r:id="rId59"/>
    <p:sldId id="307" r:id="rId60"/>
    <p:sldId id="308" r:id="rId61"/>
    <p:sldId id="309" r:id="rId62"/>
    <p:sldId id="310" r:id="rId63"/>
    <p:sldId id="311" r:id="rId64"/>
    <p:sldId id="335" r:id="rId65"/>
    <p:sldId id="301" r:id="rId66"/>
    <p:sldId id="357" r:id="rId67"/>
    <p:sldId id="358" r:id="rId68"/>
    <p:sldId id="359" r:id="rId69"/>
    <p:sldId id="360" r:id="rId70"/>
    <p:sldId id="361" r:id="rId71"/>
    <p:sldId id="275" r:id="rId72"/>
    <p:sldId id="266" r:id="rId73"/>
    <p:sldId id="321" r:id="rId74"/>
    <p:sldId id="279" r:id="rId7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6" autoAdjust="0"/>
    <p:restoredTop sz="87827" autoAdjust="0"/>
  </p:normalViewPr>
  <p:slideViewPr>
    <p:cSldViewPr snapToGrid="0">
      <p:cViewPr varScale="1">
        <p:scale>
          <a:sx n="118" d="100"/>
          <a:sy n="118" d="100"/>
        </p:scale>
        <p:origin x="14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CCCCB-9C00-4C0C-89D3-D51361A6C04D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295E4-D7D0-4360-9979-1898DBB72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7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5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47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63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9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99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00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1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7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5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2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my hint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my hint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295E4-D7D0-4360-9979-1898DBB7269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5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7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3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9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0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87809-6BD8-4C82-B7DF-7F5785CCC4A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F53D9-E141-4899-A0F7-5A526FD47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4:</a:t>
            </a:r>
            <a:br>
              <a:rPr lang="en-US" dirty="0"/>
            </a:br>
            <a:r>
              <a:rPr lang="en-US" dirty="0"/>
              <a:t>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</a:t>
            </a:r>
            <a:r>
              <a:rPr lang="en-US" dirty="0" smtClean="0"/>
              <a:t>2054/2052</a:t>
            </a:r>
            <a:endParaRPr lang="en-US" dirty="0"/>
          </a:p>
          <a:p>
            <a:endParaRPr lang="en-US" dirty="0"/>
          </a:p>
          <a:p>
            <a:r>
              <a:rPr lang="en-US" dirty="0"/>
              <a:t>Dr. Benjamin Mood</a:t>
            </a:r>
          </a:p>
        </p:txBody>
      </p:sp>
    </p:spTree>
    <p:extLst>
      <p:ext uri="{BB962C8B-B14F-4D97-AF65-F5344CB8AC3E}">
        <p14:creationId xmlns:p14="http://schemas.microsoft.com/office/powerpoint/2010/main" val="35013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7738"/>
            <a:ext cx="7886700" cy="4849496"/>
          </a:xfrm>
        </p:spPr>
        <p:txBody>
          <a:bodyPr>
            <a:normAutofit/>
          </a:bodyPr>
          <a:lstStyle/>
          <a:p>
            <a:r>
              <a:rPr lang="en-US" dirty="0"/>
              <a:t>The follow C++ code does not compile, but it looks correct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ideas why this does not compile?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407906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allTypesAre0(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cells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0)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68040" y="2329843"/>
            <a:ext cx="1097280" cy="5505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18560" y="3425315"/>
            <a:ext cx="1371600" cy="55050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393"/>
            <a:ext cx="7886700" cy="1325563"/>
          </a:xfrm>
        </p:spPr>
        <p:txBody>
          <a:bodyPr/>
          <a:lstStyle/>
          <a:p>
            <a:r>
              <a:rPr lang="en-US" dirty="0"/>
              <a:t>Accessors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269434"/>
            <a:ext cx="7886700" cy="4849496"/>
          </a:xfrm>
        </p:spPr>
        <p:txBody>
          <a:bodyPr>
            <a:normAutofit/>
          </a:bodyPr>
          <a:lstStyle/>
          <a:p>
            <a:r>
              <a:rPr lang="en-US" dirty="0"/>
              <a:t>The proper way to declare an accessor is with </a:t>
            </a:r>
            <a:r>
              <a:rPr lang="en-US" dirty="0" err="1"/>
              <a:t>const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functions cannot modify members</a:t>
            </a:r>
          </a:p>
          <a:p>
            <a:r>
              <a:rPr lang="en-US" dirty="0"/>
              <a:t>You can, however, mark a member to be mutable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9760" y="177486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9760" y="403937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614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20425"/>
            <a:ext cx="7886700" cy="1325563"/>
          </a:xfrm>
        </p:spPr>
        <p:txBody>
          <a:bodyPr/>
          <a:lstStyle/>
          <a:p>
            <a:r>
              <a:rPr lang="en-US" dirty="0"/>
              <a:t>C++ Explicit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924"/>
            <a:ext cx="7886700" cy="4351338"/>
          </a:xfrm>
        </p:spPr>
        <p:txBody>
          <a:bodyPr/>
          <a:lstStyle/>
          <a:p>
            <a:r>
              <a:rPr lang="en-US" dirty="0"/>
              <a:t>What if we don’t want to allow this?</a:t>
            </a:r>
          </a:p>
          <a:p>
            <a:endParaRPr lang="en-US" dirty="0"/>
          </a:p>
          <a:p>
            <a:r>
              <a:rPr lang="en-US" dirty="0"/>
              <a:t>A vector, for instance, takes in size with a single parameter</a:t>
            </a:r>
          </a:p>
          <a:p>
            <a:r>
              <a:rPr lang="en-US" dirty="0"/>
              <a:t>This is allowed because of “implicit type conversions”, i.e., implicit casting</a:t>
            </a:r>
          </a:p>
          <a:p>
            <a:r>
              <a:rPr lang="en-US" dirty="0"/>
              <a:t>We can use explicit disallow the = syntax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41170" y="21317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cell2 = 5;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9240" y="498878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type =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62908"/>
            <a:ext cx="7886700" cy="1325563"/>
          </a:xfrm>
        </p:spPr>
        <p:txBody>
          <a:bodyPr/>
          <a:lstStyle/>
          <a:p>
            <a:r>
              <a:rPr lang="en-US" dirty="0"/>
              <a:t>Differences of Memory Layout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115801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didExit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0650" y="115801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41ED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Maze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m1;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m2;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941EDF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didExit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07685" y="3492555"/>
            <a:ext cx="2816523" cy="1915064"/>
            <a:chOff x="5407685" y="4020589"/>
            <a:chExt cx="2816523" cy="1915064"/>
          </a:xfrm>
        </p:grpSpPr>
        <p:sp>
          <p:nvSpPr>
            <p:cNvPr id="7" name="Rectangle 6"/>
            <p:cNvSpPr/>
            <p:nvPr/>
          </p:nvSpPr>
          <p:spPr>
            <a:xfrm>
              <a:off x="5407685" y="4020589"/>
              <a:ext cx="1458942" cy="1915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87445" y="4020589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87445" y="4841665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38823" y="4283939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38823" y="5103193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07685" y="4094838"/>
              <a:ext cx="153151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m1 =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        m2 =</a:t>
              </a:r>
            </a:p>
            <a:p>
              <a:endParaRPr lang="en-US" dirty="0"/>
            </a:p>
            <a:p>
              <a:r>
                <a:rPr lang="en-US" dirty="0" err="1"/>
                <a:t>didExit</a:t>
              </a:r>
              <a:r>
                <a:rPr lang="en-US" dirty="0"/>
                <a:t> = false 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8431" y="3535203"/>
            <a:ext cx="1673525" cy="1915064"/>
            <a:chOff x="628650" y="3953145"/>
            <a:chExt cx="1673525" cy="1915064"/>
          </a:xfrm>
        </p:grpSpPr>
        <p:sp>
          <p:nvSpPr>
            <p:cNvPr id="10" name="Rectangle 9"/>
            <p:cNvSpPr/>
            <p:nvPr/>
          </p:nvSpPr>
          <p:spPr>
            <a:xfrm>
              <a:off x="628650" y="3953145"/>
              <a:ext cx="1673525" cy="1915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3156" y="4033514"/>
              <a:ext cx="153151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m1 =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m2 =</a:t>
              </a:r>
            </a:p>
            <a:p>
              <a:endParaRPr lang="en-US" dirty="0"/>
            </a:p>
            <a:p>
              <a:r>
                <a:rPr lang="en-US" dirty="0" err="1"/>
                <a:t>didExit</a:t>
              </a:r>
              <a:r>
                <a:rPr lang="en-US" dirty="0"/>
                <a:t> = false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34775" y="4033514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53806" y="4708651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4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62913"/>
            <a:ext cx="7886700" cy="1325563"/>
          </a:xfrm>
        </p:spPr>
        <p:txBody>
          <a:bodyPr/>
          <a:lstStyle/>
          <a:p>
            <a:r>
              <a:rPr lang="en-US" dirty="0"/>
              <a:t>With Pointers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115800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m1;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m2;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didExit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0650" y="1158007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41ED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Maze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m1;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m2;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941EDF"/>
                </a:solidFill>
                <a:latin typeface="Courier New" panose="02070309020205020404" pitchFamily="49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didExit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407685" y="3492550"/>
            <a:ext cx="2816523" cy="1915064"/>
            <a:chOff x="5407685" y="4020589"/>
            <a:chExt cx="2816523" cy="1915064"/>
          </a:xfrm>
        </p:grpSpPr>
        <p:sp>
          <p:nvSpPr>
            <p:cNvPr id="7" name="Rectangle 6"/>
            <p:cNvSpPr/>
            <p:nvPr/>
          </p:nvSpPr>
          <p:spPr>
            <a:xfrm>
              <a:off x="5407685" y="4020589"/>
              <a:ext cx="1458942" cy="1915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387445" y="4020589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87445" y="4841665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38823" y="4283939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6538823" y="5103193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407685" y="4094838"/>
              <a:ext cx="153151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m1 =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        m2 =</a:t>
              </a:r>
            </a:p>
            <a:p>
              <a:endParaRPr lang="en-US" dirty="0"/>
            </a:p>
            <a:p>
              <a:r>
                <a:rPr lang="en-US" dirty="0" err="1"/>
                <a:t>didExit</a:t>
              </a:r>
              <a:r>
                <a:rPr lang="en-US" dirty="0"/>
                <a:t> = false 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49420" y="3566799"/>
            <a:ext cx="2816523" cy="1915064"/>
            <a:chOff x="5407685" y="4020589"/>
            <a:chExt cx="2816523" cy="1915064"/>
          </a:xfrm>
        </p:grpSpPr>
        <p:sp>
          <p:nvSpPr>
            <p:cNvPr id="29" name="Rectangle 28"/>
            <p:cNvSpPr/>
            <p:nvPr/>
          </p:nvSpPr>
          <p:spPr>
            <a:xfrm>
              <a:off x="5407685" y="4020589"/>
              <a:ext cx="1458942" cy="1915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87445" y="4020589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87445" y="4841665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6538823" y="4283939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538823" y="5103193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407685" y="4094838"/>
              <a:ext cx="153151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m1 =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        m2 =</a:t>
              </a:r>
            </a:p>
            <a:p>
              <a:endParaRPr lang="en-US" dirty="0"/>
            </a:p>
            <a:p>
              <a:r>
                <a:rPr lang="en-US" dirty="0" err="1"/>
                <a:t>didExit</a:t>
              </a:r>
              <a:r>
                <a:rPr lang="en-US" dirty="0"/>
                <a:t> = false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944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62913"/>
            <a:ext cx="7886700" cy="1325563"/>
          </a:xfrm>
        </p:spPr>
        <p:txBody>
          <a:bodyPr/>
          <a:lstStyle/>
          <a:p>
            <a:r>
              <a:rPr lang="en-US" dirty="0"/>
              <a:t>With Pointers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115800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m1;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m2;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didExit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49420" y="3566799"/>
            <a:ext cx="1458942" cy="1915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80558" y="3830149"/>
            <a:ext cx="724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80558" y="4649403"/>
            <a:ext cx="724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9420" y="3641048"/>
            <a:ext cx="15315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m1 =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m2 =</a:t>
            </a:r>
          </a:p>
          <a:p>
            <a:endParaRPr lang="en-US" dirty="0"/>
          </a:p>
          <a:p>
            <a:r>
              <a:rPr lang="en-US" dirty="0" err="1"/>
              <a:t>didExit</a:t>
            </a:r>
            <a:r>
              <a:rPr lang="en-US" dirty="0"/>
              <a:t> = false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818038" y="3641048"/>
            <a:ext cx="2816523" cy="1915064"/>
            <a:chOff x="5407685" y="4020589"/>
            <a:chExt cx="2816523" cy="1915064"/>
          </a:xfrm>
        </p:grpSpPr>
        <p:sp>
          <p:nvSpPr>
            <p:cNvPr id="21" name="Rectangle 20"/>
            <p:cNvSpPr/>
            <p:nvPr/>
          </p:nvSpPr>
          <p:spPr>
            <a:xfrm>
              <a:off x="5407685" y="4020589"/>
              <a:ext cx="1458942" cy="1915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87445" y="4020589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7445" y="4841665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38823" y="4283939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38823" y="5103193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07685" y="4094838"/>
              <a:ext cx="153151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m1 =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        m2 =</a:t>
              </a:r>
            </a:p>
            <a:p>
              <a:endParaRPr lang="en-US" dirty="0"/>
            </a:p>
            <a:p>
              <a:r>
                <a:rPr lang="en-US" dirty="0" err="1"/>
                <a:t>didExit</a:t>
              </a:r>
              <a:r>
                <a:rPr lang="en-US" dirty="0"/>
                <a:t> = false </a:t>
              </a:r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V="1">
            <a:off x="2729180" y="2270174"/>
            <a:ext cx="2236046" cy="15599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78400" y="2279534"/>
            <a:ext cx="1891966" cy="11993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677152" y="4723652"/>
            <a:ext cx="3488141" cy="1751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175619" y="5119712"/>
            <a:ext cx="1040560" cy="1419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45018" y="1246909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maz1 = maz2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2873" y="58650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maz2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17030" y="328036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maz2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1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62913"/>
            <a:ext cx="7886700" cy="1325563"/>
          </a:xfrm>
        </p:spPr>
        <p:txBody>
          <a:bodyPr/>
          <a:lstStyle/>
          <a:p>
            <a:r>
              <a:rPr lang="en-US" dirty="0"/>
              <a:t>With Pointers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115800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m1;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m2;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didExit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49420" y="3566799"/>
            <a:ext cx="1458942" cy="19150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880558" y="3830149"/>
            <a:ext cx="724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880558" y="4649403"/>
            <a:ext cx="724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818038" y="3641048"/>
            <a:ext cx="2816523" cy="1915064"/>
            <a:chOff x="5407685" y="4020589"/>
            <a:chExt cx="2816523" cy="1915064"/>
          </a:xfrm>
        </p:grpSpPr>
        <p:sp>
          <p:nvSpPr>
            <p:cNvPr id="21" name="Rectangle 20"/>
            <p:cNvSpPr/>
            <p:nvPr/>
          </p:nvSpPr>
          <p:spPr>
            <a:xfrm>
              <a:off x="5407685" y="4020589"/>
              <a:ext cx="1458942" cy="1915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387445" y="4020589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87445" y="4841665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38823" y="4283939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38823" y="5103193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07685" y="4094838"/>
              <a:ext cx="153151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m1 =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        m2 =</a:t>
              </a:r>
            </a:p>
            <a:p>
              <a:endParaRPr lang="en-US" dirty="0"/>
            </a:p>
            <a:p>
              <a:r>
                <a:rPr lang="en-US" dirty="0" err="1"/>
                <a:t>didExit</a:t>
              </a:r>
              <a:r>
                <a:rPr lang="en-US" dirty="0"/>
                <a:t> = false 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45018" y="1246909"/>
            <a:ext cx="218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maz1 = maz2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32873" y="5865091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maz2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317030" y="328036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maz2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749420" y="3566799"/>
            <a:ext cx="2816523" cy="1915064"/>
            <a:chOff x="5407685" y="4020589"/>
            <a:chExt cx="2816523" cy="1915064"/>
          </a:xfrm>
        </p:grpSpPr>
        <p:sp>
          <p:nvSpPr>
            <p:cNvPr id="28" name="Rectangle 27"/>
            <p:cNvSpPr/>
            <p:nvPr/>
          </p:nvSpPr>
          <p:spPr>
            <a:xfrm>
              <a:off x="5407685" y="4020589"/>
              <a:ext cx="1458942" cy="1915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87445" y="4020589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387445" y="4841665"/>
              <a:ext cx="836763" cy="526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MazeCell</a:t>
              </a:r>
              <a:endParaRPr lang="en-US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6538823" y="4283939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538823" y="5103193"/>
              <a:ext cx="72461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407685" y="4094838"/>
              <a:ext cx="153151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m1 =</a:t>
              </a:r>
            </a:p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        m2 =</a:t>
              </a:r>
            </a:p>
            <a:p>
              <a:endParaRPr lang="en-US" dirty="0"/>
            </a:p>
            <a:p>
              <a:r>
                <a:rPr lang="en-US" dirty="0" err="1"/>
                <a:t>didExit</a:t>
              </a:r>
              <a:r>
                <a:rPr lang="en-US" dirty="0"/>
                <a:t> = false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27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cannot initialize C++ </a:t>
            </a:r>
            <a:r>
              <a:rPr lang="en-US" dirty="0" smtClean="0"/>
              <a:t>stack </a:t>
            </a:r>
            <a:r>
              <a:rPr lang="en-US" dirty="0"/>
              <a:t>objects to null</a:t>
            </a:r>
          </a:p>
          <a:p>
            <a:r>
              <a:rPr lang="en-US" dirty="0"/>
              <a:t>The declaration,                      calls the default constructor</a:t>
            </a:r>
          </a:p>
          <a:p>
            <a:r>
              <a:rPr lang="en-US" dirty="0"/>
              <a:t>With pointer </a:t>
            </a:r>
            <a:r>
              <a:rPr lang="en-US" dirty="0" smtClean="0"/>
              <a:t>objects, </a:t>
            </a:r>
            <a:r>
              <a:rPr lang="en-US" dirty="0"/>
              <a:t>= produces a shallow </a:t>
            </a:r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So the two variables point to the same address</a:t>
            </a:r>
            <a:endParaRPr lang="en-US" dirty="0"/>
          </a:p>
          <a:p>
            <a:r>
              <a:rPr lang="en-US" dirty="0"/>
              <a:t>With </a:t>
            </a:r>
            <a:r>
              <a:rPr lang="en-US" dirty="0" smtClean="0"/>
              <a:t>stack </a:t>
            </a:r>
            <a:r>
              <a:rPr lang="en-US" dirty="0"/>
              <a:t>objects, = produces a deep </a:t>
            </a:r>
            <a:r>
              <a:rPr lang="en-US" dirty="0" smtClean="0"/>
              <a:t>copy</a:t>
            </a:r>
          </a:p>
          <a:p>
            <a:pPr lvl="1"/>
            <a:r>
              <a:rPr lang="en-US" dirty="0" smtClean="0"/>
              <a:t>So the two variables point to two different objects</a:t>
            </a:r>
            <a:endParaRPr lang="en-US" dirty="0"/>
          </a:p>
          <a:p>
            <a:r>
              <a:rPr lang="en-US" dirty="0"/>
              <a:t>Returning a </a:t>
            </a:r>
            <a:r>
              <a:rPr lang="en-US" dirty="0" smtClean="0"/>
              <a:t>stack </a:t>
            </a:r>
            <a:r>
              <a:rPr lang="en-US" dirty="0"/>
              <a:t>object calls the copy constructor by 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85494" y="2442203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m1;</a:t>
            </a:r>
          </a:p>
        </p:txBody>
      </p:sp>
    </p:spTree>
    <p:extLst>
      <p:ext uri="{BB962C8B-B14F-4D97-AF65-F5344CB8AC3E}">
        <p14:creationId xmlns:p14="http://schemas.microsoft.com/office/powerpoint/2010/main" val="70251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when the object disappears, its sub-objects are </a:t>
            </a:r>
            <a:r>
              <a:rPr lang="en-US" dirty="0" smtClean="0"/>
              <a:t>garbage </a:t>
            </a:r>
            <a:r>
              <a:rPr lang="en-US" dirty="0"/>
              <a:t>collected</a:t>
            </a:r>
          </a:p>
          <a:p>
            <a:r>
              <a:rPr lang="en-US" dirty="0"/>
              <a:t>In C++, </a:t>
            </a:r>
            <a:r>
              <a:rPr lang="en-US" dirty="0" smtClean="0"/>
              <a:t>the pointer </a:t>
            </a:r>
            <a:r>
              <a:rPr lang="en-US" dirty="0"/>
              <a:t>sub-objects are memory leaks, by default</a:t>
            </a:r>
          </a:p>
        </p:txBody>
      </p:sp>
    </p:spTree>
    <p:extLst>
      <p:ext uri="{BB962C8B-B14F-4D97-AF65-F5344CB8AC3E}">
        <p14:creationId xmlns:p14="http://schemas.microsoft.com/office/powerpoint/2010/main" val="10088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395"/>
            <a:ext cx="7886700" cy="1325563"/>
          </a:xfrm>
        </p:spPr>
        <p:txBody>
          <a:bodyPr/>
          <a:lstStyle/>
          <a:p>
            <a:r>
              <a:rPr lang="en-US" dirty="0"/>
              <a:t>Initializer lists –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7894"/>
            <a:ext cx="7886700" cy="4351338"/>
          </a:xfrm>
        </p:spPr>
        <p:txBody>
          <a:bodyPr/>
          <a:lstStyle/>
          <a:p>
            <a:r>
              <a:rPr lang="en-US" dirty="0"/>
              <a:t>Initializer lists are the proper and possibly faster way to initialize variables in a constructor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500129"/>
            <a:ext cx="74273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0) :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type(value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23429" y="3516902"/>
            <a:ext cx="1915064" cy="5865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</a:p>
          <a:p>
            <a:pPr lvl="1"/>
            <a:r>
              <a:rPr lang="en-US" dirty="0" smtClean="0"/>
              <a:t>Classes!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Objects are good!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65937"/>
            <a:ext cx="7886700" cy="1325563"/>
          </a:xfrm>
        </p:spPr>
        <p:txBody>
          <a:bodyPr/>
          <a:lstStyle/>
          <a:p>
            <a:r>
              <a:rPr lang="en-US" dirty="0"/>
              <a:t>Initializer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4562"/>
            <a:ext cx="7886700" cy="4351338"/>
          </a:xfrm>
        </p:spPr>
        <p:txBody>
          <a:bodyPr/>
          <a:lstStyle/>
          <a:p>
            <a:r>
              <a:rPr lang="en-US" dirty="0"/>
              <a:t>More complex initializer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207034" y="1859804"/>
            <a:ext cx="87299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type_in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 objects(</a:t>
            </a:r>
            <a:r>
              <a:rPr lang="en-US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contains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cellColor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1" dirty="0" smtClean="0"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type(</a:t>
            </a:r>
            <a:r>
              <a:rPr lang="en-US" b="1" dirty="0" err="1" smtClean="0">
                <a:highlight>
                  <a:srgbClr val="FFFFFF"/>
                </a:highlight>
                <a:latin typeface="Consolas" panose="020B0609020204030204" pitchFamily="49" charset="0"/>
              </a:rPr>
              <a:t>type_in</a:t>
            </a:r>
            <a:r>
              <a:rPr lang="en-US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objects;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cellColor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440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813989"/>
          </a:xfrm>
        </p:spPr>
        <p:txBody>
          <a:bodyPr/>
          <a:lstStyle/>
          <a:p>
            <a:r>
              <a:rPr lang="en-US" dirty="0"/>
              <a:t>The destructor is called automatically when:</a:t>
            </a:r>
          </a:p>
          <a:p>
            <a:pPr lvl="1"/>
            <a:r>
              <a:rPr lang="en-US" dirty="0"/>
              <a:t> the object is deleted </a:t>
            </a:r>
            <a:r>
              <a:rPr lang="en-US" dirty="0" smtClean="0"/>
              <a:t>by delete</a:t>
            </a:r>
            <a:endParaRPr lang="en-US" dirty="0"/>
          </a:p>
          <a:p>
            <a:pPr lvl="1"/>
            <a:r>
              <a:rPr lang="en-US" dirty="0"/>
              <a:t>non-pointer object goes out of scope</a:t>
            </a:r>
          </a:p>
          <a:p>
            <a:r>
              <a:rPr lang="en-US" dirty="0"/>
              <a:t>It should:</a:t>
            </a:r>
          </a:p>
          <a:p>
            <a:pPr lvl="1"/>
            <a:r>
              <a:rPr lang="en-US" dirty="0"/>
              <a:t> delete any </a:t>
            </a:r>
            <a:r>
              <a:rPr lang="en-US" dirty="0" smtClean="0"/>
              <a:t>memory </a:t>
            </a:r>
            <a:r>
              <a:rPr lang="en-US" dirty="0"/>
              <a:t>that </a:t>
            </a:r>
            <a:r>
              <a:rPr lang="en-US" dirty="0" smtClean="0"/>
              <a:t>was </a:t>
            </a:r>
            <a:r>
              <a:rPr lang="en-US" dirty="0"/>
              <a:t>allocated inside of it </a:t>
            </a:r>
          </a:p>
          <a:p>
            <a:pPr lvl="1"/>
            <a:r>
              <a:rPr lang="en-US" dirty="0"/>
              <a:t>any other </a:t>
            </a:r>
            <a:r>
              <a:rPr lang="en-US" dirty="0" smtClean="0"/>
              <a:t>last operations </a:t>
            </a:r>
            <a:r>
              <a:rPr lang="en-US" dirty="0"/>
              <a:t>required by the object</a:t>
            </a:r>
          </a:p>
          <a:p>
            <a:r>
              <a:rPr lang="en-US" dirty="0"/>
              <a:t>Destructors must be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529" y="4515"/>
            <a:ext cx="7886700" cy="1325563"/>
          </a:xfrm>
        </p:spPr>
        <p:txBody>
          <a:bodyPr/>
          <a:lstStyle/>
          <a:p>
            <a:r>
              <a:rPr lang="en-US" dirty="0"/>
              <a:t>Destructor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299" y="1330078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type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*type =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delete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type;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7416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880" y="-162325"/>
            <a:ext cx="7886700" cy="1325563"/>
          </a:xfrm>
        </p:spPr>
        <p:txBody>
          <a:bodyPr/>
          <a:lstStyle/>
          <a:p>
            <a:r>
              <a:rPr lang="en-US" dirty="0" smtClean="0"/>
              <a:t>Larger Destructor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84" y="1324450"/>
            <a:ext cx="3980330" cy="4351338"/>
          </a:xfrm>
        </p:spPr>
        <p:txBody>
          <a:bodyPr/>
          <a:lstStyle/>
          <a:p>
            <a:r>
              <a:rPr lang="en-US" dirty="0"/>
              <a:t>When an object of B is deleted, B’s destructor is called to delete an A.</a:t>
            </a:r>
          </a:p>
          <a:p>
            <a:r>
              <a:rPr lang="en-US" dirty="0"/>
              <a:t> A’s destructor is then invoked to delete the </a:t>
            </a:r>
            <a:r>
              <a:rPr lang="en-US" dirty="0" err="1"/>
              <a:t>int</a:t>
            </a:r>
            <a:r>
              <a:rPr lang="en-US" dirty="0"/>
              <a:t> inside of it.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5835" y="758687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~A()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delete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~B()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delete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7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copy constructer takes in an object of the same type and creates a copy.</a:t>
            </a:r>
          </a:p>
          <a:p>
            <a:r>
              <a:rPr lang="en-US" dirty="0"/>
              <a:t>Its called 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on an assignment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83744" y="31924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 = m;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m3(m);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83744" y="479613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m(1);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m2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m;</a:t>
            </a:r>
          </a:p>
        </p:txBody>
      </p:sp>
    </p:spTree>
    <p:extLst>
      <p:ext uri="{BB962C8B-B14F-4D97-AF65-F5344CB8AC3E}">
        <p14:creationId xmlns:p14="http://schemas.microsoft.com/office/powerpoint/2010/main" val="142776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Copy Constructor</a:t>
            </a:r>
          </a:p>
        </p:txBody>
      </p:sp>
      <p:sp>
        <p:nvSpPr>
          <p:cNvPr id="4" name="Rectangle 3"/>
          <p:cNvSpPr/>
          <p:nvPr/>
        </p:nvSpPr>
        <p:spPr>
          <a:xfrm>
            <a:off x="801179" y="181145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mc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type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*type = *(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mc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1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overload the = operator to ensure a deep </a:t>
            </a:r>
            <a:r>
              <a:rPr lang="en-US" dirty="0" smtClean="0"/>
              <a:t>copy </a:t>
            </a:r>
          </a:p>
          <a:p>
            <a:pPr lvl="1"/>
            <a:r>
              <a:rPr lang="en-US" dirty="0" smtClean="0"/>
              <a:t>Member pointers won’t be allocated by default</a:t>
            </a:r>
            <a:endParaRPr lang="en-US" dirty="0"/>
          </a:p>
          <a:p>
            <a:r>
              <a:rPr lang="en-US" dirty="0"/>
              <a:t>If you </a:t>
            </a:r>
            <a:r>
              <a:rPr lang="en-US" dirty="0" smtClean="0"/>
              <a:t>don’t overload = </a:t>
            </a:r>
            <a:r>
              <a:rPr lang="en-US" dirty="0"/>
              <a:t>and use you use </a:t>
            </a:r>
            <a:r>
              <a:rPr lang="en-US" dirty="0" smtClean="0"/>
              <a:t>=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the destructor of both objects will be called on the same memory due to the </a:t>
            </a:r>
            <a:r>
              <a:rPr lang="en-US" dirty="0" smtClean="0"/>
              <a:t>shallow </a:t>
            </a:r>
            <a:r>
              <a:rPr lang="en-US" dirty="0"/>
              <a:t>copy of </a:t>
            </a:r>
            <a:r>
              <a:rPr lang="en-US" dirty="0" smtClean="0"/>
              <a:t>pointers via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 operator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785003" y="2050074"/>
            <a:ext cx="70477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&amp;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*type = *(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“Big 3”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the destructor, copy constructor, and = operator when you are using pointers</a:t>
            </a:r>
          </a:p>
          <a:p>
            <a:r>
              <a:rPr lang="en-US" dirty="0"/>
              <a:t>If only non-pointer variables are used, then the defaults typically work.</a:t>
            </a:r>
          </a:p>
          <a:p>
            <a:r>
              <a:rPr lang="en-US" dirty="0"/>
              <a:t>These can be disabled by placing them in the private section of the class declaration</a:t>
            </a:r>
          </a:p>
        </p:txBody>
      </p:sp>
    </p:spTree>
    <p:extLst>
      <p:ext uri="{BB962C8B-B14F-4D97-AF65-F5344CB8AC3E}">
        <p14:creationId xmlns:p14="http://schemas.microsoft.com/office/powerpoint/2010/main" val="390596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generated if no constructor is made for a class</a:t>
            </a:r>
          </a:p>
          <a:p>
            <a:r>
              <a:rPr lang="en-US" dirty="0"/>
              <a:t>It takes in no parameters and does not guarantee a specific initialization value</a:t>
            </a:r>
          </a:p>
        </p:txBody>
      </p:sp>
    </p:spTree>
    <p:extLst>
      <p:ext uri="{BB962C8B-B14F-4D97-AF65-F5344CB8AC3E}">
        <p14:creationId xmlns:p14="http://schemas.microsoft.com/office/powerpoint/2010/main" val="373515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030" y="-205752"/>
            <a:ext cx="7886700" cy="1325563"/>
          </a:xfrm>
        </p:spPr>
        <p:txBody>
          <a:bodyPr/>
          <a:lstStyle/>
          <a:p>
            <a:r>
              <a:rPr lang="en-US" dirty="0"/>
              <a:t>C++ Class Similarities to Java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2109" y="1400678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941EDF"/>
                </a:solidFill>
                <a:latin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41EDF"/>
                </a:solidFill>
                <a:latin typeface="Courier New" panose="020703090202050204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		</a:t>
            </a:r>
            <a:r>
              <a:rPr lang="en-US" dirty="0">
                <a:solidFill>
                  <a:srgbClr val="941EDF"/>
                </a:solidFill>
                <a:latin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		type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	</a:t>
            </a:r>
            <a:r>
              <a:rPr lang="en-US" dirty="0" err="1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getType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	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	</a:t>
            </a:r>
            <a:r>
              <a:rPr lang="en-US" dirty="0">
                <a:solidFill>
                  <a:srgbClr val="941EDF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type;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	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type;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6112" y="1203925"/>
            <a:ext cx="56942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MazeCell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MazeCell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type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type;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type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type;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struct’s</a:t>
            </a:r>
            <a:r>
              <a:rPr lang="en-US" dirty="0"/>
              <a:t> are from C</a:t>
            </a:r>
          </a:p>
          <a:p>
            <a:r>
              <a:rPr lang="en-US" dirty="0"/>
              <a:t>In C++ they are essentially classes where all members are public</a:t>
            </a:r>
          </a:p>
          <a:p>
            <a:r>
              <a:rPr lang="en-US" dirty="0"/>
              <a:t>In C, </a:t>
            </a:r>
            <a:r>
              <a:rPr lang="en-US" dirty="0" err="1"/>
              <a:t>structs</a:t>
            </a:r>
            <a:r>
              <a:rPr lang="en-US" dirty="0"/>
              <a:t> cannot have functions inside of them</a:t>
            </a:r>
          </a:p>
        </p:txBody>
      </p:sp>
      <p:sp>
        <p:nvSpPr>
          <p:cNvPr id="4" name="Rectangle 3"/>
          <p:cNvSpPr/>
          <p:nvPr/>
        </p:nvSpPr>
        <p:spPr>
          <a:xfrm>
            <a:off x="820455" y="436953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92455" y="4369538"/>
            <a:ext cx="3434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//in main</a:t>
            </a:r>
            <a:endParaRPr lang="en-US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time.mytime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10000000;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1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Java, C++ classes can have static members</a:t>
            </a:r>
          </a:p>
          <a:p>
            <a:r>
              <a:rPr lang="en-US" dirty="0"/>
              <a:t>A static member variable uses the same variable/memory across all instances.</a:t>
            </a:r>
          </a:p>
          <a:p>
            <a:r>
              <a:rPr lang="en-US" dirty="0"/>
              <a:t>Syntax and initialization are different</a:t>
            </a:r>
          </a:p>
          <a:p>
            <a:r>
              <a:rPr lang="en-US" dirty="0"/>
              <a:t>Static variables must be initialized in a .</a:t>
            </a:r>
            <a:r>
              <a:rPr lang="en-US" dirty="0" err="1"/>
              <a:t>cpp</a:t>
            </a:r>
            <a:r>
              <a:rPr lang="en-US" dirty="0"/>
              <a:t> file but can be declared in a .h file</a:t>
            </a:r>
          </a:p>
          <a:p>
            <a:r>
              <a:rPr lang="en-US" dirty="0"/>
              <a:t>Like Java static functions cannot use non-static member variables</a:t>
            </a:r>
          </a:p>
        </p:txBody>
      </p:sp>
    </p:spTree>
    <p:extLst>
      <p:ext uri="{BB962C8B-B14F-4D97-AF65-F5344CB8AC3E}">
        <p14:creationId xmlns:p14="http://schemas.microsoft.com/office/powerpoint/2010/main" val="24520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648" y="-91549"/>
            <a:ext cx="7886700" cy="1325563"/>
          </a:xfrm>
        </p:spPr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453" y="1110055"/>
            <a:ext cx="56638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next;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Node(</a:t>
            </a:r>
            <a:r>
              <a:rPr lang="en-US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Node *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next_in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getNumNodes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numNodes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//type is required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– initialization in .</a:t>
            </a:r>
            <a:r>
              <a:rPr lang="en-US" sz="16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numNodes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51218" y="267790"/>
            <a:ext cx="502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n1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Node(0,0);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n2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Node(1,n1);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n3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Node(2,n2);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n4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Node(3,n3);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are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getNumNodes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()&lt;&lt;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Nodes\n"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5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</a:t>
            </a:r>
            <a:r>
              <a:rPr lang="en-US" dirty="0"/>
              <a:t>be used to prevent variable name overlap, i.e. two math source files might each define a variable PI , causing a compiler error</a:t>
            </a:r>
          </a:p>
          <a:p>
            <a:r>
              <a:rPr lang="en-US" dirty="0"/>
              <a:t>You have used one! Remember: </a:t>
            </a:r>
            <a:r>
              <a:rPr lang="en-US" u="sng" dirty="0"/>
              <a:t>using namespace </a:t>
            </a:r>
            <a:r>
              <a:rPr lang="en-US" u="sng" dirty="0" err="1"/>
              <a:t>std</a:t>
            </a:r>
            <a:r>
              <a:rPr lang="en-US" u="sng" dirty="0"/>
              <a:t>;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Allows the use of </a:t>
            </a:r>
            <a:r>
              <a:rPr lang="en-US" dirty="0" err="1"/>
              <a:t>cin</a:t>
            </a:r>
            <a:r>
              <a:rPr lang="en-US" dirty="0"/>
              <a:t>, </a:t>
            </a:r>
            <a:r>
              <a:rPr lang="en-US" dirty="0" err="1"/>
              <a:t>cout</a:t>
            </a:r>
            <a:r>
              <a:rPr lang="en-US" dirty="0"/>
              <a:t>, string, vector,  to name a few</a:t>
            </a:r>
          </a:p>
        </p:txBody>
      </p:sp>
    </p:spTree>
    <p:extLst>
      <p:ext uri="{BB962C8B-B14F-4D97-AF65-F5344CB8AC3E}">
        <p14:creationId xmlns:p14="http://schemas.microsoft.com/office/powerpoint/2010/main" val="65461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Namespaces can be defined</a:t>
            </a:r>
            <a:br>
              <a:rPr lang="en-US" dirty="0"/>
            </a:br>
            <a:r>
              <a:rPr lang="en-US" dirty="0"/>
              <a:t>by the syntax  to the right</a:t>
            </a:r>
          </a:p>
          <a:p>
            <a:r>
              <a:rPr lang="en-US" dirty="0"/>
              <a:t>In the example, Node and Maze</a:t>
            </a:r>
            <a:br>
              <a:rPr lang="en-US" dirty="0"/>
            </a:br>
            <a:r>
              <a:rPr lang="en-US" dirty="0"/>
              <a:t>are inside of </a:t>
            </a:r>
            <a:r>
              <a:rPr lang="en-US" dirty="0" err="1"/>
              <a:t>myNamespace</a:t>
            </a:r>
            <a:endParaRPr lang="en-US" dirty="0"/>
          </a:p>
          <a:p>
            <a:r>
              <a:rPr lang="en-US" dirty="0"/>
              <a:t>using namespace </a:t>
            </a:r>
            <a:r>
              <a:rPr lang="en-US" dirty="0" err="1"/>
              <a:t>myNamespace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will allow the use of Node</a:t>
            </a:r>
            <a:br>
              <a:rPr lang="en-US" dirty="0"/>
            </a:br>
            <a:r>
              <a:rPr lang="en-US" dirty="0"/>
              <a:t>and maze</a:t>
            </a:r>
          </a:p>
        </p:txBody>
      </p:sp>
      <p:sp>
        <p:nvSpPr>
          <p:cNvPr id="4" name="Rectangle 3"/>
          <p:cNvSpPr/>
          <p:nvPr/>
        </p:nvSpPr>
        <p:spPr>
          <a:xfrm>
            <a:off x="5895472" y="1914489"/>
            <a:ext cx="31811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namespace </a:t>
            </a:r>
            <a:r>
              <a:rPr lang="en-US" dirty="0" err="1"/>
              <a:t>myNamespace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class Node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};</a:t>
            </a:r>
          </a:p>
          <a:p>
            <a:r>
              <a:rPr lang="en-US" dirty="0"/>
              <a:t>	class Maze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};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85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namespace code without the </a:t>
            </a:r>
            <a:r>
              <a:rPr lang="en-US" i="1" dirty="0"/>
              <a:t>using </a:t>
            </a:r>
            <a:r>
              <a:rPr lang="en-US" dirty="0"/>
              <a:t>command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:: operator to prevent the need for </a:t>
            </a:r>
            <a:r>
              <a:rPr lang="en-US" i="1" dirty="0"/>
              <a:t>using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Or only </a:t>
            </a:r>
            <a:r>
              <a:rPr lang="en-US" i="1" dirty="0"/>
              <a:t>using</a:t>
            </a:r>
            <a:r>
              <a:rPr lang="en-US" dirty="0"/>
              <a:t> a specific class by using the </a:t>
            </a:r>
            <a:r>
              <a:rPr lang="en-US" dirty="0" err="1"/>
              <a:t>the</a:t>
            </a:r>
            <a:r>
              <a:rPr lang="en-US" dirty="0"/>
              <a:t> :: operator with </a:t>
            </a:r>
            <a:r>
              <a:rPr lang="en-US" i="1" dirty="0"/>
              <a:t>using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4388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::Node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46925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::Maze;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1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Incomplete Class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5537"/>
            <a:ext cx="7886700" cy="4796556"/>
          </a:xfrm>
        </p:spPr>
        <p:txBody>
          <a:bodyPr>
            <a:normAutofit/>
          </a:bodyPr>
          <a:lstStyle/>
          <a:p>
            <a:r>
              <a:rPr lang="en-US" dirty="0"/>
              <a:t>Consider the following classes Node and Edge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C++, this code will not compile</a:t>
            </a:r>
          </a:p>
          <a:p>
            <a:pPr lvl="1"/>
            <a:r>
              <a:rPr lang="en-US" dirty="0"/>
              <a:t>Remember a class must be defined before it can be used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7059" y="193839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vector&lt;Edge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 edges;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Edge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head;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tail;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185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Incomplete Class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9790"/>
            <a:ext cx="7886700" cy="4796556"/>
          </a:xfrm>
        </p:spPr>
        <p:txBody>
          <a:bodyPr>
            <a:normAutofit/>
          </a:bodyPr>
          <a:lstStyle/>
          <a:p>
            <a:r>
              <a:rPr lang="en-US" dirty="0"/>
              <a:t>Like function prototypes, we can define a class without any members so it can be used before it is completely defined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15352" y="2910026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Edge;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vector&lt;Edge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edges;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Edge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head;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tail;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9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Problems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0650" y="1690689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//main.cpp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Maze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nodeInMaze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062" y="367584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Maze.h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Node.h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nodes;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0062" y="169068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5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- C++ Directives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(and C to an extent) has “directives”</a:t>
            </a:r>
          </a:p>
          <a:p>
            <a:r>
              <a:rPr lang="en-US" dirty="0"/>
              <a:t>They tell the compiler to do certain things</a:t>
            </a:r>
          </a:p>
          <a:p>
            <a:r>
              <a:rPr lang="en-US" dirty="0"/>
              <a:t>One of which is an If statement, which allows us to essentially write, if this file is not previously included, then include it, otherwise ignore it</a:t>
            </a:r>
          </a:p>
        </p:txBody>
      </p:sp>
    </p:spTree>
    <p:extLst>
      <p:ext uri="{BB962C8B-B14F-4D97-AF65-F5344CB8AC3E}">
        <p14:creationId xmlns:p14="http://schemas.microsoft.com/office/powerpoint/2010/main" val="11493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88664"/>
            <a:ext cx="7886700" cy="1325563"/>
          </a:xfrm>
        </p:spPr>
        <p:txBody>
          <a:bodyPr/>
          <a:lstStyle/>
          <a:p>
            <a:r>
              <a:rPr lang="en-US" dirty="0"/>
              <a:t>Differences: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1835"/>
            <a:ext cx="7886700" cy="5055074"/>
          </a:xfrm>
        </p:spPr>
        <p:txBody>
          <a:bodyPr>
            <a:normAutofit/>
          </a:bodyPr>
          <a:lstStyle/>
          <a:p>
            <a:r>
              <a:rPr lang="en-US" dirty="0" smtClean="0"/>
              <a:t>Semi-colon </a:t>
            </a:r>
            <a:r>
              <a:rPr lang="en-US" dirty="0"/>
              <a:t>at end of C++ class</a:t>
            </a:r>
          </a:p>
          <a:p>
            <a:pPr lvl="1"/>
            <a:r>
              <a:rPr lang="en-US" dirty="0"/>
              <a:t>Missing it will give a hard to find error</a:t>
            </a:r>
          </a:p>
          <a:p>
            <a:r>
              <a:rPr lang="en-US" dirty="0" smtClean="0"/>
              <a:t>Visibility is different</a:t>
            </a:r>
            <a:endParaRPr lang="en-US" dirty="0"/>
          </a:p>
          <a:p>
            <a:r>
              <a:rPr lang="en-US" dirty="0"/>
              <a:t>Setting values in class definition</a:t>
            </a:r>
          </a:p>
          <a:p>
            <a:r>
              <a:rPr lang="en-US" dirty="0" smtClean="0"/>
              <a:t>Other than the initial call, in C++ you </a:t>
            </a:r>
            <a:r>
              <a:rPr lang="en-US" dirty="0"/>
              <a:t>should never explicitly call constructors </a:t>
            </a:r>
            <a:r>
              <a:rPr lang="en-US" dirty="0" smtClean="0"/>
              <a:t>like you can in Java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8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Node.h</a:t>
            </a:r>
            <a:r>
              <a:rPr lang="en-US" dirty="0"/>
              <a:t> with Directives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29375" y="2040702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ysClr val="windowText" lastClr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NODE_H</a:t>
            </a:r>
          </a:p>
          <a:p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NODE_H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Node.h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ysClr val="windowText" lastClr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dirty="0">
              <a:solidFill>
                <a:sysClr val="windowText" lastClr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800725" cy="4351338"/>
          </a:xfrm>
        </p:spPr>
        <p:txBody>
          <a:bodyPr/>
          <a:lstStyle/>
          <a:p>
            <a:r>
              <a:rPr lang="en-US" i="1" dirty="0"/>
              <a:t>#</a:t>
            </a:r>
            <a:r>
              <a:rPr lang="en-US" i="1" dirty="0" err="1"/>
              <a:t>ifndef</a:t>
            </a:r>
            <a:r>
              <a:rPr lang="en-US" i="1" dirty="0"/>
              <a:t> </a:t>
            </a:r>
            <a:r>
              <a:rPr lang="en-US" dirty="0"/>
              <a:t>– if not defined &lt;symbol&gt;</a:t>
            </a:r>
          </a:p>
          <a:p>
            <a:r>
              <a:rPr lang="en-US" i="1" dirty="0"/>
              <a:t>#define</a:t>
            </a:r>
            <a:r>
              <a:rPr lang="en-US" dirty="0"/>
              <a:t> – define &lt;symbol&gt;</a:t>
            </a:r>
          </a:p>
          <a:p>
            <a:r>
              <a:rPr lang="en-US" i="1" dirty="0"/>
              <a:t>#</a:t>
            </a:r>
            <a:r>
              <a:rPr lang="en-US" i="1" dirty="0" err="1"/>
              <a:t>endif</a:t>
            </a:r>
            <a:r>
              <a:rPr lang="en-US" i="1" dirty="0"/>
              <a:t> </a:t>
            </a:r>
            <a:r>
              <a:rPr lang="en-US" dirty="0"/>
              <a:t>– end the if statement</a:t>
            </a:r>
          </a:p>
          <a:p>
            <a:r>
              <a:rPr lang="en-US" dirty="0"/>
              <a:t>These three prevent this file from being included multiple times</a:t>
            </a:r>
          </a:p>
          <a:p>
            <a:r>
              <a:rPr lang="en-US" dirty="0"/>
              <a:t>On the first include NODE_H is defined</a:t>
            </a:r>
          </a:p>
          <a:p>
            <a:r>
              <a:rPr lang="en-US" dirty="0"/>
              <a:t>Afterwards, the </a:t>
            </a:r>
            <a:r>
              <a:rPr lang="en-US" i="1" dirty="0"/>
              <a:t>#</a:t>
            </a:r>
            <a:r>
              <a:rPr lang="en-US" i="1" dirty="0" err="1"/>
              <a:t>ifndef</a:t>
            </a:r>
            <a:r>
              <a:rPr lang="en-US" i="1" dirty="0"/>
              <a:t> </a:t>
            </a:r>
            <a:r>
              <a:rPr lang="en-US" dirty="0"/>
              <a:t>fails and skips to the </a:t>
            </a:r>
            <a:r>
              <a:rPr lang="en-US" i="1" dirty="0"/>
              <a:t>#</a:t>
            </a:r>
            <a:r>
              <a:rPr lang="en-US" i="1" dirty="0" err="1"/>
              <a:t>endif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160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#define can also be used replace a word with an expression.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#define can be greatly misused and can cause trouble (even for me last year!)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1563" y="2732880"/>
            <a:ext cx="76009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NUM_STUDENTS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24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There are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NUM_STUDENTS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in my class"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3613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linked structure, each item is stored in a “node”. Each node has a “data” associated with it</a:t>
            </a:r>
          </a:p>
          <a:p>
            <a:r>
              <a:rPr lang="en-US" dirty="0"/>
              <a:t>These nodes are linked together by using pointers to form complex structures</a:t>
            </a:r>
          </a:p>
          <a:p>
            <a:pPr lvl="1"/>
            <a:r>
              <a:rPr lang="en-US" dirty="0"/>
              <a:t>Examples: Linked List, Linked List Queue, Tree, and Graph</a:t>
            </a:r>
          </a:p>
          <a:p>
            <a:r>
              <a:rPr lang="en-US" dirty="0"/>
              <a:t>The operations (algorithms) typically include insertion, deletion, and find.</a:t>
            </a:r>
          </a:p>
          <a:p>
            <a:pPr lvl="1"/>
            <a:r>
              <a:rPr lang="en-US" dirty="0"/>
              <a:t>Goal: fast operations</a:t>
            </a:r>
          </a:p>
          <a:p>
            <a:r>
              <a:rPr lang="en-US" dirty="0"/>
              <a:t>A linked class requires the “Big 3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Or any class with pointers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Find ( 2 )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40182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return a pointer to the node (i.e. </a:t>
            </a:r>
            <a:r>
              <a:rPr lang="en-US" dirty="0" err="1"/>
              <a:t>myPtr’s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</p:spTree>
    <p:extLst>
      <p:ext uri="{BB962C8B-B14F-4D97-AF65-F5344CB8AC3E}">
        <p14:creationId xmlns:p14="http://schemas.microsoft.com/office/powerpoint/2010/main" val="5271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Find ( 2 )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286931" y="3600473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638332" y="2766066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1513422" y="3292631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40182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return a pointer to the node (i.e. </a:t>
            </a:r>
            <a:r>
              <a:rPr lang="en-US" dirty="0" err="1"/>
              <a:t>myPtr’s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</p:spTree>
    <p:extLst>
      <p:ext uri="{BB962C8B-B14F-4D97-AF65-F5344CB8AC3E}">
        <p14:creationId xmlns:p14="http://schemas.microsoft.com/office/powerpoint/2010/main" val="41618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Find ( 2 )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119779" y="3593318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471180" y="2758911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346270" y="3285476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40182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return a pointer to the node (i.e. </a:t>
            </a:r>
            <a:r>
              <a:rPr lang="en-US" dirty="0" err="1"/>
              <a:t>myPtr’s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</p:spTree>
    <p:extLst>
      <p:ext uri="{BB962C8B-B14F-4D97-AF65-F5344CB8AC3E}">
        <p14:creationId xmlns:p14="http://schemas.microsoft.com/office/powerpoint/2010/main" val="381430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Find ( 2 )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766454" y="3567988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5117855" y="2733581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992945" y="3260146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40182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return a pointer to the node (i.e. </a:t>
            </a:r>
            <a:r>
              <a:rPr lang="en-US" dirty="0" err="1"/>
              <a:t>myPtr’s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</p:spTree>
    <p:extLst>
      <p:ext uri="{BB962C8B-B14F-4D97-AF65-F5344CB8AC3E}">
        <p14:creationId xmlns:p14="http://schemas.microsoft.com/office/powerpoint/2010/main" val="249636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Find ( 5 )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40182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return a pointer to the node (i.e. </a:t>
            </a:r>
            <a:r>
              <a:rPr lang="en-US" dirty="0" err="1"/>
              <a:t>myPtr’s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</p:spTree>
    <p:extLst>
      <p:ext uri="{BB962C8B-B14F-4D97-AF65-F5344CB8AC3E}">
        <p14:creationId xmlns:p14="http://schemas.microsoft.com/office/powerpoint/2010/main" val="8949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Find ( 5 )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40182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return a pointer to the node (i.e. </a:t>
            </a:r>
            <a:r>
              <a:rPr lang="en-US" dirty="0" err="1"/>
              <a:t>myPtr’s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62484" y="3545224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613885" y="2710817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488975" y="3237382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Class Declarations and Definitions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functions, class functions can be prototyped in a .h file and defined in a .</a:t>
            </a:r>
            <a:r>
              <a:rPr lang="en-US" dirty="0" err="1"/>
              <a:t>cpp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This speeds up compilation as the definitions do not have to be compiled each time the .h file is included</a:t>
            </a:r>
          </a:p>
        </p:txBody>
      </p:sp>
    </p:spTree>
    <p:extLst>
      <p:ext uri="{BB962C8B-B14F-4D97-AF65-F5344CB8AC3E}">
        <p14:creationId xmlns:p14="http://schemas.microsoft.com/office/powerpoint/2010/main" val="261545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Find ( 5 )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40182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return a pointer to the node (i.e. </a:t>
            </a:r>
            <a:r>
              <a:rPr lang="en-US" dirty="0" err="1"/>
              <a:t>myPtr’s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28654" y="3551458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380055" y="2717051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255145" y="3243616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5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Find ( 5 )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40182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return a pointer to the node (i.e. </a:t>
            </a:r>
            <a:r>
              <a:rPr lang="en-US" dirty="0" err="1"/>
              <a:t>myPtr’s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22419" y="3539981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173820" y="2705574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48910" y="3232139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Find ( 5 )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40182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return a pointer to the node (i.e. </a:t>
            </a:r>
            <a:r>
              <a:rPr lang="en-US" dirty="0" err="1"/>
              <a:t>myPtr’s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44620" y="3581571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796021" y="2747164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671111" y="3273729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Find ( 5 )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4018267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return a pointer to the node (i.e. </a:t>
            </a:r>
            <a:r>
              <a:rPr lang="en-US" dirty="0" err="1"/>
              <a:t>myPtr’s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36642" y="3446474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8488043" y="2612067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8363133" y="3138632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1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try! -  Simple Find ( 3 )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3304283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return a pointer to the node (i.e. </a:t>
            </a:r>
            <a:r>
              <a:rPr lang="en-US" dirty="0" err="1"/>
              <a:t>myPtr’s</a:t>
            </a:r>
            <a:r>
              <a:rPr lang="en-US" dirty="0"/>
              <a:t> value)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</p:spTree>
    <p:extLst>
      <p:ext uri="{BB962C8B-B14F-4D97-AF65-F5344CB8AC3E}">
        <p14:creationId xmlns:p14="http://schemas.microsoft.com/office/powerpoint/2010/main" val="133337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try!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groups, write a function to add in a value at the end of the list</a:t>
            </a:r>
          </a:p>
          <a:p>
            <a:pPr lvl="1"/>
            <a:r>
              <a:rPr lang="en-US" dirty="0" smtClean="0"/>
              <a:t>Assuming you have a variable to the head of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8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Delete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3015023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a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Delete node!</a:t>
            </a:r>
          </a:p>
          <a:p>
            <a:pPr lvl="2"/>
            <a:r>
              <a:rPr lang="en-US" dirty="0"/>
              <a:t>But how?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</a:t>
            </a:r>
          </a:p>
        </p:txBody>
      </p:sp>
    </p:spTree>
    <p:extLst>
      <p:ext uri="{BB962C8B-B14F-4D97-AF65-F5344CB8AC3E}">
        <p14:creationId xmlns:p14="http://schemas.microsoft.com/office/powerpoint/2010/main" val="6401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delete, we have to use a second pointer to keep track of the previous Node. </a:t>
            </a:r>
          </a:p>
          <a:p>
            <a:r>
              <a:rPr lang="en-US" dirty="0"/>
              <a:t>Otherwise, how would you set </a:t>
            </a:r>
            <a:r>
              <a:rPr lang="en-US" dirty="0" err="1"/>
              <a:t>previous’s</a:t>
            </a:r>
            <a:r>
              <a:rPr lang="en-US" dirty="0"/>
              <a:t> Node’s Next value?</a:t>
            </a:r>
          </a:p>
          <a:p>
            <a:pPr lvl="1"/>
            <a:r>
              <a:rPr lang="en-US" dirty="0"/>
              <a:t>Note: A second solution is a doubly linked list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28930" y="4359714"/>
            <a:ext cx="1034706" cy="828676"/>
            <a:chOff x="1114425" y="1928812"/>
            <a:chExt cx="1034706" cy="828676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997588" y="4359322"/>
            <a:ext cx="1034706" cy="828676"/>
            <a:chOff x="1114425" y="1928812"/>
            <a:chExt cx="1034706" cy="828676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6246" y="4559150"/>
            <a:ext cx="1034706" cy="828676"/>
            <a:chOff x="1114425" y="1928812"/>
            <a:chExt cx="1034706" cy="828676"/>
          </a:xfrm>
        </p:grpSpPr>
        <p:sp>
          <p:nvSpPr>
            <p:cNvPr id="11" name="Rectangle: Rounded Corners 10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32759" y="4358734"/>
            <a:ext cx="1034706" cy="828676"/>
            <a:chOff x="1114425" y="1928812"/>
            <a:chExt cx="1034706" cy="828676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2258741" y="475516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397535" y="4739702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6848" y="446715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5940" y="4726119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281742" y="460409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3" name="Oval 22"/>
          <p:cNvSpPr/>
          <p:nvPr/>
        </p:nvSpPr>
        <p:spPr>
          <a:xfrm>
            <a:off x="421030" y="4774463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5296" y="6288094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176697" y="5453687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051787" y="5980252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95596" y="6087678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prevPtr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513587" y="5253271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388677" y="5779836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/>
          <p:nvPr/>
        </p:nvSpPr>
        <p:spPr>
          <a:xfrm>
            <a:off x="3892435" y="4045419"/>
            <a:ext cx="2540324" cy="843343"/>
          </a:xfrm>
          <a:custGeom>
            <a:avLst/>
            <a:gdLst>
              <a:gd name="connsiteX0" fmla="*/ 0 w 2342367"/>
              <a:gd name="connsiteY0" fmla="*/ 589210 h 589210"/>
              <a:gd name="connsiteX1" fmla="*/ 776614 w 2342367"/>
              <a:gd name="connsiteY1" fmla="*/ 487 h 589210"/>
              <a:gd name="connsiteX2" fmla="*/ 2342367 w 2342367"/>
              <a:gd name="connsiteY2" fmla="*/ 489002 h 58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367" h="589210">
                <a:moveTo>
                  <a:pt x="0" y="589210"/>
                </a:moveTo>
                <a:cubicBezTo>
                  <a:pt x="193110" y="303199"/>
                  <a:pt x="386220" y="17188"/>
                  <a:pt x="776614" y="487"/>
                </a:cubicBezTo>
                <a:cubicBezTo>
                  <a:pt x="1167008" y="-16214"/>
                  <a:pt x="2070970" y="401320"/>
                  <a:pt x="2342367" y="48900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4534096" y="4455418"/>
            <a:ext cx="1315233" cy="109627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4572000" y="4559150"/>
            <a:ext cx="1180901" cy="96361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2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Delete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3015023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pointers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Delete node!</a:t>
            </a:r>
          </a:p>
          <a:p>
            <a:pPr lvl="2"/>
            <a:r>
              <a:rPr lang="en-US" dirty="0" err="1"/>
              <a:t>prevPtr</a:t>
            </a:r>
            <a:r>
              <a:rPr lang="en-US" dirty="0"/>
              <a:t>-&gt; next = </a:t>
            </a:r>
            <a:r>
              <a:rPr lang="en-US" dirty="0" err="1"/>
              <a:t>myPtr</a:t>
            </a:r>
            <a:r>
              <a:rPr lang="en-US" dirty="0"/>
              <a:t>-&gt;next</a:t>
            </a:r>
          </a:p>
          <a:p>
            <a:pPr lvl="2"/>
            <a:r>
              <a:rPr lang="en-US" dirty="0"/>
              <a:t>Delete </a:t>
            </a:r>
            <a:r>
              <a:rPr lang="en-US" dirty="0" err="1"/>
              <a:t>myPtr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prevPtr</a:t>
            </a:r>
            <a:r>
              <a:rPr lang="en-US" dirty="0"/>
              <a:t> = </a:t>
            </a:r>
            <a:r>
              <a:rPr lang="en-US" dirty="0" err="1"/>
              <a:t>myPtr</a:t>
            </a:r>
            <a:r>
              <a:rPr lang="en-US" dirty="0"/>
              <a:t> and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 </a:t>
            </a:r>
          </a:p>
        </p:txBody>
      </p:sp>
    </p:spTree>
    <p:extLst>
      <p:ext uri="{BB962C8B-B14F-4D97-AF65-F5344CB8AC3E}">
        <p14:creationId xmlns:p14="http://schemas.microsoft.com/office/powerpoint/2010/main" val="313847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Delete (2)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3754058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  </a:t>
            </a:r>
            <a:r>
              <a:rPr lang="en-US" dirty="0" err="1"/>
              <a:t>prevPtr</a:t>
            </a:r>
            <a:r>
              <a:rPr lang="en-US" dirty="0"/>
              <a:t>-&gt; next = </a:t>
            </a:r>
            <a:r>
              <a:rPr lang="en-US" dirty="0" err="1"/>
              <a:t>myPtr</a:t>
            </a:r>
            <a:r>
              <a:rPr lang="en-US" dirty="0"/>
              <a:t>-&gt;next;  Delete </a:t>
            </a:r>
            <a:r>
              <a:rPr lang="en-US" dirty="0" err="1"/>
              <a:t>myPtr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prevPtr</a:t>
            </a:r>
            <a:r>
              <a:rPr lang="en-US" dirty="0"/>
              <a:t> = </a:t>
            </a:r>
            <a:r>
              <a:rPr lang="en-US" dirty="0" err="1"/>
              <a:t>myPtr</a:t>
            </a:r>
            <a:r>
              <a:rPr lang="en-US" dirty="0"/>
              <a:t> and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92409" y="3401801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688064" y="2635575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563154" y="3162140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075774" y="3469982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prevPtr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8493765" y="2635575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368855" y="3162140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13" y="0"/>
            <a:ext cx="7886700" cy="1325563"/>
          </a:xfrm>
        </p:spPr>
        <p:txBody>
          <a:bodyPr/>
          <a:lstStyle/>
          <a:p>
            <a:r>
              <a:rPr lang="en-US" dirty="0"/>
              <a:t>Separation Cont.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888" y="151759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MazeCell.h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#pragma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once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MazeCell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MazeCell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type;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70677" y="1517595"/>
            <a:ext cx="6047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//MazeCell.cpp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MazeCell.h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type_in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type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type;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type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type_in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403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Delete (2)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3754058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  </a:t>
            </a:r>
            <a:r>
              <a:rPr lang="en-US" dirty="0" err="1"/>
              <a:t>prevPtr</a:t>
            </a:r>
            <a:r>
              <a:rPr lang="en-US" dirty="0"/>
              <a:t>-&gt; next = </a:t>
            </a:r>
            <a:r>
              <a:rPr lang="en-US" dirty="0" err="1"/>
              <a:t>myPtr</a:t>
            </a:r>
            <a:r>
              <a:rPr lang="en-US" dirty="0"/>
              <a:t>-&gt;next;  Delete </a:t>
            </a:r>
            <a:r>
              <a:rPr lang="en-US" dirty="0" err="1"/>
              <a:t>myPtr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prevPtr</a:t>
            </a:r>
            <a:r>
              <a:rPr lang="en-US" dirty="0"/>
              <a:t> = </a:t>
            </a:r>
            <a:r>
              <a:rPr lang="en-US" dirty="0" err="1"/>
              <a:t>myPtr</a:t>
            </a:r>
            <a:r>
              <a:rPr lang="en-US" dirty="0"/>
              <a:t> and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57357" y="3436498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3453012" y="2670272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328102" y="319683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87207" y="3461906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prevPtr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705198" y="2627499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580288" y="3154064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Delete (2)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71809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3754058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  </a:t>
            </a:r>
            <a:r>
              <a:rPr lang="en-US" dirty="0" err="1"/>
              <a:t>prevPtr</a:t>
            </a:r>
            <a:r>
              <a:rPr lang="en-US" dirty="0"/>
              <a:t>-&gt; next = </a:t>
            </a:r>
            <a:r>
              <a:rPr lang="en-US" dirty="0" err="1"/>
              <a:t>myPtr</a:t>
            </a:r>
            <a:r>
              <a:rPr lang="en-US" dirty="0"/>
              <a:t>-&gt;next;  Delete </a:t>
            </a:r>
            <a:r>
              <a:rPr lang="en-US" dirty="0" err="1"/>
              <a:t>myPtr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prevPtr</a:t>
            </a:r>
            <a:r>
              <a:rPr lang="en-US" dirty="0"/>
              <a:t> = </a:t>
            </a:r>
            <a:r>
              <a:rPr lang="en-US" dirty="0" err="1"/>
              <a:t>myPtr</a:t>
            </a:r>
            <a:r>
              <a:rPr lang="en-US" dirty="0"/>
              <a:t> and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2349" y="3435518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188004" y="2669292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63094" y="319585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22199" y="3460926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prevPtr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440190" y="2626519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15280" y="3153084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Delete (2)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616" y="1790898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98462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3754058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  </a:t>
            </a:r>
            <a:r>
              <a:rPr lang="en-US" dirty="0" err="1"/>
              <a:t>prevPtr</a:t>
            </a:r>
            <a:r>
              <a:rPr lang="en-US" dirty="0"/>
              <a:t>-&gt; next = </a:t>
            </a:r>
            <a:r>
              <a:rPr lang="en-US" dirty="0" err="1"/>
              <a:t>myPtr</a:t>
            </a:r>
            <a:r>
              <a:rPr lang="en-US" dirty="0"/>
              <a:t>-&gt;next;  Delete </a:t>
            </a:r>
            <a:r>
              <a:rPr lang="en-US" dirty="0" err="1"/>
              <a:t>myPtr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prevPtr</a:t>
            </a:r>
            <a:r>
              <a:rPr lang="en-US" dirty="0"/>
              <a:t> = </a:t>
            </a:r>
            <a:r>
              <a:rPr lang="en-US" dirty="0" err="1"/>
              <a:t>myPtr</a:t>
            </a:r>
            <a:r>
              <a:rPr lang="en-US" dirty="0"/>
              <a:t> and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92349" y="3435518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188004" y="2669292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063094" y="319585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22199" y="3460926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prevPtr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440190" y="2626519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15280" y="3153084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/>
          <p:cNvSpPr/>
          <p:nvPr/>
        </p:nvSpPr>
        <p:spPr>
          <a:xfrm>
            <a:off x="3864769" y="1468460"/>
            <a:ext cx="2540324" cy="843343"/>
          </a:xfrm>
          <a:custGeom>
            <a:avLst/>
            <a:gdLst>
              <a:gd name="connsiteX0" fmla="*/ 0 w 2342367"/>
              <a:gd name="connsiteY0" fmla="*/ 589210 h 589210"/>
              <a:gd name="connsiteX1" fmla="*/ 776614 w 2342367"/>
              <a:gd name="connsiteY1" fmla="*/ 487 h 589210"/>
              <a:gd name="connsiteX2" fmla="*/ 2342367 w 2342367"/>
              <a:gd name="connsiteY2" fmla="*/ 489002 h 58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367" h="589210">
                <a:moveTo>
                  <a:pt x="0" y="589210"/>
                </a:moveTo>
                <a:cubicBezTo>
                  <a:pt x="193110" y="303199"/>
                  <a:pt x="386220" y="17188"/>
                  <a:pt x="776614" y="487"/>
                </a:cubicBezTo>
                <a:cubicBezTo>
                  <a:pt x="1167008" y="-16214"/>
                  <a:pt x="2070970" y="401320"/>
                  <a:pt x="2342367" y="48900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Delete (2)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66300" y="1791878"/>
            <a:ext cx="1034706" cy="828676"/>
            <a:chOff x="1114425" y="1928812"/>
            <a:chExt cx="1034706" cy="828676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0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34958" y="1791486"/>
            <a:ext cx="1034706" cy="828676"/>
            <a:chOff x="1114425" y="1928812"/>
            <a:chExt cx="1034706" cy="828676"/>
          </a:xfrm>
        </p:grpSpPr>
        <p:sp>
          <p:nvSpPr>
            <p:cNvPr id="9" name="Rectangle: Rounded Corners 8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1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22206" y="1897465"/>
            <a:ext cx="1034706" cy="828676"/>
            <a:chOff x="1114425" y="1928812"/>
            <a:chExt cx="1034706" cy="828676"/>
          </a:xfrm>
        </p:grpSpPr>
        <p:sp>
          <p:nvSpPr>
            <p:cNvPr id="12" name="Rectangle: Rounded Corners 11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2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370129" y="1790898"/>
            <a:ext cx="1034706" cy="828676"/>
            <a:chOff x="1114425" y="1928812"/>
            <a:chExt cx="1034706" cy="828676"/>
          </a:xfrm>
        </p:grpSpPr>
        <p:sp>
          <p:nvSpPr>
            <p:cNvPr id="15" name="Rectangle: Rounded Corners 14"/>
            <p:cNvSpPr/>
            <p:nvPr/>
          </p:nvSpPr>
          <p:spPr>
            <a:xfrm>
              <a:off x="1114425" y="1928812"/>
              <a:ext cx="1034706" cy="828676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Data = 3 </a:t>
              </a:r>
            </a:p>
            <a:p>
              <a:r>
                <a:rPr lang="en-US" dirty="0"/>
                <a:t>Next  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846232" y="2391102"/>
              <a:ext cx="232969" cy="2286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196111" y="2187327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317052" y="2320927"/>
            <a:ext cx="495268" cy="135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7334905" y="2171866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218" y="189931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83310" y="2158283"/>
            <a:ext cx="703882" cy="162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19112" y="203625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27" name="Oval 26"/>
          <p:cNvSpPr/>
          <p:nvPr/>
        </p:nvSpPr>
        <p:spPr>
          <a:xfrm>
            <a:off x="358400" y="2206627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741006" y="3754058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1. Set pointer (</a:t>
            </a:r>
            <a:r>
              <a:rPr lang="en-US" dirty="0" err="1"/>
              <a:t>myPtr</a:t>
            </a:r>
            <a:r>
              <a:rPr lang="en-US" dirty="0"/>
              <a:t>) to Head</a:t>
            </a:r>
          </a:p>
          <a:p>
            <a:r>
              <a:rPr lang="en-US" dirty="0"/>
              <a:t>2. Check if </a:t>
            </a:r>
            <a:r>
              <a:rPr lang="en-US" dirty="0" err="1"/>
              <a:t>myPtr</a:t>
            </a:r>
            <a:r>
              <a:rPr lang="en-US" dirty="0"/>
              <a:t> is Null (0)</a:t>
            </a:r>
          </a:p>
          <a:p>
            <a:pPr lvl="1"/>
            <a:r>
              <a:rPr lang="en-US" dirty="0"/>
              <a:t>Yes: return 0 (not found, at the end of the list)</a:t>
            </a:r>
          </a:p>
          <a:p>
            <a:r>
              <a:rPr lang="en-US" dirty="0"/>
              <a:t>3. Check if Data is what we are looking for</a:t>
            </a:r>
          </a:p>
          <a:p>
            <a:pPr lvl="1"/>
            <a:r>
              <a:rPr lang="en-US" dirty="0"/>
              <a:t>Yes:   </a:t>
            </a:r>
            <a:r>
              <a:rPr lang="en-US" dirty="0" err="1"/>
              <a:t>prevPtr</a:t>
            </a:r>
            <a:r>
              <a:rPr lang="en-US" dirty="0"/>
              <a:t>-&gt; next = </a:t>
            </a:r>
            <a:r>
              <a:rPr lang="en-US" dirty="0" err="1"/>
              <a:t>myPtr</a:t>
            </a:r>
            <a:r>
              <a:rPr lang="en-US" dirty="0"/>
              <a:t>-&gt;next;  Delete </a:t>
            </a:r>
            <a:r>
              <a:rPr lang="en-US" dirty="0" err="1"/>
              <a:t>myPtr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No: Set </a:t>
            </a:r>
            <a:r>
              <a:rPr lang="en-US" dirty="0" err="1"/>
              <a:t>prevPtr</a:t>
            </a:r>
            <a:r>
              <a:rPr lang="en-US" dirty="0"/>
              <a:t> = </a:t>
            </a:r>
            <a:r>
              <a:rPr lang="en-US" dirty="0" err="1"/>
              <a:t>myPtr</a:t>
            </a:r>
            <a:r>
              <a:rPr lang="en-US" dirty="0"/>
              <a:t> and </a:t>
            </a:r>
            <a:r>
              <a:rPr lang="en-US" dirty="0" err="1"/>
              <a:t>myPtr</a:t>
            </a:r>
            <a:r>
              <a:rPr lang="en-US" dirty="0"/>
              <a:t> to </a:t>
            </a:r>
            <a:r>
              <a:rPr lang="en-US" dirty="0" err="1"/>
              <a:t>myPtr</a:t>
            </a:r>
            <a:r>
              <a:rPr lang="en-US" dirty="0"/>
              <a:t>-&gt;next and go to step 2.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10939" y="3417797"/>
            <a:ext cx="74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myPtr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006594" y="2775859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4898145" y="3176019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022199" y="3460926"/>
            <a:ext cx="87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prevPtr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3440190" y="2626519"/>
            <a:ext cx="21585" cy="6408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15280" y="3153084"/>
            <a:ext cx="232969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/>
          <p:cNvSpPr/>
          <p:nvPr/>
        </p:nvSpPr>
        <p:spPr>
          <a:xfrm>
            <a:off x="3864769" y="1468460"/>
            <a:ext cx="2540324" cy="843343"/>
          </a:xfrm>
          <a:custGeom>
            <a:avLst/>
            <a:gdLst>
              <a:gd name="connsiteX0" fmla="*/ 0 w 2342367"/>
              <a:gd name="connsiteY0" fmla="*/ 589210 h 589210"/>
              <a:gd name="connsiteX1" fmla="*/ 776614 w 2342367"/>
              <a:gd name="connsiteY1" fmla="*/ 487 h 589210"/>
              <a:gd name="connsiteX2" fmla="*/ 2342367 w 2342367"/>
              <a:gd name="connsiteY2" fmla="*/ 489002 h 589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367" h="589210">
                <a:moveTo>
                  <a:pt x="0" y="589210"/>
                </a:moveTo>
                <a:cubicBezTo>
                  <a:pt x="193110" y="303199"/>
                  <a:pt x="386220" y="17188"/>
                  <a:pt x="776614" y="487"/>
                </a:cubicBezTo>
                <a:cubicBezTo>
                  <a:pt x="1167008" y="-16214"/>
                  <a:pt x="2070970" y="401320"/>
                  <a:pt x="2342367" y="489002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4299083" y="1767336"/>
            <a:ext cx="1315233" cy="109627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4336987" y="1871068"/>
            <a:ext cx="1180901" cy="963612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7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you implement..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groups, discuss how you would implement a function to remove every third member of the linked list?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Linked Data Structure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special cases:</a:t>
            </a:r>
          </a:p>
          <a:p>
            <a:pPr lvl="1"/>
            <a:r>
              <a:rPr lang="en-US" dirty="0"/>
              <a:t>When Head is Null</a:t>
            </a:r>
          </a:p>
          <a:p>
            <a:pPr lvl="1"/>
            <a:r>
              <a:rPr lang="en-US" dirty="0"/>
              <a:t>When Head is the last Item as well</a:t>
            </a:r>
          </a:p>
          <a:p>
            <a:pPr lvl="1"/>
            <a:r>
              <a:rPr lang="en-US" dirty="0"/>
              <a:t>When traversing goes past the last item</a:t>
            </a:r>
          </a:p>
          <a:p>
            <a:pPr lvl="1"/>
            <a:r>
              <a:rPr lang="en-US" dirty="0"/>
              <a:t>When manipulating the first or last item</a:t>
            </a:r>
          </a:p>
          <a:p>
            <a:r>
              <a:rPr lang="en-US" dirty="0"/>
              <a:t>Not initializing pointers (Head, Next) to Null</a:t>
            </a:r>
          </a:p>
          <a:p>
            <a:r>
              <a:rPr lang="en-US" dirty="0"/>
              <a:t>Note: most complex data structures use nodes and traversals</a:t>
            </a:r>
          </a:p>
        </p:txBody>
      </p:sp>
    </p:spTree>
    <p:extLst>
      <p:ext uri="{BB962C8B-B14F-4D97-AF65-F5344CB8AC3E}">
        <p14:creationId xmlns:p14="http://schemas.microsoft.com/office/powerpoint/2010/main" val="307297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Linked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162839" y="1690689"/>
            <a:ext cx="79101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	</a:t>
            </a: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~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append(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print();</a:t>
            </a: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head;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89894" y="629641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value;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next;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endParaRPr lang="en-US" dirty="0">
              <a:latin typeface="Consolas" panose="020B0609020204030204" pitchFamily="49" charset="0"/>
            </a:endParaRPr>
          </a:p>
          <a:p>
            <a:pPr indent="457200"/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next);</a:t>
            </a: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theNewNext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1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4221" y="917283"/>
            <a:ext cx="359744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head =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90499" y="483348"/>
            <a:ext cx="5238604" cy="59093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::append(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value_in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(head == 0)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value_in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!= 0)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value_in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( 0);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3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2973" y="3400438"/>
            <a:ext cx="2693097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ll.append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ll.append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ll.append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ll.append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ll.print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24869" y="279618"/>
            <a:ext cx="5273507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::print()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head;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0)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32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next </a:t>
            </a:r>
            <a:r>
              <a:rPr lang="en-US" dirty="0" smtClean="0"/>
              <a:t>node </a:t>
            </a:r>
            <a:r>
              <a:rPr lang="en-US" dirty="0"/>
              <a:t>is typically set to Null</a:t>
            </a:r>
          </a:p>
          <a:p>
            <a:r>
              <a:rPr lang="en-US" dirty="0"/>
              <a:t>In C++ Null is 0</a:t>
            </a:r>
          </a:p>
          <a:p>
            <a:r>
              <a:rPr lang="en-US" dirty="0"/>
              <a:t>You can set any pointer to 0</a:t>
            </a:r>
          </a:p>
          <a:p>
            <a:r>
              <a:rPr lang="en-US" dirty="0"/>
              <a:t>“Null” is not defined in visual </a:t>
            </a:r>
            <a:r>
              <a:rPr lang="en-US" dirty="0" smtClean="0"/>
              <a:t>studio, NULL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Files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without implemented functions will cause an error if the function is invoked</a:t>
            </a:r>
          </a:p>
          <a:p>
            <a:r>
              <a:rPr lang="en-US" dirty="0"/>
              <a:t>If the unimplemented function is not </a:t>
            </a:r>
            <a:r>
              <a:rPr lang="en-US" dirty="0" smtClean="0"/>
              <a:t>invoked (called), </a:t>
            </a:r>
            <a:r>
              <a:rPr lang="en-US" dirty="0"/>
              <a:t>the program will compile fine.</a:t>
            </a:r>
          </a:p>
          <a:p>
            <a:r>
              <a:rPr lang="en-US" dirty="0"/>
              <a:t>The </a:t>
            </a:r>
            <a:r>
              <a:rPr lang="en-US" i="1" dirty="0"/>
              <a:t>class </a:t>
            </a:r>
            <a:r>
              <a:rPr lang="en-US" i="1" dirty="0" smtClean="0"/>
              <a:t>implementation (.</a:t>
            </a:r>
            <a:r>
              <a:rPr lang="en-US" i="1" dirty="0" err="1" smtClean="0"/>
              <a:t>cpp</a:t>
            </a:r>
            <a:r>
              <a:rPr lang="en-US" i="1" dirty="0" smtClean="0"/>
              <a:t>) </a:t>
            </a:r>
            <a:r>
              <a:rPr lang="en-US" dirty="0"/>
              <a:t>defines the functions specified in the </a:t>
            </a:r>
            <a:r>
              <a:rPr lang="en-US" i="1" dirty="0"/>
              <a:t>class </a:t>
            </a:r>
            <a:r>
              <a:rPr lang="en-US" i="1" dirty="0" smtClean="0"/>
              <a:t>declaration (.h)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go about figuring out a new </a:t>
            </a:r>
            <a:r>
              <a:rPr lang="en-US" dirty="0" err="1"/>
              <a:t>LinkedList</a:t>
            </a:r>
            <a:r>
              <a:rPr lang="en-US" dirty="0"/>
              <a:t>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Say, </a:t>
            </a:r>
            <a:r>
              <a:rPr lang="en-US" dirty="0" err="1"/>
              <a:t>removeFront</a:t>
            </a:r>
            <a:r>
              <a:rPr lang="en-US" dirty="0"/>
              <a:t>()?</a:t>
            </a:r>
          </a:p>
          <a:p>
            <a:r>
              <a:rPr lang="en-US" dirty="0"/>
              <a:t>Here are two ideas:</a:t>
            </a:r>
          </a:p>
          <a:p>
            <a:pPr lvl="1"/>
            <a:r>
              <a:rPr lang="en-US" dirty="0"/>
              <a:t>Get out a sheet of paper, draw a linked list, and draw the actions you need to take. </a:t>
            </a:r>
          </a:p>
          <a:p>
            <a:pPr lvl="1"/>
            <a:r>
              <a:rPr lang="en-US" dirty="0"/>
              <a:t>Think if you can use the functions you know about </a:t>
            </a:r>
          </a:p>
          <a:p>
            <a:r>
              <a:rPr lang="en-US" dirty="0"/>
              <a:t>Give it a try for </a:t>
            </a:r>
            <a:r>
              <a:rPr lang="en-US" dirty="0" err="1"/>
              <a:t>removeFront</a:t>
            </a:r>
            <a:r>
              <a:rPr lang="en-US" dirty="0"/>
              <a:t>()!</a:t>
            </a:r>
          </a:p>
        </p:txBody>
      </p:sp>
    </p:spTree>
    <p:extLst>
      <p:ext uri="{BB962C8B-B14F-4D97-AF65-F5344CB8AC3E}">
        <p14:creationId xmlns:p14="http://schemas.microsoft.com/office/powerpoint/2010/main" val="242447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 and functions cannot have the same name in C++</a:t>
            </a:r>
          </a:p>
          <a:p>
            <a:r>
              <a:rPr lang="en-US" dirty="0"/>
              <a:t>No member variable  in-line initialization in C++</a:t>
            </a:r>
          </a:p>
          <a:p>
            <a:r>
              <a:rPr lang="en-US" dirty="0"/>
              <a:t>No guarantee of member variables to default initialization in C++</a:t>
            </a:r>
          </a:p>
          <a:p>
            <a:r>
              <a:rPr lang="en-US" dirty="0"/>
              <a:t>Default visibility of members is different in Java and 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868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Classes, like Java Classes, can be nested</a:t>
            </a:r>
          </a:p>
          <a:p>
            <a:r>
              <a:rPr lang="en-US" dirty="0"/>
              <a:t>If class A is inside of class B, class A can be referenced using the scoping operator ::</a:t>
            </a:r>
          </a:p>
        </p:txBody>
      </p:sp>
      <p:sp>
        <p:nvSpPr>
          <p:cNvPr id="4" name="Rectangle 3"/>
          <p:cNvSpPr/>
          <p:nvPr/>
        </p:nvSpPr>
        <p:spPr>
          <a:xfrm>
            <a:off x="1434230" y="339433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3786" y="3394335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myA.data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5;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members are not always visible</a:t>
            </a:r>
          </a:p>
          <a:p>
            <a:pPr lvl="1"/>
            <a:r>
              <a:rPr lang="en-US" dirty="0"/>
              <a:t>A can see B’s private members</a:t>
            </a:r>
          </a:p>
          <a:p>
            <a:pPr lvl="1"/>
            <a:r>
              <a:rPr lang="en-US" dirty="0"/>
              <a:t>B cannot see A’s private members</a:t>
            </a:r>
          </a:p>
        </p:txBody>
      </p:sp>
    </p:spTree>
    <p:extLst>
      <p:ext uri="{BB962C8B-B14F-4D97-AF65-F5344CB8AC3E}">
        <p14:creationId xmlns:p14="http://schemas.microsoft.com/office/powerpoint/2010/main" val="2799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Java’s final does not prevent references with final from being modified</a:t>
            </a:r>
          </a:p>
          <a:p>
            <a:r>
              <a:rPr lang="en-US" dirty="0"/>
              <a:t>In Java, no objects are created implicitly with typecasts. C++ does with this “typecast”:</a:t>
            </a:r>
          </a:p>
          <a:p>
            <a:endParaRPr lang="en-US" dirty="0"/>
          </a:p>
          <a:p>
            <a:r>
              <a:rPr lang="en-US" dirty="0"/>
              <a:t>In Java, objects cannot have other objects as </a:t>
            </a:r>
            <a:r>
              <a:rPr lang="en-US" dirty="0" smtClean="0"/>
              <a:t>stack variables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26" y="3631962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cell2 = 5;</a:t>
            </a:r>
          </a:p>
        </p:txBody>
      </p:sp>
    </p:spTree>
    <p:extLst>
      <p:ext uri="{BB962C8B-B14F-4D97-AF65-F5344CB8AC3E}">
        <p14:creationId xmlns:p14="http://schemas.microsoft.com/office/powerpoint/2010/main" val="303474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of C++ </a:t>
            </a:r>
            <a:r>
              <a:rPr lang="en-US" dirty="0" err="1"/>
              <a:t>MazeCell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3345" y="1926216"/>
            <a:ext cx="793865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cell1;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cell2 = 5;</a:t>
            </a:r>
          </a:p>
          <a:p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cell3(2);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cell1.getType()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cell2.getType()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cell3.getType()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cell1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cell2;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cell1.setType(8);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cell1.getType()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cell2.getType()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2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7738"/>
            <a:ext cx="7886700" cy="4849496"/>
          </a:xfrm>
        </p:spPr>
        <p:txBody>
          <a:bodyPr>
            <a:normAutofit/>
          </a:bodyPr>
          <a:lstStyle/>
          <a:p>
            <a:r>
              <a:rPr lang="en-US" dirty="0"/>
              <a:t>The follow C++ code does not compile, but it looks correct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ideas why this does not compile?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407906"/>
            <a:ext cx="6705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allTypesAre0(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MazeCell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cells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!= 0)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0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12012</TotalTime>
  <Words>4821</Words>
  <Application>Microsoft Office PowerPoint</Application>
  <PresentationFormat>On-screen Show (4:3)</PresentationFormat>
  <Paragraphs>1044</Paragraphs>
  <Slides>74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Chapter 4: Classes</vt:lpstr>
      <vt:lpstr>Today</vt:lpstr>
      <vt:lpstr>C++ Class Similarities to Java</vt:lpstr>
      <vt:lpstr>Differences:</vt:lpstr>
      <vt:lpstr>Separation of Class Declarations and Definitions </vt:lpstr>
      <vt:lpstr>Separation Cont.</vt:lpstr>
      <vt:lpstr>Separate Files </vt:lpstr>
      <vt:lpstr>Example use of C++ MazeCell</vt:lpstr>
      <vt:lpstr>Accessors</vt:lpstr>
      <vt:lpstr>Accessors</vt:lpstr>
      <vt:lpstr>Accessors</vt:lpstr>
      <vt:lpstr>C++ Explicit</vt:lpstr>
      <vt:lpstr>Differences of Memory Layout</vt:lpstr>
      <vt:lpstr>With Pointers</vt:lpstr>
      <vt:lpstr>With Pointers</vt:lpstr>
      <vt:lpstr>With Pointers</vt:lpstr>
      <vt:lpstr>More differences</vt:lpstr>
      <vt:lpstr>More differences</vt:lpstr>
      <vt:lpstr>Initializer lists – C++</vt:lpstr>
      <vt:lpstr>Initializer lists</vt:lpstr>
      <vt:lpstr>Destructor</vt:lpstr>
      <vt:lpstr>Destructor Example</vt:lpstr>
      <vt:lpstr>Larger Destructor Example</vt:lpstr>
      <vt:lpstr>Copy Constructer </vt:lpstr>
      <vt:lpstr>Example Copy Constructor</vt:lpstr>
      <vt:lpstr>= operator</vt:lpstr>
      <vt:lpstr>= operator example</vt:lpstr>
      <vt:lpstr>The “Big 3”</vt:lpstr>
      <vt:lpstr>Default Constructor</vt:lpstr>
      <vt:lpstr>Structs</vt:lpstr>
      <vt:lpstr>Static Members</vt:lpstr>
      <vt:lpstr>Static Members</vt:lpstr>
      <vt:lpstr>Namespaces</vt:lpstr>
      <vt:lpstr>Defining namespaces</vt:lpstr>
      <vt:lpstr>Using namespace code without the using command</vt:lpstr>
      <vt:lpstr>Incomplete Class Definitions</vt:lpstr>
      <vt:lpstr>Incomplete Class Definitions</vt:lpstr>
      <vt:lpstr>Include Problems</vt:lpstr>
      <vt:lpstr>Solution - C++ Directives </vt:lpstr>
      <vt:lpstr>Node.h with Directives</vt:lpstr>
      <vt:lpstr>#define</vt:lpstr>
      <vt:lpstr>Linked Data Structures</vt:lpstr>
      <vt:lpstr>Example: Linked List</vt:lpstr>
      <vt:lpstr>Simple Find ( 2 )</vt:lpstr>
      <vt:lpstr>Simple Find ( 2 )</vt:lpstr>
      <vt:lpstr>Simple Find ( 2 )</vt:lpstr>
      <vt:lpstr>Simple Find ( 2 )</vt:lpstr>
      <vt:lpstr>Simple Find ( 5 )</vt:lpstr>
      <vt:lpstr>Simple Find ( 5 )</vt:lpstr>
      <vt:lpstr>Simple Find ( 5 )</vt:lpstr>
      <vt:lpstr>Simple Find ( 5 )</vt:lpstr>
      <vt:lpstr>Simple Find ( 5 )</vt:lpstr>
      <vt:lpstr>Simple Find ( 5 )</vt:lpstr>
      <vt:lpstr>You try! -  Simple Find ( 3 )</vt:lpstr>
      <vt:lpstr>You try!</vt:lpstr>
      <vt:lpstr>Simple Delete</vt:lpstr>
      <vt:lpstr>Delete</vt:lpstr>
      <vt:lpstr>Simple Delete</vt:lpstr>
      <vt:lpstr>Simple Delete (2)</vt:lpstr>
      <vt:lpstr>Simple Delete (2)</vt:lpstr>
      <vt:lpstr>Simple Delete (2)</vt:lpstr>
      <vt:lpstr>Simple Delete (2)</vt:lpstr>
      <vt:lpstr>Simple Delete (2)</vt:lpstr>
      <vt:lpstr>How would you implement..</vt:lpstr>
      <vt:lpstr>Pitfalls of Linked Data Structure Algorithms</vt:lpstr>
      <vt:lpstr>C++ Linked List</vt:lpstr>
      <vt:lpstr>PowerPoint Presentation</vt:lpstr>
      <vt:lpstr>PowerPoint Presentation</vt:lpstr>
      <vt:lpstr>Null</vt:lpstr>
      <vt:lpstr>How do you go about figuring out a new LinkedList function?</vt:lpstr>
      <vt:lpstr>Minor Points</vt:lpstr>
      <vt:lpstr>Nested Classes</vt:lpstr>
      <vt:lpstr>Nested Classes</vt:lpstr>
      <vt:lpstr>Syntax 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Redeemer</dc:creator>
  <cp:lastModifiedBy>Benjamin Mood</cp:lastModifiedBy>
  <cp:revision>493</cp:revision>
  <dcterms:created xsi:type="dcterms:W3CDTF">2016-07-07T20:42:27Z</dcterms:created>
  <dcterms:modified xsi:type="dcterms:W3CDTF">2021-09-20T19:02:11Z</dcterms:modified>
</cp:coreProperties>
</file>