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Bringing Estimation To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How do you estimate when you don</a:t>
            </a:r>
            <a:r>
              <a:rPr lang="mr-IN" dirty="0" smtClean="0"/>
              <a:t>’</a:t>
            </a:r>
            <a:r>
              <a:rPr lang="en-US" dirty="0" smtClean="0"/>
              <a:t>t know the exact nature of the task?</a:t>
            </a:r>
          </a:p>
          <a:p>
            <a:pPr lvl="1"/>
            <a:r>
              <a:rPr lang="en-US" dirty="0"/>
              <a:t>How do you estimate for something you’ve never done before?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you estimate </a:t>
            </a:r>
            <a:r>
              <a:rPr lang="en-US" dirty="0" smtClean="0"/>
              <a:t>for a team?</a:t>
            </a:r>
          </a:p>
          <a:p>
            <a:pPr lvl="1"/>
            <a:r>
              <a:rPr lang="en-US" dirty="0" smtClean="0"/>
              <a:t>How can you have confidence in your estimates?</a:t>
            </a:r>
            <a:endParaRPr lang="en-US" dirty="0"/>
          </a:p>
          <a:p>
            <a:pPr lvl="1"/>
            <a:r>
              <a:rPr lang="en-US" dirty="0" smtClean="0"/>
              <a:t>How do you improve your ability to estimate?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4" y="3759501"/>
            <a:ext cx="3800475" cy="28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engineers and data analysts constantly draw upon their problem solving skills</a:t>
            </a:r>
          </a:p>
          <a:p>
            <a:pPr lvl="1"/>
            <a:r>
              <a:rPr lang="en-US" dirty="0"/>
              <a:t>Whilst working </a:t>
            </a:r>
            <a:r>
              <a:rPr lang="en-US" dirty="0" smtClean="0"/>
              <a:t>on a problem you </a:t>
            </a:r>
            <a:r>
              <a:rPr lang="en-US" dirty="0"/>
              <a:t>won’t always know what </a:t>
            </a:r>
            <a:r>
              <a:rPr lang="en-US" u="sng" dirty="0"/>
              <a:t>challenges</a:t>
            </a:r>
            <a:r>
              <a:rPr lang="en-US" dirty="0"/>
              <a:t> you may encounter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solve </a:t>
            </a:r>
            <a:r>
              <a:rPr lang="en-US" dirty="0" smtClean="0"/>
              <a:t>a complex problem you </a:t>
            </a:r>
            <a:r>
              <a:rPr lang="en-US" dirty="0"/>
              <a:t>need to </a:t>
            </a:r>
            <a:r>
              <a:rPr lang="en-US" u="sng" dirty="0" smtClean="0"/>
              <a:t>break it down</a:t>
            </a:r>
            <a:r>
              <a:rPr lang="en-US" dirty="0" smtClean="0"/>
              <a:t> into smaller pieces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experiences </a:t>
            </a:r>
            <a:r>
              <a:rPr lang="en-US" dirty="0" smtClean="0"/>
              <a:t>will help </a:t>
            </a:r>
            <a:r>
              <a:rPr lang="en-US" dirty="0"/>
              <a:t>you to solve “similar” </a:t>
            </a:r>
            <a:r>
              <a:rPr lang="en-US" dirty="0" smtClean="0"/>
              <a:t>problems using the </a:t>
            </a:r>
            <a:r>
              <a:rPr lang="en-US" u="sng" dirty="0" smtClean="0"/>
              <a:t>skills</a:t>
            </a:r>
            <a:r>
              <a:rPr lang="en-US" dirty="0" smtClean="0"/>
              <a:t> you’ve acquired</a:t>
            </a:r>
          </a:p>
          <a:p>
            <a:pPr lvl="1"/>
            <a:r>
              <a:rPr lang="en-US" dirty="0" smtClean="0"/>
              <a:t>You will get better with practice but even better if you take the time to </a:t>
            </a:r>
            <a:r>
              <a:rPr lang="en-US" u="sng" dirty="0" smtClean="0"/>
              <a:t>review</a:t>
            </a:r>
            <a:r>
              <a:rPr lang="en-US" dirty="0" smtClean="0"/>
              <a:t> + reflect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3919538"/>
            <a:ext cx="2652714" cy="26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World’s Most </a:t>
            </a:r>
            <a:r>
              <a:rPr lang="en-US" dirty="0"/>
              <a:t>Famous </a:t>
            </a:r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</a:t>
            </a:r>
            <a:r>
              <a:rPr lang="en-US" dirty="0"/>
              <a:t>in 1974 by  </a:t>
            </a:r>
            <a:r>
              <a:rPr lang="en-US" dirty="0" err="1"/>
              <a:t>Ernő</a:t>
            </a:r>
            <a:r>
              <a:rPr lang="en-US" dirty="0"/>
              <a:t> </a:t>
            </a:r>
            <a:r>
              <a:rPr lang="en-US" dirty="0" smtClean="0"/>
              <a:t>Rubik and originally </a:t>
            </a:r>
            <a:r>
              <a:rPr lang="en-US" dirty="0"/>
              <a:t>called the “Magic Cube”</a:t>
            </a:r>
          </a:p>
          <a:p>
            <a:r>
              <a:rPr lang="en-US" dirty="0" smtClean="0"/>
              <a:t>Debuted at </a:t>
            </a:r>
            <a:r>
              <a:rPr lang="en-US" dirty="0"/>
              <a:t>the toy fairs </a:t>
            </a:r>
            <a:r>
              <a:rPr lang="en-US" dirty="0" smtClean="0"/>
              <a:t>in London</a:t>
            </a:r>
            <a:r>
              <a:rPr lang="en-US" dirty="0"/>
              <a:t>, Paris, Nuremberg and New York in </a:t>
            </a:r>
            <a:r>
              <a:rPr lang="en-US" dirty="0" smtClean="0"/>
              <a:t>Jan + Feb 1980</a:t>
            </a:r>
          </a:p>
          <a:p>
            <a:r>
              <a:rPr lang="en-US" dirty="0" smtClean="0"/>
              <a:t>350 </a:t>
            </a:r>
            <a:r>
              <a:rPr lang="en-US" dirty="0"/>
              <a:t>million sold worldwide by </a:t>
            </a:r>
            <a:r>
              <a:rPr lang="en-US" dirty="0" smtClean="0"/>
              <a:t>January 2009</a:t>
            </a:r>
          </a:p>
          <a:p>
            <a:r>
              <a:rPr lang="en-US" dirty="0" smtClean="0"/>
              <a:t>There are </a:t>
            </a:r>
            <a:r>
              <a:rPr lang="en-US" u="sng" dirty="0" smtClean="0"/>
              <a:t>many</a:t>
            </a:r>
            <a:r>
              <a:rPr lang="en-US" dirty="0" smtClean="0"/>
              <a:t> permutations </a:t>
            </a:r>
            <a:r>
              <a:rPr lang="en-US" dirty="0"/>
              <a:t>- 43,252,003,274,489,856,000 to be precise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26" y="3609975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with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Estimation challenge</a:t>
            </a:r>
          </a:p>
          <a:p>
            <a:pPr lvl="1"/>
            <a:r>
              <a:rPr lang="en-US" dirty="0" smtClean="0"/>
              <a:t>How many </a:t>
            </a:r>
            <a:r>
              <a:rPr lang="en-US" u="sng" dirty="0" smtClean="0"/>
              <a:t>moves</a:t>
            </a:r>
            <a:r>
              <a:rPr lang="en-US" dirty="0" smtClean="0"/>
              <a:t> will it take me to solve a Rubik’s cube?</a:t>
            </a:r>
          </a:p>
          <a:p>
            <a:pPr lvl="1"/>
            <a:r>
              <a:rPr lang="en-US" dirty="0" smtClean="0"/>
              <a:t>Bear in mind that every </a:t>
            </a:r>
            <a:r>
              <a:rPr lang="en-US" dirty="0"/>
              <a:t>“solve” </a:t>
            </a:r>
            <a:r>
              <a:rPr lang="en-US" dirty="0" smtClean="0"/>
              <a:t>will be slightly different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Possible approaches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Just estimate the </a:t>
            </a:r>
            <a:r>
              <a:rPr lang="en-US" u="sng" dirty="0" smtClean="0"/>
              <a:t>total</a:t>
            </a:r>
            <a:r>
              <a:rPr lang="en-US" dirty="0" smtClean="0"/>
              <a:t> number of moves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Split the task up, </a:t>
            </a:r>
            <a:r>
              <a:rPr lang="en-US" dirty="0"/>
              <a:t>estimate the </a:t>
            </a:r>
            <a:r>
              <a:rPr lang="en-US" dirty="0" smtClean="0"/>
              <a:t>number </a:t>
            </a:r>
            <a:r>
              <a:rPr lang="en-US" dirty="0"/>
              <a:t>of moves </a:t>
            </a:r>
            <a:r>
              <a:rPr lang="en-US" dirty="0" smtClean="0"/>
              <a:t>for each </a:t>
            </a:r>
            <a:r>
              <a:rPr lang="en-US" u="sng" dirty="0" smtClean="0"/>
              <a:t>part</a:t>
            </a:r>
            <a:r>
              <a:rPr lang="en-US" dirty="0" smtClean="0"/>
              <a:t> then add them up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12" y="2356380"/>
            <a:ext cx="3501602" cy="1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/ Framework - CFOP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Cross - Four “edges”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First Two </a:t>
            </a:r>
            <a:r>
              <a:rPr lang="en-US" dirty="0"/>
              <a:t>layers </a:t>
            </a:r>
            <a:r>
              <a:rPr lang="en-US" dirty="0" smtClean="0"/>
              <a:t>(F2L)</a:t>
            </a:r>
          </a:p>
          <a:p>
            <a:pPr lvl="1"/>
            <a:r>
              <a:rPr lang="en-US" dirty="0" smtClean="0"/>
              <a:t>Four “corner + edge” pairs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Orientation of the Last Layer (OLL)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Permutation of the Last Layer (PLL)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51" y="4271168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57" y="2718858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14" y="1980142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34713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Actuals VS 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- Typically ~6 moves</a:t>
            </a:r>
          </a:p>
          <a:p>
            <a:r>
              <a:rPr lang="en-US" dirty="0" smtClean="0"/>
              <a:t>F2L - </a:t>
            </a:r>
            <a:r>
              <a:rPr lang="en-US" dirty="0"/>
              <a:t>Typically </a:t>
            </a:r>
            <a:r>
              <a:rPr lang="en-US" dirty="0" smtClean="0"/>
              <a:t>~30 moves</a:t>
            </a:r>
          </a:p>
          <a:p>
            <a:r>
              <a:rPr lang="en-US" dirty="0" smtClean="0"/>
              <a:t>OLL - </a:t>
            </a:r>
            <a:r>
              <a:rPr lang="en-US" dirty="0"/>
              <a:t>Typically </a:t>
            </a:r>
            <a:r>
              <a:rPr lang="en-US" dirty="0" smtClean="0"/>
              <a:t>~11 </a:t>
            </a:r>
            <a:r>
              <a:rPr lang="en-US" dirty="0"/>
              <a:t>moves but </a:t>
            </a:r>
            <a:r>
              <a:rPr lang="en-US" dirty="0" smtClean="0"/>
              <a:t>can be as </a:t>
            </a:r>
            <a:r>
              <a:rPr lang="en-US" dirty="0"/>
              <a:t>high as 14 </a:t>
            </a:r>
            <a:r>
              <a:rPr lang="en-US" dirty="0" smtClean="0"/>
              <a:t>moves</a:t>
            </a:r>
          </a:p>
          <a:p>
            <a:r>
              <a:rPr lang="en-US" dirty="0" smtClean="0"/>
              <a:t>PLL  - </a:t>
            </a:r>
            <a:r>
              <a:rPr lang="en-US" dirty="0"/>
              <a:t>Typically </a:t>
            </a:r>
            <a:r>
              <a:rPr lang="en-US" dirty="0" smtClean="0"/>
              <a:t>~13 </a:t>
            </a:r>
            <a:r>
              <a:rPr lang="en-US" dirty="0"/>
              <a:t>moves but </a:t>
            </a:r>
            <a:r>
              <a:rPr lang="en-US" dirty="0" smtClean="0"/>
              <a:t>can be as </a:t>
            </a:r>
            <a:r>
              <a:rPr lang="en-US" dirty="0"/>
              <a:t>high as </a:t>
            </a:r>
            <a:r>
              <a:rPr lang="en-US" dirty="0" smtClean="0"/>
              <a:t>21 moves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TOTAL ~60 </a:t>
            </a:r>
            <a:r>
              <a:rPr lang="en-US" dirty="0"/>
              <a:t>moves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8" y="2309282"/>
            <a:ext cx="2305581" cy="23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is </a:t>
            </a:r>
            <a:r>
              <a:rPr lang="en-US" dirty="0" smtClean="0"/>
              <a:t>a relatively </a:t>
            </a:r>
            <a:r>
              <a:rPr lang="en-US" dirty="0"/>
              <a:t>simple </a:t>
            </a:r>
            <a:r>
              <a:rPr lang="en-US" dirty="0" smtClean="0"/>
              <a:t>task / problem but </a:t>
            </a:r>
            <a:r>
              <a:rPr lang="en-US" dirty="0"/>
              <a:t>there are similarities with </a:t>
            </a:r>
            <a:r>
              <a:rPr lang="en-US" dirty="0" smtClean="0"/>
              <a:t>agile methodologies</a:t>
            </a:r>
          </a:p>
          <a:p>
            <a:pPr lvl="1"/>
            <a:r>
              <a:rPr lang="en-US" dirty="0" smtClean="0"/>
              <a:t>Breaking larger tasks into </a:t>
            </a:r>
            <a:r>
              <a:rPr lang="en-US" u="sng" dirty="0"/>
              <a:t>smaller</a:t>
            </a:r>
            <a:r>
              <a:rPr lang="en-US" dirty="0"/>
              <a:t> </a:t>
            </a:r>
            <a:r>
              <a:rPr lang="en-US" dirty="0" smtClean="0"/>
              <a:t>tasks</a:t>
            </a:r>
            <a:r>
              <a:rPr lang="en-US" dirty="0"/>
              <a:t> </a:t>
            </a:r>
            <a:r>
              <a:rPr lang="en-US" dirty="0" smtClean="0"/>
              <a:t>even </a:t>
            </a:r>
            <a:r>
              <a:rPr lang="en-US" dirty="0"/>
              <a:t>though you </a:t>
            </a:r>
            <a:r>
              <a:rPr lang="en-US" dirty="0" smtClean="0"/>
              <a:t>won’t </a:t>
            </a:r>
            <a:r>
              <a:rPr lang="en-US" dirty="0"/>
              <a:t>know exactly what </a:t>
            </a:r>
            <a:r>
              <a:rPr lang="en-US" u="sng" dirty="0"/>
              <a:t>challenges</a:t>
            </a:r>
            <a:r>
              <a:rPr lang="en-US" dirty="0"/>
              <a:t> will be </a:t>
            </a:r>
            <a:r>
              <a:rPr lang="en-US" dirty="0" smtClean="0"/>
              <a:t>encountered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ability to handle different scenarios improves with </a:t>
            </a:r>
            <a:r>
              <a:rPr lang="en-US" u="sng" dirty="0" smtClean="0"/>
              <a:t>experience</a:t>
            </a:r>
            <a:r>
              <a:rPr lang="en-US" dirty="0"/>
              <a:t>.</a:t>
            </a:r>
            <a:r>
              <a:rPr lang="en-US" dirty="0" smtClean="0"/>
              <a:t> Figuring out your own solutions is great but you </a:t>
            </a:r>
            <a:r>
              <a:rPr lang="en-US" dirty="0"/>
              <a:t>can </a:t>
            </a:r>
            <a:r>
              <a:rPr lang="en-US" dirty="0" smtClean="0"/>
              <a:t>often </a:t>
            </a:r>
            <a:r>
              <a:rPr lang="en-US" u="sng" dirty="0" smtClean="0"/>
              <a:t>learn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Common patterns / </a:t>
            </a:r>
            <a:r>
              <a:rPr lang="en-US" dirty="0"/>
              <a:t>scenarios </a:t>
            </a:r>
            <a:r>
              <a:rPr lang="en-US" dirty="0" smtClean="0"/>
              <a:t>become </a:t>
            </a:r>
            <a:r>
              <a:rPr lang="en-US" u="sng" dirty="0" smtClean="0"/>
              <a:t>familiar</a:t>
            </a:r>
            <a:r>
              <a:rPr lang="en-US" dirty="0" smtClean="0"/>
              <a:t> and the ability to identify / apply an appropriate solution improves with </a:t>
            </a:r>
            <a:r>
              <a:rPr lang="en-US" u="sng" dirty="0" smtClean="0"/>
              <a:t>practice</a:t>
            </a:r>
          </a:p>
          <a:p>
            <a:pPr lvl="2"/>
            <a:r>
              <a:rPr lang="en-US" dirty="0" smtClean="0"/>
              <a:t>You’ll </a:t>
            </a:r>
            <a:r>
              <a:rPr lang="en-US" dirty="0"/>
              <a:t>spend less </a:t>
            </a:r>
            <a:r>
              <a:rPr lang="en-US" u="sng" dirty="0"/>
              <a:t>time</a:t>
            </a:r>
            <a:r>
              <a:rPr lang="en-US" dirty="0"/>
              <a:t> </a:t>
            </a:r>
            <a:r>
              <a:rPr lang="en-US" dirty="0" smtClean="0"/>
              <a:t>considering inappropriate solutions and quickly settle upon an suitable </a:t>
            </a:r>
            <a:r>
              <a:rPr lang="en-US" u="sng" dirty="0" smtClean="0"/>
              <a:t>solution</a:t>
            </a:r>
          </a:p>
          <a:p>
            <a:pPr lvl="2"/>
            <a:r>
              <a:rPr lang="en-US" dirty="0" smtClean="0"/>
              <a:t>You’ll </a:t>
            </a:r>
            <a:r>
              <a:rPr lang="en-US" dirty="0"/>
              <a:t>become more </a:t>
            </a:r>
            <a:r>
              <a:rPr lang="en-US" u="sng" dirty="0"/>
              <a:t>accurate</a:t>
            </a:r>
            <a:r>
              <a:rPr lang="en-US" dirty="0"/>
              <a:t> with practice, reducing </a:t>
            </a:r>
            <a:r>
              <a:rPr lang="en-US" dirty="0" smtClean="0"/>
              <a:t>mistakes </a:t>
            </a:r>
            <a:r>
              <a:rPr lang="en-US" dirty="0"/>
              <a:t>and </a:t>
            </a:r>
            <a:r>
              <a:rPr lang="en-US" dirty="0" err="1" smtClean="0"/>
              <a:t>minimising</a:t>
            </a:r>
            <a:r>
              <a:rPr lang="en-US" dirty="0" smtClean="0"/>
              <a:t> the amount of rework / unnecessary </a:t>
            </a:r>
            <a:r>
              <a:rPr lang="en-US" u="sng" dirty="0" smtClean="0"/>
              <a:t>effort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start out, estimates </a:t>
            </a:r>
            <a:r>
              <a:rPr lang="en-US" dirty="0" smtClean="0"/>
              <a:t>may be </a:t>
            </a:r>
            <a:r>
              <a:rPr lang="en-US" dirty="0"/>
              <a:t>little more than </a:t>
            </a:r>
            <a:r>
              <a:rPr lang="en-US" dirty="0" smtClean="0"/>
              <a:t>guesswork </a:t>
            </a:r>
            <a:r>
              <a:rPr lang="en-US" dirty="0"/>
              <a:t>but </a:t>
            </a:r>
            <a:r>
              <a:rPr lang="en-US" u="sng" dirty="0" smtClean="0"/>
              <a:t>experience</a:t>
            </a:r>
            <a:r>
              <a:rPr lang="en-US" dirty="0" smtClean="0"/>
              <a:t> and </a:t>
            </a:r>
            <a:r>
              <a:rPr lang="en-US" u="sng" dirty="0" smtClean="0"/>
              <a:t>learning</a:t>
            </a:r>
            <a:r>
              <a:rPr lang="en-US" dirty="0" smtClean="0"/>
              <a:t> from others will improve </a:t>
            </a:r>
            <a:r>
              <a:rPr lang="en-US" dirty="0"/>
              <a:t>your estimation </a:t>
            </a:r>
            <a:r>
              <a:rPr lang="en-US" dirty="0" smtClean="0"/>
              <a:t>skills </a:t>
            </a:r>
          </a:p>
          <a:p>
            <a:pPr lvl="1"/>
            <a:r>
              <a:rPr lang="en-US" dirty="0" smtClean="0"/>
              <a:t>Estimating </a:t>
            </a:r>
            <a:r>
              <a:rPr lang="en-US" dirty="0"/>
              <a:t>on behalf of other people (or teams) is likely to pose a challenge until you </a:t>
            </a:r>
            <a:r>
              <a:rPr lang="en-US" dirty="0" smtClean="0"/>
              <a:t>know their </a:t>
            </a:r>
            <a:r>
              <a:rPr lang="en-US" u="sng" dirty="0" smtClean="0"/>
              <a:t>skill</a:t>
            </a:r>
            <a:r>
              <a:rPr lang="en-US" dirty="0" smtClean="0"/>
              <a:t> level and their </a:t>
            </a:r>
            <a:r>
              <a:rPr lang="en-US" u="sng" dirty="0" smtClean="0"/>
              <a:t>delivery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figures can be recorded and </a:t>
            </a:r>
            <a:r>
              <a:rPr lang="en-US" dirty="0" err="1"/>
              <a:t>analysed</a:t>
            </a:r>
            <a:r>
              <a:rPr lang="en-US" dirty="0"/>
              <a:t>  to see how the outcomes vary from your expectations (e.g. </a:t>
            </a:r>
            <a:r>
              <a:rPr lang="en-US" u="sng" dirty="0"/>
              <a:t>actuals</a:t>
            </a:r>
            <a:r>
              <a:rPr lang="en-US" dirty="0"/>
              <a:t> VS </a:t>
            </a:r>
            <a:r>
              <a:rPr lang="en-US" u="sng" dirty="0" smtClean="0"/>
              <a:t>estimates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skill levels increase, estimates will change accordingly (e.g. </a:t>
            </a:r>
            <a:r>
              <a:rPr lang="en-US" dirty="0" smtClean="0"/>
              <a:t>tasks require less </a:t>
            </a:r>
            <a:r>
              <a:rPr lang="en-US" u="sng" dirty="0" smtClean="0"/>
              <a:t>effort</a:t>
            </a:r>
            <a:r>
              <a:rPr lang="en-US" dirty="0" smtClean="0"/>
              <a:t>) </a:t>
            </a:r>
            <a:r>
              <a:rPr lang="en-US" dirty="0"/>
              <a:t>and estimates </a:t>
            </a:r>
            <a:r>
              <a:rPr lang="en-US" dirty="0" smtClean="0"/>
              <a:t>become </a:t>
            </a:r>
            <a:r>
              <a:rPr lang="en-US" dirty="0"/>
              <a:t>more </a:t>
            </a:r>
            <a:r>
              <a:rPr lang="en-US" u="sng" dirty="0" smtClean="0"/>
              <a:t>accurate</a:t>
            </a:r>
          </a:p>
          <a:p>
            <a:pPr lvl="1"/>
            <a:r>
              <a:rPr lang="en-US" dirty="0" smtClean="0"/>
              <a:t>However… there </a:t>
            </a:r>
            <a:r>
              <a:rPr lang="en-US" dirty="0"/>
              <a:t>will </a:t>
            </a:r>
            <a:r>
              <a:rPr lang="en-US" dirty="0" smtClean="0"/>
              <a:t>always be some </a:t>
            </a:r>
            <a:r>
              <a:rPr lang="en-US" u="sng" dirty="0" smtClean="0"/>
              <a:t>variation</a:t>
            </a:r>
            <a:r>
              <a:rPr lang="en-US" dirty="0" smtClean="0"/>
              <a:t> even for similar tasks. </a:t>
            </a:r>
            <a:r>
              <a:rPr lang="en-US" dirty="0"/>
              <a:t>How can we be confident </a:t>
            </a:r>
            <a:r>
              <a:rPr lang="en-US" dirty="0" smtClean="0"/>
              <a:t>about delivering by the end of the sprint?</a:t>
            </a:r>
          </a:p>
          <a:p>
            <a:pPr lvl="2"/>
            <a:r>
              <a:rPr lang="en-US" dirty="0" smtClean="0"/>
              <a:t>Ensure that you include some contingency. e.g. Consider allocating  85% of the available resources to </a:t>
            </a:r>
            <a:r>
              <a:rPr lang="en-US" u="sng" dirty="0" smtClean="0"/>
              <a:t>sprint</a:t>
            </a:r>
            <a:r>
              <a:rPr lang="en-US" dirty="0" smtClean="0"/>
              <a:t> related tasks and 15% for </a:t>
            </a:r>
            <a:r>
              <a:rPr lang="en-US" u="sng" dirty="0" smtClean="0"/>
              <a:t>Kanban</a:t>
            </a:r>
            <a:r>
              <a:rPr lang="en-US" dirty="0" smtClean="0"/>
              <a:t> tasks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371</TotalTime>
  <Words>596</Words>
  <Application>Microsoft Macintosh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Celestial</vt:lpstr>
      <vt:lpstr>Agile Development</vt:lpstr>
      <vt:lpstr>Estimation</vt:lpstr>
      <vt:lpstr>Solving Problems</vt:lpstr>
      <vt:lpstr>The World’s Most Famous Puzzle</vt:lpstr>
      <vt:lpstr>Analogy with Agile</vt:lpstr>
      <vt:lpstr>Method / Framework - CFOP</vt:lpstr>
      <vt:lpstr>Actuals VS Estimates</vt:lpstr>
      <vt:lpstr>Relationship to Agile</vt:lpstr>
    </vt:vector>
  </TitlesOfParts>
  <Manager/>
  <Company>Logiqx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subject>Bringing Estimation to Life</dc:subject>
  <dc:creator>Michael George</dc:creator>
  <cp:keywords/>
  <dc:description>2016-10-20 - 1.0.0 - initial version</dc:description>
  <cp:lastModifiedBy>George, Michael</cp:lastModifiedBy>
  <cp:revision>187</cp:revision>
  <dcterms:created xsi:type="dcterms:W3CDTF">2016-10-19T12:59:59Z</dcterms:created>
  <dcterms:modified xsi:type="dcterms:W3CDTF">2016-12-22T14:10:05Z</dcterms:modified>
  <cp:category/>
</cp:coreProperties>
</file>