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64" r:id="rId3"/>
    <p:sldId id="272" r:id="rId4"/>
    <p:sldId id="286" r:id="rId5"/>
    <p:sldId id="281" r:id="rId6"/>
    <p:sldId id="285" r:id="rId7"/>
    <p:sldId id="287" r:id="rId8"/>
    <p:sldId id="278" r:id="rId9"/>
    <p:sldId id="277" r:id="rId10"/>
    <p:sldId id="282" r:id="rId11"/>
    <p:sldId id="283" r:id="rId12"/>
    <p:sldId id="288" r:id="rId13"/>
    <p:sldId id="289" r:id="rId14"/>
    <p:sldId id="27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136"/>
    <p:restoredTop sz="94682"/>
  </p:normalViewPr>
  <p:slideViewPr>
    <p:cSldViewPr snapToGrid="0" snapToObjects="1">
      <p:cViewPr varScale="1">
        <p:scale>
          <a:sx n="110" d="100"/>
          <a:sy n="110" d="100"/>
        </p:scale>
        <p:origin x="200" y="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DF5B22-17DE-394A-833F-9DC08AE08763}" type="datetimeFigureOut">
              <a:rPr lang="en-US" smtClean="0"/>
              <a:t>4/6/17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0AE1E0-1D0C-1447-8821-AB01E433F9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7568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0AE1E0-1D0C-1447-8821-AB01E433F9F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720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/>
              <a:pPr/>
              <a:t>4/6/17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4/6/17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4/6/17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4/6/17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4/6/17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4/6/17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4/6/17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4/6/17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4/6/17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4/6/17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4/6/17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4/6/17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4/6/17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4/6/17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4/6/17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4/6/17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4/6/17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/>
              <a:pPr/>
              <a:t>4/6/17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9.png"/><Relationship Id="rId5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8027" y="1803398"/>
            <a:ext cx="1625600" cy="1625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Improver Method </a:t>
            </a:r>
            <a:r>
              <a:rPr lang="mr-IN" dirty="0" smtClean="0"/>
              <a:t>–</a:t>
            </a:r>
            <a:r>
              <a:rPr lang="en-US" dirty="0" smtClean="0"/>
              <a:t> Pt. 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Michael George</a:t>
            </a:r>
          </a:p>
          <a:p>
            <a:r>
              <a:rPr lang="en-US" dirty="0" smtClean="0"/>
              <a:t>WCA ID: 2015GEOR02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589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There are 2 </a:t>
            </a:r>
            <a:r>
              <a:rPr lang="en-US" b="1" dirty="0" smtClean="0">
                <a:solidFill>
                  <a:srgbClr val="FFFF00"/>
                </a:solidFill>
              </a:rPr>
              <a:t>EPLL </a:t>
            </a:r>
            <a:r>
              <a:rPr lang="en-US" dirty="0" smtClean="0"/>
              <a:t>cases </a:t>
            </a:r>
            <a:r>
              <a:rPr lang="en-GB" dirty="0" smtClean="0"/>
              <a:t>with 3 misplaced edges and they can be recognised by the “</a:t>
            </a:r>
            <a:r>
              <a:rPr lang="en-GB" b="1" dirty="0" smtClean="0">
                <a:solidFill>
                  <a:srgbClr val="FFFF00"/>
                </a:solidFill>
              </a:rPr>
              <a:t>bar</a:t>
            </a:r>
            <a:r>
              <a:rPr lang="en-GB" dirty="0" smtClean="0"/>
              <a:t>” (green below)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Approach</a:t>
            </a:r>
            <a:r>
              <a:rPr lang="en-US" dirty="0" smtClean="0"/>
              <a:t>: “</a:t>
            </a:r>
            <a:r>
              <a:rPr lang="en-US" b="1" dirty="0" smtClean="0">
                <a:solidFill>
                  <a:srgbClr val="FFFF00"/>
                </a:solidFill>
              </a:rPr>
              <a:t>Ua-Perm</a:t>
            </a:r>
            <a:r>
              <a:rPr lang="en-US" dirty="0" smtClean="0"/>
              <a:t>”</a:t>
            </a:r>
            <a:r>
              <a:rPr lang="en-US" b="1" dirty="0" smtClean="0">
                <a:solidFill>
                  <a:srgbClr val="FFFF00"/>
                </a:solidFill>
              </a:rPr>
              <a:t> </a:t>
            </a:r>
            <a:r>
              <a:rPr lang="en-US" dirty="0" smtClean="0"/>
              <a:t>or “</a:t>
            </a:r>
            <a:r>
              <a:rPr lang="en-US" b="1" dirty="0" smtClean="0">
                <a:solidFill>
                  <a:srgbClr val="FFFF00"/>
                </a:solidFill>
              </a:rPr>
              <a:t>Ub-Perm</a:t>
            </a:r>
            <a:r>
              <a:rPr lang="en-US" dirty="0" smtClean="0"/>
              <a:t>” </a:t>
            </a:r>
            <a:r>
              <a:rPr lang="en-US" dirty="0"/>
              <a:t>-&gt; </a:t>
            </a:r>
            <a:r>
              <a:rPr lang="en-US" dirty="0" smtClean="0"/>
              <a:t>“</a:t>
            </a:r>
            <a:r>
              <a:rPr lang="en-US" b="1" dirty="0" smtClean="0">
                <a:solidFill>
                  <a:srgbClr val="FFFF00"/>
                </a:solidFill>
              </a:rPr>
              <a:t>Solved</a:t>
            </a:r>
            <a:r>
              <a:rPr lang="en-US" dirty="0" smtClean="0"/>
              <a:t>”</a:t>
            </a:r>
            <a:endParaRPr lang="en-US" dirty="0"/>
          </a:p>
          <a:p>
            <a:pPr marL="0" indent="0">
              <a:buNone/>
            </a:pPr>
            <a:r>
              <a:rPr lang="en-US" b="1" dirty="0" smtClean="0"/>
              <a:t>Setup: </a:t>
            </a:r>
            <a:r>
              <a:rPr lang="en-US" dirty="0" smtClean="0"/>
              <a:t>Ensure the ”</a:t>
            </a:r>
            <a:r>
              <a:rPr lang="en-US" b="1" dirty="0">
                <a:solidFill>
                  <a:srgbClr val="FFFF00"/>
                </a:solidFill>
              </a:rPr>
              <a:t>B</a:t>
            </a:r>
            <a:r>
              <a:rPr lang="en-US" b="1" dirty="0" smtClean="0">
                <a:solidFill>
                  <a:srgbClr val="FFFF00"/>
                </a:solidFill>
              </a:rPr>
              <a:t>ar</a:t>
            </a:r>
            <a:r>
              <a:rPr lang="en-US" dirty="0" smtClean="0"/>
              <a:t>” is at the </a:t>
            </a:r>
            <a:r>
              <a:rPr lang="en-US" b="1" dirty="0" smtClean="0"/>
              <a:t>back</a:t>
            </a:r>
            <a:r>
              <a:rPr lang="en-US" dirty="0" smtClean="0"/>
              <a:t> before executing the </a:t>
            </a:r>
            <a:r>
              <a:rPr lang="en-US" b="1" dirty="0" smtClean="0">
                <a:solidFill>
                  <a:srgbClr val="FFFF00"/>
                </a:solidFill>
              </a:rPr>
              <a:t>EPLL </a:t>
            </a:r>
            <a:r>
              <a:rPr lang="en-US" dirty="0" smtClean="0"/>
              <a:t>algorithm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Algorithm</a:t>
            </a:r>
            <a:r>
              <a:rPr lang="en-US" dirty="0"/>
              <a:t>: </a:t>
            </a:r>
            <a:r>
              <a:rPr lang="en-US" b="1" dirty="0">
                <a:solidFill>
                  <a:srgbClr val="FFFF00"/>
                </a:solidFill>
              </a:rPr>
              <a:t>R U’ R U R U R U’ R’ U’ </a:t>
            </a:r>
            <a:r>
              <a:rPr lang="en-US" b="1" dirty="0" smtClean="0">
                <a:solidFill>
                  <a:srgbClr val="FFFF00"/>
                </a:solidFill>
              </a:rPr>
              <a:t>R2 </a:t>
            </a:r>
            <a:r>
              <a:rPr lang="en-US" dirty="0" smtClean="0"/>
              <a:t>or</a:t>
            </a:r>
            <a:r>
              <a:rPr lang="en-US" b="1" dirty="0" smtClean="0"/>
              <a:t> </a:t>
            </a:r>
            <a:r>
              <a:rPr lang="en-US" b="1" dirty="0">
                <a:solidFill>
                  <a:srgbClr val="FFFF00"/>
                </a:solidFill>
              </a:rPr>
              <a:t>R2 U R U R’ U’ R’ U’ R’ U </a:t>
            </a:r>
            <a:r>
              <a:rPr lang="en-US" b="1" dirty="0" smtClean="0">
                <a:solidFill>
                  <a:srgbClr val="FFFF00"/>
                </a:solidFill>
              </a:rPr>
              <a:t>R’ </a:t>
            </a:r>
            <a:r>
              <a:rPr lang="mr-IN" dirty="0" smtClean="0"/>
              <a:t>–</a:t>
            </a:r>
            <a:r>
              <a:rPr lang="en-GB" dirty="0" smtClean="0"/>
              <a:t> </a:t>
            </a:r>
            <a:r>
              <a:rPr lang="en-US" dirty="0"/>
              <a:t>depending on the </a:t>
            </a:r>
            <a:r>
              <a:rPr lang="en-US" dirty="0" smtClean="0"/>
              <a:t>case</a:t>
            </a:r>
            <a:endParaRPr lang="en-US" b="1" dirty="0" smtClean="0">
              <a:solidFill>
                <a:srgbClr val="FFFF0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086" y="4099463"/>
            <a:ext cx="1625600" cy="16256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4989" y="4088863"/>
            <a:ext cx="1625600" cy="16256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7250" y="4089174"/>
            <a:ext cx="1625600" cy="1625600"/>
          </a:xfrm>
          <a:prstGeom prst="rect">
            <a:avLst/>
          </a:prstGeom>
        </p:spPr>
      </p:pic>
      <p:sp>
        <p:nvSpPr>
          <p:cNvPr id="25" name="Right Arrow 24"/>
          <p:cNvSpPr/>
          <p:nvPr/>
        </p:nvSpPr>
        <p:spPr>
          <a:xfrm>
            <a:off x="3081070" y="4656752"/>
            <a:ext cx="408214" cy="511023"/>
          </a:xfrm>
          <a:prstGeom prst="rightArrow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1467688" y="5763164"/>
            <a:ext cx="1140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Ua-Perm</a:t>
            </a:r>
            <a:endParaRPr lang="en-US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6584232" y="5752010"/>
            <a:ext cx="1033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Ub-Perm</a:t>
            </a:r>
            <a:endParaRPr lang="en-US" b="1" dirty="0"/>
          </a:p>
        </p:txBody>
      </p:sp>
      <p:sp>
        <p:nvSpPr>
          <p:cNvPr id="15" name="Right Arrow 14"/>
          <p:cNvSpPr/>
          <p:nvPr/>
        </p:nvSpPr>
        <p:spPr>
          <a:xfrm>
            <a:off x="8147959" y="4656752"/>
            <a:ext cx="408214" cy="511023"/>
          </a:xfrm>
          <a:prstGeom prst="rightArrow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9140547" y="5763164"/>
            <a:ext cx="819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Solved</a:t>
            </a:r>
            <a:endParaRPr lang="en-US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3 Misplaced Edges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5347" y="4088863"/>
            <a:ext cx="1625600" cy="16256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068644" y="5762853"/>
            <a:ext cx="819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Solved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97542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There are 2 </a:t>
            </a:r>
            <a:r>
              <a:rPr lang="en-US" b="1" dirty="0" smtClean="0">
                <a:solidFill>
                  <a:srgbClr val="FFFF00"/>
                </a:solidFill>
              </a:rPr>
              <a:t>EPLL</a:t>
            </a:r>
            <a:r>
              <a:rPr lang="en-US" dirty="0" smtClean="0"/>
              <a:t> cases </a:t>
            </a:r>
            <a:r>
              <a:rPr lang="en-GB" dirty="0" smtClean="0"/>
              <a:t>with 4 misplaced edges and they take the most effort to solve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Approach</a:t>
            </a:r>
            <a:r>
              <a:rPr lang="en-US" dirty="0" smtClean="0"/>
              <a:t>: “</a:t>
            </a:r>
            <a:r>
              <a:rPr lang="en-US" b="1" dirty="0" smtClean="0">
                <a:solidFill>
                  <a:srgbClr val="FFFF00"/>
                </a:solidFill>
              </a:rPr>
              <a:t>Z-Perm</a:t>
            </a:r>
            <a:r>
              <a:rPr lang="en-US" dirty="0" smtClean="0"/>
              <a:t>”</a:t>
            </a:r>
            <a:r>
              <a:rPr lang="en-US" b="1" dirty="0" smtClean="0">
                <a:solidFill>
                  <a:srgbClr val="FFFF00"/>
                </a:solidFill>
              </a:rPr>
              <a:t> </a:t>
            </a:r>
            <a:r>
              <a:rPr lang="en-US" dirty="0"/>
              <a:t>or </a:t>
            </a:r>
            <a:r>
              <a:rPr lang="en-US" dirty="0" smtClean="0"/>
              <a:t>“</a:t>
            </a:r>
            <a:r>
              <a:rPr lang="en-US" b="1" dirty="0" smtClean="0">
                <a:solidFill>
                  <a:srgbClr val="FFFF00"/>
                </a:solidFill>
              </a:rPr>
              <a:t>H-Perm</a:t>
            </a:r>
            <a:r>
              <a:rPr lang="en-US" dirty="0" smtClean="0"/>
              <a:t>”</a:t>
            </a:r>
            <a:r>
              <a:rPr lang="en-US" b="1" dirty="0" smtClean="0">
                <a:solidFill>
                  <a:srgbClr val="FFFF00"/>
                </a:solidFill>
              </a:rPr>
              <a:t> </a:t>
            </a:r>
            <a:r>
              <a:rPr lang="en-US" dirty="0"/>
              <a:t>-&gt; </a:t>
            </a:r>
            <a:r>
              <a:rPr lang="en-US" dirty="0" smtClean="0"/>
              <a:t>“</a:t>
            </a:r>
            <a:r>
              <a:rPr lang="en-US" b="1" dirty="0" smtClean="0">
                <a:solidFill>
                  <a:srgbClr val="FFFF00"/>
                </a:solidFill>
              </a:rPr>
              <a:t>Ub-Perm</a:t>
            </a:r>
            <a:r>
              <a:rPr lang="en-US" dirty="0" smtClean="0"/>
              <a:t>”</a:t>
            </a:r>
            <a:r>
              <a:rPr lang="en-US" b="1" dirty="0" smtClean="0">
                <a:solidFill>
                  <a:srgbClr val="FFFF00"/>
                </a:solidFill>
              </a:rPr>
              <a:t> </a:t>
            </a:r>
            <a:r>
              <a:rPr lang="en-US" dirty="0"/>
              <a:t>-&gt; </a:t>
            </a:r>
            <a:r>
              <a:rPr lang="en-US" dirty="0" smtClean="0"/>
              <a:t>“</a:t>
            </a:r>
            <a:r>
              <a:rPr lang="en-US" b="1" dirty="0" smtClean="0">
                <a:solidFill>
                  <a:srgbClr val="FFFF00"/>
                </a:solidFill>
              </a:rPr>
              <a:t>Solved</a:t>
            </a:r>
            <a:r>
              <a:rPr lang="en-US" dirty="0" smtClean="0"/>
              <a:t>”</a:t>
            </a:r>
            <a:endParaRPr lang="en-US" dirty="0"/>
          </a:p>
          <a:p>
            <a:pPr marL="0" indent="0">
              <a:buNone/>
            </a:pPr>
            <a:r>
              <a:rPr lang="en-US" b="1" dirty="0" smtClean="0"/>
              <a:t>Setup: </a:t>
            </a:r>
            <a:r>
              <a:rPr lang="en-US" dirty="0"/>
              <a:t>A</a:t>
            </a:r>
            <a:r>
              <a:rPr lang="en-US" dirty="0" smtClean="0"/>
              <a:t>void the “</a:t>
            </a:r>
            <a:r>
              <a:rPr lang="en-US" b="1" dirty="0" smtClean="0">
                <a:solidFill>
                  <a:srgbClr val="FFFF00"/>
                </a:solidFill>
              </a:rPr>
              <a:t>Ua-Perm</a:t>
            </a:r>
            <a:r>
              <a:rPr lang="en-US" dirty="0" smtClean="0"/>
              <a:t>” by setting up the Z-Perm correctly before executing the </a:t>
            </a:r>
            <a:r>
              <a:rPr lang="en-US" b="1" dirty="0" smtClean="0">
                <a:solidFill>
                  <a:srgbClr val="FFFF00"/>
                </a:solidFill>
              </a:rPr>
              <a:t>EPLL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smtClean="0"/>
              <a:t>algorithm</a:t>
            </a:r>
            <a:endParaRPr lang="en-US" dirty="0"/>
          </a:p>
          <a:p>
            <a:pPr marL="0" indent="0">
              <a:buNone/>
            </a:pPr>
            <a:r>
              <a:rPr lang="en-US" b="1" dirty="0" smtClean="0"/>
              <a:t>Algorithm</a:t>
            </a:r>
            <a:r>
              <a:rPr lang="en-US" dirty="0"/>
              <a:t>: </a:t>
            </a:r>
            <a:r>
              <a:rPr lang="en-US" b="1" dirty="0">
                <a:solidFill>
                  <a:srgbClr val="FFFF00"/>
                </a:solidFill>
              </a:rPr>
              <a:t>R U’ R U R U R U’ R’ U’ R2 </a:t>
            </a:r>
            <a:r>
              <a:rPr lang="mr-IN" dirty="0"/>
              <a:t>–</a:t>
            </a:r>
            <a:r>
              <a:rPr lang="en-US" dirty="0"/>
              <a:t> twice, remembering to </a:t>
            </a:r>
            <a:r>
              <a:rPr lang="en-US" b="1" dirty="0">
                <a:solidFill>
                  <a:srgbClr val="FFFF00"/>
                </a:solidFill>
              </a:rPr>
              <a:t>AUF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/>
              <a:t>prior to execution</a:t>
            </a:r>
            <a:endParaRPr lang="en-US" b="1" dirty="0" smtClean="0">
              <a:solidFill>
                <a:srgbClr val="FFFF00"/>
              </a:solidFill>
            </a:endParaRP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9330" y="4104909"/>
            <a:ext cx="1625600" cy="1625600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1921" y="4088310"/>
            <a:ext cx="1625600" cy="1625600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4534" y="4104909"/>
            <a:ext cx="1625600" cy="1625600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2511" y="4104909"/>
            <a:ext cx="1625600" cy="1625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4 Misplaced Edges</a:t>
            </a:r>
            <a:endParaRPr lang="en-US" dirty="0"/>
          </a:p>
        </p:txBody>
      </p:sp>
      <p:sp>
        <p:nvSpPr>
          <p:cNvPr id="29" name="Right Arrow 28"/>
          <p:cNvSpPr/>
          <p:nvPr/>
        </p:nvSpPr>
        <p:spPr>
          <a:xfrm>
            <a:off x="5465453" y="4656752"/>
            <a:ext cx="408214" cy="511023"/>
          </a:xfrm>
          <a:prstGeom prst="rightArrow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659378" y="5763164"/>
            <a:ext cx="905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H</a:t>
            </a:r>
            <a:r>
              <a:rPr lang="en-US" b="1" dirty="0" smtClean="0"/>
              <a:t>-Perm</a:t>
            </a:r>
            <a:endParaRPr lang="en-US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3871120" y="5763164"/>
            <a:ext cx="1140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Z</a:t>
            </a:r>
            <a:r>
              <a:rPr lang="en-US" b="1" dirty="0" smtClean="0"/>
              <a:t>-Perm</a:t>
            </a:r>
            <a:endParaRPr lang="en-US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6345972" y="5752010"/>
            <a:ext cx="10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Ua-Perm</a:t>
            </a:r>
            <a:endParaRPr lang="en-US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3039364" y="4765698"/>
            <a:ext cx="389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or</a:t>
            </a:r>
            <a:endParaRPr lang="en-US" b="1" dirty="0"/>
          </a:p>
        </p:txBody>
      </p:sp>
      <p:sp>
        <p:nvSpPr>
          <p:cNvPr id="37" name="Right Arrow 36"/>
          <p:cNvSpPr/>
          <p:nvPr/>
        </p:nvSpPr>
        <p:spPr>
          <a:xfrm>
            <a:off x="7904891" y="4656752"/>
            <a:ext cx="408214" cy="511023"/>
          </a:xfrm>
          <a:prstGeom prst="rightArrow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8897479" y="5763164"/>
            <a:ext cx="819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Solved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17971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EPLL </a:t>
            </a:r>
            <a:r>
              <a:rPr lang="en-US" dirty="0"/>
              <a:t>Efficiency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“Beginner” </a:t>
            </a:r>
            <a:r>
              <a:rPr lang="mr-IN" dirty="0"/>
              <a:t>–</a:t>
            </a:r>
            <a:r>
              <a:rPr lang="en-US" dirty="0"/>
              <a:t> 1 algorithm </a:t>
            </a:r>
            <a:r>
              <a:rPr lang="mr-IN" dirty="0"/>
              <a:t>–</a:t>
            </a:r>
            <a:r>
              <a:rPr lang="en-GB" dirty="0"/>
              <a:t> </a:t>
            </a:r>
            <a:r>
              <a:rPr lang="en-US" b="1" dirty="0">
                <a:solidFill>
                  <a:srgbClr val="FFFF00"/>
                </a:solidFill>
              </a:rPr>
              <a:t>(R U2 R’ U2’) (U R U’ R’) U (L’ U2 L U2’) (U’ L’ U L)</a:t>
            </a:r>
          </a:p>
          <a:p>
            <a:pPr lvl="1"/>
            <a:r>
              <a:rPr lang="en-GB" b="1" dirty="0" smtClean="0">
                <a:solidFill>
                  <a:srgbClr val="FFFF00"/>
                </a:solidFill>
              </a:rPr>
              <a:t>3 Misplaced Edges	</a:t>
            </a:r>
            <a:r>
              <a:rPr lang="en-GB" b="1" dirty="0">
                <a:solidFill>
                  <a:srgbClr val="FFFF00"/>
                </a:solidFill>
              </a:rPr>
              <a:t> </a:t>
            </a:r>
            <a:r>
              <a:rPr lang="mr-IN" dirty="0"/>
              <a:t>–</a:t>
            </a:r>
            <a:r>
              <a:rPr lang="en-GB" b="1" dirty="0"/>
              <a:t> </a:t>
            </a:r>
            <a:r>
              <a:rPr lang="en-GB" b="1" dirty="0" smtClean="0">
                <a:solidFill>
                  <a:srgbClr val="FFFF00"/>
                </a:solidFill>
              </a:rPr>
              <a:t>Ua </a:t>
            </a:r>
            <a:r>
              <a:rPr lang="en-GB" dirty="0"/>
              <a:t>or</a:t>
            </a:r>
            <a:r>
              <a:rPr lang="en-GB" b="1" dirty="0"/>
              <a:t> </a:t>
            </a:r>
            <a:r>
              <a:rPr lang="en-GB" b="1" dirty="0" smtClean="0">
                <a:solidFill>
                  <a:srgbClr val="FFFF00"/>
                </a:solidFill>
              </a:rPr>
              <a:t>Ub</a:t>
            </a:r>
            <a:r>
              <a:rPr lang="en-GB" b="1" dirty="0">
                <a:solidFill>
                  <a:srgbClr val="FFFF00"/>
                </a:solidFill>
              </a:rPr>
              <a:t>	</a:t>
            </a:r>
            <a:r>
              <a:rPr lang="en-GB" b="1" dirty="0" smtClean="0"/>
              <a:t>17 </a:t>
            </a:r>
            <a:r>
              <a:rPr lang="en-GB" dirty="0" smtClean="0"/>
              <a:t>or</a:t>
            </a:r>
            <a:r>
              <a:rPr lang="en-GB" b="1" dirty="0" smtClean="0"/>
              <a:t> 35 </a:t>
            </a:r>
            <a:r>
              <a:rPr lang="en-GB" dirty="0" smtClean="0"/>
              <a:t>moves</a:t>
            </a:r>
            <a:r>
              <a:rPr lang="en-GB" dirty="0"/>
              <a:t>, </a:t>
            </a:r>
            <a:r>
              <a:rPr lang="en-GB" b="1" dirty="0"/>
              <a:t>2</a:t>
            </a:r>
            <a:r>
              <a:rPr lang="en-GB" b="1" dirty="0" smtClean="0"/>
              <a:t> </a:t>
            </a:r>
            <a:r>
              <a:rPr lang="en-GB" dirty="0" smtClean="0"/>
              <a:t>or</a:t>
            </a:r>
            <a:r>
              <a:rPr lang="en-GB" b="1" dirty="0" smtClean="0"/>
              <a:t> 4</a:t>
            </a:r>
            <a:r>
              <a:rPr lang="en-GB" dirty="0" smtClean="0"/>
              <a:t> </a:t>
            </a:r>
            <a:r>
              <a:rPr lang="en-GB" dirty="0"/>
              <a:t>looks</a:t>
            </a:r>
          </a:p>
          <a:p>
            <a:pPr lvl="1"/>
            <a:r>
              <a:rPr lang="en-GB" b="1" dirty="0" smtClean="0">
                <a:solidFill>
                  <a:srgbClr val="FFFF00"/>
                </a:solidFill>
              </a:rPr>
              <a:t>4 Misplaced Edges</a:t>
            </a:r>
            <a:r>
              <a:rPr lang="en-GB" b="1" dirty="0">
                <a:solidFill>
                  <a:srgbClr val="FFFF00"/>
                </a:solidFill>
              </a:rPr>
              <a:t>	 </a:t>
            </a:r>
            <a:r>
              <a:rPr lang="mr-IN" dirty="0"/>
              <a:t>–</a:t>
            </a:r>
            <a:r>
              <a:rPr lang="en-GB" b="1" dirty="0"/>
              <a:t> </a:t>
            </a:r>
            <a:r>
              <a:rPr lang="en-GB" b="1" dirty="0" smtClean="0">
                <a:solidFill>
                  <a:srgbClr val="FFFF00"/>
                </a:solidFill>
              </a:rPr>
              <a:t>Z </a:t>
            </a:r>
            <a:r>
              <a:rPr lang="en-GB" dirty="0"/>
              <a:t>or</a:t>
            </a:r>
            <a:r>
              <a:rPr lang="en-GB" b="1" dirty="0"/>
              <a:t> </a:t>
            </a:r>
            <a:r>
              <a:rPr lang="en-GB" b="1" dirty="0" smtClean="0">
                <a:solidFill>
                  <a:srgbClr val="FFFF00"/>
                </a:solidFill>
              </a:rPr>
              <a:t>H		</a:t>
            </a:r>
            <a:r>
              <a:rPr lang="en-GB" b="1" dirty="0" smtClean="0"/>
              <a:t>34 </a:t>
            </a:r>
            <a:r>
              <a:rPr lang="en-GB" dirty="0" smtClean="0"/>
              <a:t>or</a:t>
            </a:r>
            <a:r>
              <a:rPr lang="en-GB" b="1" dirty="0" smtClean="0"/>
              <a:t> 35 </a:t>
            </a:r>
            <a:r>
              <a:rPr lang="en-GB" dirty="0" smtClean="0"/>
              <a:t>moves</a:t>
            </a:r>
            <a:r>
              <a:rPr lang="en-GB" dirty="0"/>
              <a:t>, </a:t>
            </a:r>
            <a:r>
              <a:rPr lang="en-GB" b="1" dirty="0"/>
              <a:t>4</a:t>
            </a:r>
            <a:r>
              <a:rPr lang="en-GB" dirty="0"/>
              <a:t> looks</a:t>
            </a:r>
          </a:p>
          <a:p>
            <a:pPr lvl="1"/>
            <a:r>
              <a:rPr lang="en-GB" b="1" dirty="0">
                <a:solidFill>
                  <a:srgbClr val="FFFF00"/>
                </a:solidFill>
              </a:rPr>
              <a:t>“Weighted Average”		</a:t>
            </a:r>
            <a:r>
              <a:rPr lang="en-GB" b="1" dirty="0" smtClean="0">
                <a:solidFill>
                  <a:srgbClr val="FFFF00"/>
                </a:solidFill>
              </a:rPr>
              <a:t>	</a:t>
            </a:r>
            <a:r>
              <a:rPr lang="en-GB" b="1" dirty="0" smtClean="0"/>
              <a:t>25.9</a:t>
            </a:r>
            <a:r>
              <a:rPr lang="en-GB" dirty="0" smtClean="0"/>
              <a:t> </a:t>
            </a:r>
            <a:r>
              <a:rPr lang="en-GB" dirty="0"/>
              <a:t>moves, </a:t>
            </a:r>
            <a:r>
              <a:rPr lang="en-GB" b="1" dirty="0" smtClean="0"/>
              <a:t>3.1</a:t>
            </a:r>
            <a:r>
              <a:rPr lang="en-GB" dirty="0" smtClean="0"/>
              <a:t> </a:t>
            </a:r>
            <a:r>
              <a:rPr lang="en-GB" dirty="0"/>
              <a:t>looks</a:t>
            </a:r>
          </a:p>
          <a:p>
            <a:endParaRPr lang="en-GB" dirty="0"/>
          </a:p>
          <a:p>
            <a:pPr marL="0" indent="0">
              <a:buNone/>
            </a:pPr>
            <a:r>
              <a:rPr lang="en-US" dirty="0"/>
              <a:t>“Improver”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smtClean="0"/>
              <a:t>2 algorithms </a:t>
            </a:r>
            <a:r>
              <a:rPr lang="mr-IN" dirty="0"/>
              <a:t>–</a:t>
            </a:r>
            <a:r>
              <a:rPr lang="en-GB" dirty="0"/>
              <a:t> </a:t>
            </a:r>
            <a:r>
              <a:rPr lang="en-US" b="1" dirty="0">
                <a:solidFill>
                  <a:srgbClr val="FFFF00"/>
                </a:solidFill>
              </a:rPr>
              <a:t>R U’ R U R U R U’ R’ U’ R2 </a:t>
            </a:r>
            <a:r>
              <a:rPr lang="en-US" dirty="0" smtClean="0"/>
              <a:t>and </a:t>
            </a:r>
            <a:r>
              <a:rPr lang="en-US" b="1" dirty="0" smtClean="0">
                <a:solidFill>
                  <a:srgbClr val="FFFF00"/>
                </a:solidFill>
              </a:rPr>
              <a:t>R2 </a:t>
            </a:r>
            <a:r>
              <a:rPr lang="en-US" b="1" dirty="0">
                <a:solidFill>
                  <a:srgbClr val="FFFF00"/>
                </a:solidFill>
              </a:rPr>
              <a:t>U R U R’ U’ R’ U’ R’ U R</a:t>
            </a:r>
          </a:p>
          <a:p>
            <a:pPr lvl="1"/>
            <a:r>
              <a:rPr lang="en-GB" b="1" dirty="0">
                <a:solidFill>
                  <a:srgbClr val="FFFF00"/>
                </a:solidFill>
              </a:rPr>
              <a:t>3 Misplaced Edges </a:t>
            </a:r>
            <a:r>
              <a:rPr lang="mr-IN" dirty="0" smtClean="0"/>
              <a:t>–</a:t>
            </a:r>
            <a:r>
              <a:rPr lang="en-GB" b="1" dirty="0" smtClean="0"/>
              <a:t> </a:t>
            </a:r>
            <a:r>
              <a:rPr lang="en-GB" b="1" dirty="0" smtClean="0">
                <a:solidFill>
                  <a:srgbClr val="FFFF00"/>
                </a:solidFill>
              </a:rPr>
              <a:t>Ua </a:t>
            </a:r>
            <a:r>
              <a:rPr lang="en-GB" dirty="0"/>
              <a:t>or</a:t>
            </a:r>
            <a:r>
              <a:rPr lang="en-GB" b="1" dirty="0"/>
              <a:t> </a:t>
            </a:r>
            <a:r>
              <a:rPr lang="en-GB" b="1" dirty="0" smtClean="0">
                <a:solidFill>
                  <a:srgbClr val="FFFF00"/>
                </a:solidFill>
              </a:rPr>
              <a:t>Ub</a:t>
            </a:r>
            <a:r>
              <a:rPr lang="en-GB" b="1" dirty="0">
                <a:solidFill>
                  <a:srgbClr val="FFFF00"/>
                </a:solidFill>
              </a:rPr>
              <a:t>	</a:t>
            </a:r>
            <a:r>
              <a:rPr lang="en-GB" b="1" dirty="0" smtClean="0"/>
              <a:t>11</a:t>
            </a:r>
            <a:r>
              <a:rPr lang="en-GB" dirty="0" smtClean="0"/>
              <a:t> </a:t>
            </a:r>
            <a:r>
              <a:rPr lang="en-GB" dirty="0"/>
              <a:t>moves, </a:t>
            </a:r>
            <a:r>
              <a:rPr lang="en-GB" b="1" dirty="0"/>
              <a:t>1</a:t>
            </a:r>
            <a:r>
              <a:rPr lang="en-GB" dirty="0"/>
              <a:t> look</a:t>
            </a:r>
          </a:p>
          <a:p>
            <a:pPr lvl="1"/>
            <a:r>
              <a:rPr lang="en-GB" b="1" dirty="0">
                <a:solidFill>
                  <a:srgbClr val="FFFF00"/>
                </a:solidFill>
              </a:rPr>
              <a:t>4 Misplaced </a:t>
            </a:r>
            <a:r>
              <a:rPr lang="en-GB" b="1" dirty="0" smtClean="0">
                <a:solidFill>
                  <a:srgbClr val="FFFF00"/>
                </a:solidFill>
              </a:rPr>
              <a:t>Edges </a:t>
            </a:r>
            <a:r>
              <a:rPr lang="mr-IN" dirty="0" smtClean="0"/>
              <a:t>–</a:t>
            </a:r>
            <a:r>
              <a:rPr lang="en-GB" b="1" dirty="0" smtClean="0"/>
              <a:t> </a:t>
            </a:r>
            <a:r>
              <a:rPr lang="en-GB" b="1" dirty="0" smtClean="0">
                <a:solidFill>
                  <a:srgbClr val="FFFF00"/>
                </a:solidFill>
              </a:rPr>
              <a:t>Z </a:t>
            </a:r>
            <a:r>
              <a:rPr lang="en-GB" dirty="0"/>
              <a:t>or</a:t>
            </a:r>
            <a:r>
              <a:rPr lang="en-GB" b="1" dirty="0"/>
              <a:t> </a:t>
            </a:r>
            <a:r>
              <a:rPr lang="en-GB" b="1" dirty="0" smtClean="0">
                <a:solidFill>
                  <a:srgbClr val="FFFF00"/>
                </a:solidFill>
              </a:rPr>
              <a:t>H </a:t>
            </a:r>
            <a:r>
              <a:rPr lang="en-GB" dirty="0"/>
              <a:t>		</a:t>
            </a:r>
            <a:r>
              <a:rPr lang="en-GB" b="1" dirty="0"/>
              <a:t>23</a:t>
            </a:r>
            <a:r>
              <a:rPr lang="en-GB" dirty="0"/>
              <a:t> moves, </a:t>
            </a:r>
            <a:r>
              <a:rPr lang="en-GB" b="1" dirty="0"/>
              <a:t>2</a:t>
            </a:r>
            <a:r>
              <a:rPr lang="en-GB" dirty="0"/>
              <a:t> looks</a:t>
            </a:r>
          </a:p>
          <a:p>
            <a:pPr lvl="1"/>
            <a:r>
              <a:rPr lang="en-GB" b="1" dirty="0">
                <a:solidFill>
                  <a:srgbClr val="FFFF00"/>
                </a:solidFill>
              </a:rPr>
              <a:t>“Weighted Average”	</a:t>
            </a:r>
            <a:r>
              <a:rPr lang="en-GB" b="1" dirty="0" smtClean="0">
                <a:solidFill>
                  <a:srgbClr val="FFFF00"/>
                </a:solidFill>
              </a:rPr>
              <a:t>	</a:t>
            </a:r>
            <a:r>
              <a:rPr lang="en-GB" b="1" dirty="0">
                <a:solidFill>
                  <a:srgbClr val="FFFF00"/>
                </a:solidFill>
              </a:rPr>
              <a:t>	</a:t>
            </a:r>
            <a:r>
              <a:rPr lang="en-GB" b="1" dirty="0" smtClean="0"/>
              <a:t>13.1</a:t>
            </a:r>
            <a:r>
              <a:rPr lang="en-GB" dirty="0" smtClean="0"/>
              <a:t> </a:t>
            </a:r>
            <a:r>
              <a:rPr lang="en-GB" dirty="0"/>
              <a:t>moves, </a:t>
            </a:r>
            <a:r>
              <a:rPr lang="en-GB" b="1" dirty="0" smtClean="0"/>
              <a:t>1.3</a:t>
            </a:r>
            <a:r>
              <a:rPr lang="en-GB" dirty="0" smtClean="0"/>
              <a:t> looks</a:t>
            </a:r>
            <a:endParaRPr lang="en-US" b="1" dirty="0">
              <a:solidFill>
                <a:srgbClr val="FFFF00"/>
              </a:solidFill>
            </a:endParaRP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0187" y="4564551"/>
            <a:ext cx="1219200" cy="121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6228" y="4564551"/>
            <a:ext cx="1219200" cy="121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2269" y="2821539"/>
            <a:ext cx="1219200" cy="1219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6228" y="2821539"/>
            <a:ext cx="1219200" cy="1219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2269" y="4564551"/>
            <a:ext cx="1219200" cy="12192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703197" y="5725876"/>
            <a:ext cx="7358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Solved</a:t>
            </a:r>
            <a:endParaRPr 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10608139" y="3969905"/>
            <a:ext cx="9259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Ub-Perm</a:t>
            </a:r>
            <a:endParaRPr 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9189586" y="3981480"/>
            <a:ext cx="9163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Ua-Perm</a:t>
            </a:r>
            <a:endParaRPr 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9238153" y="5723813"/>
            <a:ext cx="8153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H-Perm</a:t>
            </a:r>
            <a:endParaRPr 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7836565" y="5711207"/>
            <a:ext cx="7789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Z-Perm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388796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PLL Efficiency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066400"/>
            <a:ext cx="10130400" cy="4334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“Beginner”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smtClean="0"/>
              <a:t>2 algorithms </a:t>
            </a:r>
            <a:r>
              <a:rPr lang="mr-IN" dirty="0" smtClean="0"/>
              <a:t>–</a:t>
            </a:r>
            <a:r>
              <a:rPr lang="en-US" dirty="0" smtClean="0"/>
              <a:t> beginner </a:t>
            </a:r>
            <a:r>
              <a:rPr lang="en-US" b="1" dirty="0" smtClean="0">
                <a:solidFill>
                  <a:srgbClr val="FFFF00"/>
                </a:solidFill>
              </a:rPr>
              <a:t>Jb-Perm</a:t>
            </a:r>
            <a:r>
              <a:rPr lang="en-US" dirty="0" smtClean="0"/>
              <a:t> + beginner </a:t>
            </a:r>
            <a:r>
              <a:rPr lang="en-US" b="1" dirty="0" smtClean="0">
                <a:solidFill>
                  <a:srgbClr val="FFFF00"/>
                </a:solidFill>
              </a:rPr>
              <a:t>Ub-Perm</a:t>
            </a:r>
            <a:endParaRPr lang="en-US" b="1" dirty="0">
              <a:solidFill>
                <a:srgbClr val="FFFF00"/>
              </a:solidFill>
            </a:endParaRPr>
          </a:p>
          <a:p>
            <a:pPr lvl="1"/>
            <a:r>
              <a:rPr lang="en-GB" b="1" dirty="0" smtClean="0">
                <a:solidFill>
                  <a:srgbClr val="FFFF00"/>
                </a:solidFill>
              </a:rPr>
              <a:t>“Worst Case”</a:t>
            </a:r>
            <a:r>
              <a:rPr lang="en-GB" b="1" dirty="0">
                <a:solidFill>
                  <a:srgbClr val="FFFF00"/>
                </a:solidFill>
              </a:rPr>
              <a:t>		</a:t>
            </a:r>
            <a:r>
              <a:rPr lang="en-GB" b="1" dirty="0" smtClean="0"/>
              <a:t>68 </a:t>
            </a:r>
            <a:r>
              <a:rPr lang="en-GB" dirty="0"/>
              <a:t>moves, </a:t>
            </a:r>
            <a:r>
              <a:rPr lang="en-GB" b="1" dirty="0"/>
              <a:t>8</a:t>
            </a:r>
            <a:r>
              <a:rPr lang="en-GB" dirty="0"/>
              <a:t> </a:t>
            </a:r>
            <a:r>
              <a:rPr lang="en-GB" dirty="0" smtClean="0"/>
              <a:t>looks</a:t>
            </a:r>
          </a:p>
          <a:p>
            <a:pPr lvl="1"/>
            <a:r>
              <a:rPr lang="en-GB" b="1" dirty="0" smtClean="0">
                <a:solidFill>
                  <a:srgbClr val="FFFF00"/>
                </a:solidFill>
              </a:rPr>
              <a:t>“Weighted </a:t>
            </a:r>
            <a:r>
              <a:rPr lang="en-GB" b="1" dirty="0">
                <a:solidFill>
                  <a:srgbClr val="FFFF00"/>
                </a:solidFill>
              </a:rPr>
              <a:t>Average” 	</a:t>
            </a:r>
            <a:r>
              <a:rPr lang="en-GB" b="1" dirty="0" smtClean="0"/>
              <a:t>42.1 </a:t>
            </a:r>
            <a:r>
              <a:rPr lang="en-GB" dirty="0" smtClean="0"/>
              <a:t>moves</a:t>
            </a:r>
            <a:r>
              <a:rPr lang="en-GB" dirty="0"/>
              <a:t>, </a:t>
            </a:r>
            <a:r>
              <a:rPr lang="en-GB" b="1" dirty="0" smtClean="0"/>
              <a:t>5.3 </a:t>
            </a:r>
            <a:r>
              <a:rPr lang="en-GB" dirty="0" smtClean="0"/>
              <a:t>looks</a:t>
            </a:r>
            <a:endParaRPr lang="en-GB" dirty="0"/>
          </a:p>
          <a:p>
            <a:pPr lvl="1"/>
            <a:endParaRPr lang="en-GB" dirty="0"/>
          </a:p>
          <a:p>
            <a:pPr marL="0" indent="0">
              <a:buNone/>
            </a:pPr>
            <a:r>
              <a:rPr lang="en-US" dirty="0" smtClean="0"/>
              <a:t>“</a:t>
            </a:r>
            <a:r>
              <a:rPr lang="en-US" dirty="0"/>
              <a:t>Improver”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/>
              <a:t>4</a:t>
            </a:r>
            <a:r>
              <a:rPr lang="en-US" dirty="0" smtClean="0"/>
              <a:t> </a:t>
            </a:r>
            <a:r>
              <a:rPr lang="en-US" dirty="0" smtClean="0"/>
              <a:t>algorithms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b="1" dirty="0">
                <a:solidFill>
                  <a:srgbClr val="FFFF00"/>
                </a:solidFill>
              </a:rPr>
              <a:t>Jb-Perm</a:t>
            </a:r>
            <a:r>
              <a:rPr lang="en-US" dirty="0"/>
              <a:t> + </a:t>
            </a:r>
            <a:r>
              <a:rPr lang="en-US" b="1" dirty="0" smtClean="0">
                <a:solidFill>
                  <a:srgbClr val="FFFF00"/>
                </a:solidFill>
              </a:rPr>
              <a:t>Na-Perm</a:t>
            </a:r>
            <a:r>
              <a:rPr lang="en-US" dirty="0" smtClean="0"/>
              <a:t> </a:t>
            </a:r>
            <a:r>
              <a:rPr lang="en-US" dirty="0"/>
              <a:t>+ </a:t>
            </a:r>
            <a:r>
              <a:rPr lang="en-US" b="1" dirty="0" err="1" smtClean="0">
                <a:solidFill>
                  <a:srgbClr val="FFFF00"/>
                </a:solidFill>
              </a:rPr>
              <a:t>Ua</a:t>
            </a:r>
            <a:r>
              <a:rPr lang="en-US" b="1" dirty="0" smtClean="0">
                <a:solidFill>
                  <a:srgbClr val="FFFF00"/>
                </a:solidFill>
              </a:rPr>
              <a:t>-Perm</a:t>
            </a:r>
            <a:r>
              <a:rPr lang="en-US" dirty="0" smtClean="0"/>
              <a:t> </a:t>
            </a:r>
            <a:r>
              <a:rPr lang="en-US" dirty="0" smtClean="0"/>
              <a:t>+ </a:t>
            </a:r>
            <a:r>
              <a:rPr lang="en-US" b="1" dirty="0" smtClean="0">
                <a:solidFill>
                  <a:srgbClr val="FFFF00"/>
                </a:solidFill>
              </a:rPr>
              <a:t>Ub-Perm</a:t>
            </a:r>
            <a:endParaRPr lang="en-US" b="1" dirty="0">
              <a:solidFill>
                <a:srgbClr val="FFFF00"/>
              </a:solidFill>
            </a:endParaRPr>
          </a:p>
          <a:p>
            <a:pPr lvl="1"/>
            <a:r>
              <a:rPr lang="en-GB" b="1" dirty="0" smtClean="0">
                <a:solidFill>
                  <a:srgbClr val="FFFF00"/>
                </a:solidFill>
              </a:rPr>
              <a:t>“Worst Case”</a:t>
            </a:r>
            <a:r>
              <a:rPr lang="en-GB" b="1" dirty="0">
                <a:solidFill>
                  <a:srgbClr val="FFFF00"/>
                </a:solidFill>
              </a:rPr>
              <a:t>		</a:t>
            </a:r>
            <a:r>
              <a:rPr lang="en-GB" b="1" dirty="0" smtClean="0"/>
              <a:t>37 </a:t>
            </a:r>
            <a:r>
              <a:rPr lang="en-GB" dirty="0" smtClean="0"/>
              <a:t>moves</a:t>
            </a:r>
            <a:r>
              <a:rPr lang="en-GB" dirty="0"/>
              <a:t>, </a:t>
            </a:r>
            <a:r>
              <a:rPr lang="en-GB" b="1" dirty="0"/>
              <a:t>3</a:t>
            </a:r>
            <a:r>
              <a:rPr lang="en-GB" b="1" dirty="0" smtClean="0"/>
              <a:t> </a:t>
            </a:r>
            <a:r>
              <a:rPr lang="en-GB" dirty="0" smtClean="0"/>
              <a:t>looks</a:t>
            </a:r>
          </a:p>
          <a:p>
            <a:pPr lvl="1"/>
            <a:r>
              <a:rPr lang="en-GB" b="1" dirty="0" smtClean="0">
                <a:solidFill>
                  <a:srgbClr val="FFFF00"/>
                </a:solidFill>
              </a:rPr>
              <a:t>“Weighted </a:t>
            </a:r>
            <a:r>
              <a:rPr lang="en-GB" b="1" dirty="0">
                <a:solidFill>
                  <a:srgbClr val="FFFF00"/>
                </a:solidFill>
              </a:rPr>
              <a:t>Average” 	</a:t>
            </a:r>
            <a:r>
              <a:rPr lang="en-GB" b="1" dirty="0" smtClean="0"/>
              <a:t>22.8 </a:t>
            </a:r>
            <a:r>
              <a:rPr lang="en-GB" dirty="0"/>
              <a:t>moves, </a:t>
            </a:r>
            <a:r>
              <a:rPr lang="en-GB" b="1" dirty="0" smtClean="0"/>
              <a:t>2.3 </a:t>
            </a:r>
            <a:r>
              <a:rPr lang="en-GB" dirty="0" smtClean="0"/>
              <a:t>looks</a:t>
            </a:r>
            <a:endParaRPr lang="en-GB" dirty="0"/>
          </a:p>
          <a:p>
            <a:pPr lvl="1"/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Comparison</a:t>
            </a:r>
            <a:endParaRPr lang="en-US" dirty="0" smtClean="0"/>
          </a:p>
          <a:p>
            <a:pPr lvl="1"/>
            <a:r>
              <a:rPr lang="en-GB" b="1" dirty="0" smtClean="0">
                <a:solidFill>
                  <a:srgbClr val="FFFF00"/>
                </a:solidFill>
              </a:rPr>
              <a:t>“Worst Case”</a:t>
            </a:r>
            <a:r>
              <a:rPr lang="en-GB" b="1" dirty="0">
                <a:solidFill>
                  <a:srgbClr val="FFFF00"/>
                </a:solidFill>
              </a:rPr>
              <a:t>		</a:t>
            </a:r>
            <a:r>
              <a:rPr lang="en-GB" dirty="0" smtClean="0"/>
              <a:t>“Improver” method saves </a:t>
            </a:r>
            <a:r>
              <a:rPr lang="en-GB" b="1" dirty="0" smtClean="0"/>
              <a:t>31</a:t>
            </a:r>
            <a:r>
              <a:rPr lang="en-GB" dirty="0" smtClean="0"/>
              <a:t> </a:t>
            </a:r>
            <a:r>
              <a:rPr lang="en-GB" dirty="0"/>
              <a:t>moves, </a:t>
            </a:r>
            <a:r>
              <a:rPr lang="en-GB" b="1" dirty="0"/>
              <a:t>5</a:t>
            </a:r>
            <a:r>
              <a:rPr lang="en-GB" dirty="0" smtClean="0"/>
              <a:t> </a:t>
            </a:r>
            <a:r>
              <a:rPr lang="en-GB" dirty="0"/>
              <a:t>looks </a:t>
            </a:r>
            <a:r>
              <a:rPr lang="mr-IN" dirty="0" smtClean="0"/>
              <a:t>–</a:t>
            </a:r>
            <a:r>
              <a:rPr lang="en-GB" dirty="0" smtClean="0"/>
              <a:t>&gt; </a:t>
            </a:r>
            <a:r>
              <a:rPr lang="en-GB" b="1" dirty="0" smtClean="0"/>
              <a:t>45.6%</a:t>
            </a:r>
            <a:r>
              <a:rPr lang="en-GB" dirty="0" smtClean="0"/>
              <a:t> </a:t>
            </a:r>
            <a:r>
              <a:rPr lang="en-GB" dirty="0"/>
              <a:t>saving</a:t>
            </a:r>
          </a:p>
          <a:p>
            <a:pPr lvl="1"/>
            <a:r>
              <a:rPr lang="en-GB" b="1" dirty="0" smtClean="0">
                <a:solidFill>
                  <a:srgbClr val="FFFF00"/>
                </a:solidFill>
              </a:rPr>
              <a:t>“</a:t>
            </a:r>
            <a:r>
              <a:rPr lang="en-GB" b="1" dirty="0">
                <a:solidFill>
                  <a:srgbClr val="FFFF00"/>
                </a:solidFill>
              </a:rPr>
              <a:t>Weighted Average” 	</a:t>
            </a:r>
            <a:r>
              <a:rPr lang="en-GB" dirty="0" smtClean="0"/>
              <a:t>“Improver” </a:t>
            </a:r>
            <a:r>
              <a:rPr lang="en-GB" dirty="0"/>
              <a:t>method saves </a:t>
            </a:r>
            <a:r>
              <a:rPr lang="en-GB" b="1" dirty="0" smtClean="0"/>
              <a:t>19.3</a:t>
            </a:r>
            <a:r>
              <a:rPr lang="en-GB" dirty="0" smtClean="0"/>
              <a:t> </a:t>
            </a:r>
            <a:r>
              <a:rPr lang="en-GB" dirty="0"/>
              <a:t>moves, </a:t>
            </a:r>
            <a:r>
              <a:rPr lang="en-GB" b="1" dirty="0" smtClean="0"/>
              <a:t>3</a:t>
            </a:r>
            <a:r>
              <a:rPr lang="en-GB" dirty="0" smtClean="0"/>
              <a:t> looks </a:t>
            </a:r>
            <a:r>
              <a:rPr lang="mr-IN" dirty="0" smtClean="0"/>
              <a:t>–</a:t>
            </a:r>
            <a:r>
              <a:rPr lang="en-GB" dirty="0" smtClean="0"/>
              <a:t>&gt; </a:t>
            </a:r>
            <a:r>
              <a:rPr lang="en-GB" b="1" dirty="0" smtClean="0"/>
              <a:t>45.9%</a:t>
            </a:r>
            <a:r>
              <a:rPr lang="en-GB" dirty="0" smtClean="0"/>
              <a:t> </a:t>
            </a:r>
            <a:r>
              <a:rPr lang="en-GB" dirty="0" smtClean="0"/>
              <a:t>saving</a:t>
            </a:r>
          </a:p>
          <a:p>
            <a:pPr lvl="1"/>
            <a:endParaRPr lang="en-GB" dirty="0" smtClean="0"/>
          </a:p>
          <a:p>
            <a:pPr lvl="1"/>
            <a:endParaRPr lang="en-GB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1397" y="3849773"/>
            <a:ext cx="1625600" cy="1625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0223" y="2041518"/>
            <a:ext cx="1625600" cy="16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3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1718" y="2231275"/>
            <a:ext cx="3251200" cy="3251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Congratulations!</a:t>
            </a:r>
            <a:endParaRPr lang="en-US" dirty="0"/>
          </a:p>
        </p:txBody>
      </p:sp>
      <p:pic>
        <p:nvPicPr>
          <p:cNvPr id="7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5986" y="2586875"/>
            <a:ext cx="2776728" cy="2895600"/>
          </a:xfrm>
        </p:spPr>
      </p:pic>
    </p:spTree>
    <p:extLst>
      <p:ext uri="{BB962C8B-B14F-4D97-AF65-F5344CB8AC3E}">
        <p14:creationId xmlns:p14="http://schemas.microsoft.com/office/powerpoint/2010/main" val="1159240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5801" y="1898999"/>
            <a:ext cx="10131425" cy="42934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smtClean="0"/>
              <a:t>“</a:t>
            </a:r>
            <a:r>
              <a:rPr lang="en-GB" dirty="0"/>
              <a:t>Beginner” method used </a:t>
            </a:r>
            <a:r>
              <a:rPr lang="en-GB" dirty="0" smtClean="0"/>
              <a:t>2 simple algorithms</a:t>
            </a:r>
            <a:endParaRPr lang="en-GB" dirty="0"/>
          </a:p>
          <a:p>
            <a:pPr lvl="1"/>
            <a:r>
              <a:rPr lang="en-US" dirty="0" smtClean="0"/>
              <a:t>16-move combination of </a:t>
            </a:r>
            <a:r>
              <a:rPr lang="en-US" b="1" dirty="0">
                <a:solidFill>
                  <a:srgbClr val="FFFF00"/>
                </a:solidFill>
              </a:rPr>
              <a:t>Anti-Sune</a:t>
            </a:r>
            <a:r>
              <a:rPr lang="en-US" dirty="0" smtClean="0"/>
              <a:t> and </a:t>
            </a:r>
            <a:r>
              <a:rPr lang="en-US" b="1" dirty="0" smtClean="0">
                <a:solidFill>
                  <a:srgbClr val="FFFF00"/>
                </a:solidFill>
              </a:rPr>
              <a:t>Niklas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smtClean="0"/>
              <a:t>for corner permutation </a:t>
            </a:r>
            <a:r>
              <a:rPr lang="en-GB" dirty="0" smtClean="0"/>
              <a:t>(</a:t>
            </a:r>
            <a:r>
              <a:rPr lang="en-GB" b="1" dirty="0" smtClean="0">
                <a:solidFill>
                  <a:srgbClr val="FFFF00"/>
                </a:solidFill>
              </a:rPr>
              <a:t>CPLL</a:t>
            </a:r>
            <a:r>
              <a:rPr lang="en-GB" dirty="0"/>
              <a:t>)</a:t>
            </a:r>
            <a:endParaRPr lang="en-US" dirty="0"/>
          </a:p>
          <a:p>
            <a:pPr lvl="1"/>
            <a:r>
              <a:rPr lang="en-US" dirty="0" smtClean="0"/>
              <a:t>17-move combination </a:t>
            </a:r>
            <a:r>
              <a:rPr lang="en-US" dirty="0"/>
              <a:t>of </a:t>
            </a:r>
            <a:r>
              <a:rPr lang="en-US" b="1" dirty="0">
                <a:solidFill>
                  <a:srgbClr val="FFFF00"/>
                </a:solidFill>
              </a:rPr>
              <a:t>Anti-Sune</a:t>
            </a:r>
            <a:r>
              <a:rPr lang="en-US" dirty="0"/>
              <a:t> and </a:t>
            </a:r>
            <a:r>
              <a:rPr lang="en-US" dirty="0" smtClean="0"/>
              <a:t>its left-handed mirror for edge permutation </a:t>
            </a:r>
            <a:r>
              <a:rPr lang="en-GB" dirty="0" smtClean="0"/>
              <a:t>(</a:t>
            </a:r>
            <a:r>
              <a:rPr lang="en-GB" b="1" dirty="0" smtClean="0">
                <a:solidFill>
                  <a:srgbClr val="FFFF00"/>
                </a:solidFill>
              </a:rPr>
              <a:t>EPLL</a:t>
            </a:r>
            <a:r>
              <a:rPr lang="en-GB" dirty="0" smtClean="0"/>
              <a:t>)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GB" dirty="0"/>
              <a:t>“Improver” method will use </a:t>
            </a:r>
            <a:r>
              <a:rPr lang="en-GB" dirty="0"/>
              <a:t>4</a:t>
            </a:r>
            <a:r>
              <a:rPr lang="en-GB" dirty="0" smtClean="0"/>
              <a:t> </a:t>
            </a:r>
            <a:r>
              <a:rPr lang="en-GB" dirty="0" smtClean="0"/>
              <a:t>shorter but less intuitive algorithms</a:t>
            </a:r>
            <a:endParaRPr lang="en-GB" dirty="0"/>
          </a:p>
          <a:p>
            <a:pPr lvl="1"/>
            <a:r>
              <a:rPr lang="en-GB" dirty="0" smtClean="0"/>
              <a:t>11-move </a:t>
            </a:r>
            <a:r>
              <a:rPr lang="en-GB" dirty="0" smtClean="0"/>
              <a:t>and 14-move algorithms </a:t>
            </a:r>
            <a:r>
              <a:rPr lang="en-GB" dirty="0"/>
              <a:t>for </a:t>
            </a:r>
            <a:r>
              <a:rPr lang="en-US" dirty="0"/>
              <a:t>corner permutation </a:t>
            </a:r>
            <a:r>
              <a:rPr lang="en-GB" dirty="0" smtClean="0"/>
              <a:t>(</a:t>
            </a:r>
            <a:r>
              <a:rPr lang="en-GB" b="1" dirty="0" err="1" smtClean="0">
                <a:solidFill>
                  <a:srgbClr val="FFFF00"/>
                </a:solidFill>
              </a:rPr>
              <a:t>Jb</a:t>
            </a:r>
            <a:r>
              <a:rPr lang="en-GB" b="1" dirty="0" smtClean="0">
                <a:solidFill>
                  <a:srgbClr val="FFFF00"/>
                </a:solidFill>
              </a:rPr>
              <a:t>-Perm </a:t>
            </a:r>
            <a:r>
              <a:rPr lang="en-GB" dirty="0"/>
              <a:t>and</a:t>
            </a:r>
            <a:r>
              <a:rPr lang="en-GB" b="1" dirty="0"/>
              <a:t> </a:t>
            </a:r>
            <a:r>
              <a:rPr lang="en-GB" b="1" dirty="0" smtClean="0">
                <a:solidFill>
                  <a:srgbClr val="FFFF00"/>
                </a:solidFill>
              </a:rPr>
              <a:t>Na-Perm</a:t>
            </a:r>
            <a:r>
              <a:rPr lang="en-GB" dirty="0" smtClean="0"/>
              <a:t>) </a:t>
            </a:r>
            <a:r>
              <a:rPr lang="mr-IN" dirty="0"/>
              <a:t>–</a:t>
            </a:r>
            <a:r>
              <a:rPr lang="en-GB" dirty="0"/>
              <a:t> </a:t>
            </a:r>
            <a:r>
              <a:rPr lang="en-GB" b="1" dirty="0" smtClean="0">
                <a:solidFill>
                  <a:srgbClr val="FFFF00"/>
                </a:solidFill>
              </a:rPr>
              <a:t>R U L </a:t>
            </a:r>
            <a:r>
              <a:rPr lang="en-GB" dirty="0" smtClean="0"/>
              <a:t>moves</a:t>
            </a:r>
            <a:endParaRPr lang="en-GB" dirty="0"/>
          </a:p>
          <a:p>
            <a:pPr lvl="1"/>
            <a:r>
              <a:rPr lang="en-GB" dirty="0" smtClean="0"/>
              <a:t>11-move algorithms </a:t>
            </a:r>
            <a:r>
              <a:rPr lang="en-GB" dirty="0"/>
              <a:t>for </a:t>
            </a:r>
            <a:r>
              <a:rPr lang="en-US" dirty="0"/>
              <a:t>edge permutation </a:t>
            </a:r>
            <a:r>
              <a:rPr lang="en-GB" dirty="0" smtClean="0"/>
              <a:t>(</a:t>
            </a:r>
            <a:r>
              <a:rPr lang="en-GB" b="1" dirty="0" smtClean="0">
                <a:solidFill>
                  <a:srgbClr val="FFFF00"/>
                </a:solidFill>
              </a:rPr>
              <a:t>Ua-Perm </a:t>
            </a:r>
            <a:r>
              <a:rPr lang="en-GB" dirty="0" smtClean="0"/>
              <a:t>and</a:t>
            </a:r>
            <a:r>
              <a:rPr lang="en-GB" b="1" dirty="0" smtClean="0"/>
              <a:t> </a:t>
            </a:r>
            <a:r>
              <a:rPr lang="en-GB" b="1" dirty="0" smtClean="0">
                <a:solidFill>
                  <a:srgbClr val="FFFF00"/>
                </a:solidFill>
              </a:rPr>
              <a:t>Ub-Perm</a:t>
            </a:r>
            <a:r>
              <a:rPr lang="en-GB" dirty="0" smtClean="0"/>
              <a:t>) </a:t>
            </a:r>
            <a:r>
              <a:rPr lang="mr-IN" dirty="0"/>
              <a:t>–</a:t>
            </a:r>
            <a:r>
              <a:rPr lang="en-GB" dirty="0"/>
              <a:t> </a:t>
            </a:r>
            <a:r>
              <a:rPr lang="en-GB" b="1" dirty="0">
                <a:solidFill>
                  <a:srgbClr val="FFFF00"/>
                </a:solidFill>
              </a:rPr>
              <a:t>R U</a:t>
            </a:r>
            <a:r>
              <a:rPr lang="en-GB" dirty="0"/>
              <a:t> </a:t>
            </a:r>
            <a:r>
              <a:rPr lang="en-GB" dirty="0" smtClean="0"/>
              <a:t>moves</a:t>
            </a:r>
          </a:p>
          <a:p>
            <a:pPr lvl="1"/>
            <a:endParaRPr lang="en-GB" dirty="0"/>
          </a:p>
          <a:p>
            <a:pPr marL="0" indent="0">
              <a:buNone/>
            </a:pPr>
            <a:r>
              <a:rPr lang="en-GB" dirty="0" smtClean="0"/>
              <a:t>The new </a:t>
            </a:r>
            <a:r>
              <a:rPr lang="en-GB" dirty="0"/>
              <a:t>algorithms </a:t>
            </a:r>
            <a:r>
              <a:rPr lang="en-GB" dirty="0" smtClean="0"/>
              <a:t>will be slightly trickier to learn but well worth the effort!</a:t>
            </a:r>
            <a:endParaRPr lang="en-GB" dirty="0"/>
          </a:p>
          <a:p>
            <a:pPr lvl="1"/>
            <a:r>
              <a:rPr lang="en-GB" dirty="0"/>
              <a:t>The </a:t>
            </a:r>
            <a:r>
              <a:rPr lang="en-GB" dirty="0" smtClean="0"/>
              <a:t>combination of </a:t>
            </a:r>
            <a:r>
              <a:rPr lang="en-US" b="1" dirty="0" smtClean="0">
                <a:solidFill>
                  <a:srgbClr val="FFFF00"/>
                </a:solidFill>
              </a:rPr>
              <a:t>Anti-Sune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rgbClr val="FFFF00"/>
                </a:solidFill>
              </a:rPr>
              <a:t>Niklas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GB" dirty="0" smtClean="0"/>
              <a:t>will be shortened to 11 moves </a:t>
            </a:r>
            <a:r>
              <a:rPr lang="mr-IN" dirty="0" smtClean="0"/>
              <a:t>–</a:t>
            </a:r>
            <a:r>
              <a:rPr lang="en-GB" dirty="0" smtClean="0"/>
              <a:t> optimised </a:t>
            </a:r>
            <a:r>
              <a:rPr lang="en-GB" b="1" dirty="0" smtClean="0">
                <a:solidFill>
                  <a:srgbClr val="FFFF00"/>
                </a:solidFill>
              </a:rPr>
              <a:t>Jb-Perm</a:t>
            </a:r>
            <a:endParaRPr lang="en-GB" b="1" dirty="0">
              <a:solidFill>
                <a:srgbClr val="FFFF00"/>
              </a:solidFill>
            </a:endParaRPr>
          </a:p>
          <a:p>
            <a:pPr lvl="1"/>
            <a:r>
              <a:rPr lang="en-GB" dirty="0"/>
              <a:t>The </a:t>
            </a:r>
            <a:r>
              <a:rPr lang="en-GB" b="1" dirty="0">
                <a:solidFill>
                  <a:srgbClr val="FFFF00"/>
                </a:solidFill>
              </a:rPr>
              <a:t>Ua-Perm </a:t>
            </a:r>
            <a:r>
              <a:rPr lang="en-GB" dirty="0"/>
              <a:t>and</a:t>
            </a:r>
            <a:r>
              <a:rPr lang="en-GB" b="1" dirty="0"/>
              <a:t> </a:t>
            </a:r>
            <a:r>
              <a:rPr lang="en-GB" b="1" dirty="0">
                <a:solidFill>
                  <a:srgbClr val="FFFF00"/>
                </a:solidFill>
              </a:rPr>
              <a:t>Ub-Perm </a:t>
            </a:r>
            <a:r>
              <a:rPr lang="en-GB" dirty="0" smtClean="0"/>
              <a:t>algorithms will be speed-optimised to 11 moves </a:t>
            </a:r>
            <a:r>
              <a:rPr lang="mr-IN" dirty="0" smtClean="0"/>
              <a:t>–</a:t>
            </a:r>
            <a:r>
              <a:rPr lang="en-GB" dirty="0" smtClean="0"/>
              <a:t> </a:t>
            </a:r>
            <a:r>
              <a:rPr lang="en-GB" b="1" dirty="0">
                <a:solidFill>
                  <a:srgbClr val="FFFF00"/>
                </a:solidFill>
              </a:rPr>
              <a:t>R U</a:t>
            </a:r>
            <a:r>
              <a:rPr lang="en-GB" dirty="0"/>
              <a:t> </a:t>
            </a:r>
            <a:r>
              <a:rPr lang="en-GB" dirty="0" smtClean="0"/>
              <a:t>only</a:t>
            </a:r>
            <a:endParaRPr lang="en-GB" b="1" dirty="0">
              <a:solidFill>
                <a:srgbClr val="FFFF0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2174" y="3872922"/>
            <a:ext cx="1625600" cy="1625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9344" y="2064667"/>
            <a:ext cx="1625600" cy="1625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8400"/>
            <a:ext cx="10131425" cy="1456267"/>
          </a:xfrm>
        </p:spPr>
        <p:txBody>
          <a:bodyPr/>
          <a:lstStyle/>
          <a:p>
            <a:r>
              <a:rPr lang="en-US" dirty="0" smtClean="0"/>
              <a:t>Permutation of the Last Layer (</a:t>
            </a:r>
            <a:r>
              <a:rPr lang="en-US" b="1" dirty="0">
                <a:solidFill>
                  <a:srgbClr val="FFFF00"/>
                </a:solidFill>
              </a:rPr>
              <a:t>P</a:t>
            </a:r>
            <a:r>
              <a:rPr lang="en-US" b="1" dirty="0" smtClean="0">
                <a:solidFill>
                  <a:srgbClr val="FFFF00"/>
                </a:solidFill>
              </a:rPr>
              <a:t>LL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951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There are 3 possible cases during </a:t>
            </a:r>
            <a:r>
              <a:rPr lang="en-US" b="1" dirty="0" smtClean="0">
                <a:solidFill>
                  <a:srgbClr val="FFFF00"/>
                </a:solidFill>
              </a:rPr>
              <a:t>CPLL</a:t>
            </a:r>
            <a:r>
              <a:rPr lang="en-US" dirty="0" smtClean="0"/>
              <a:t> including the “</a:t>
            </a:r>
            <a:r>
              <a:rPr lang="en-US" b="1" dirty="0" smtClean="0">
                <a:solidFill>
                  <a:srgbClr val="FFFF00"/>
                </a:solidFill>
              </a:rPr>
              <a:t>solved</a:t>
            </a:r>
            <a:r>
              <a:rPr lang="en-US" dirty="0" smtClean="0"/>
              <a:t>” case</a:t>
            </a:r>
          </a:p>
          <a:p>
            <a:pPr marL="0" indent="0">
              <a:buNone/>
            </a:pPr>
            <a:endParaRPr lang="en-US" dirty="0" smtClean="0"/>
          </a:p>
          <a:p>
            <a:pPr marL="0" lvl="2" indent="0">
              <a:buNone/>
            </a:pPr>
            <a:r>
              <a:rPr lang="en-GB" sz="1800" dirty="0" smtClean="0"/>
              <a:t>The cases that need to be solved are the “</a:t>
            </a:r>
            <a:r>
              <a:rPr lang="en-GB" sz="1800" b="1" dirty="0" smtClean="0">
                <a:solidFill>
                  <a:srgbClr val="FFFF00"/>
                </a:solidFill>
              </a:rPr>
              <a:t>diagonal</a:t>
            </a:r>
            <a:r>
              <a:rPr lang="en-GB" sz="1800" dirty="0" smtClean="0"/>
              <a:t> </a:t>
            </a:r>
            <a:r>
              <a:rPr lang="en-GB" sz="1800" b="1" dirty="0" smtClean="0">
                <a:solidFill>
                  <a:srgbClr val="FFFF00"/>
                </a:solidFill>
              </a:rPr>
              <a:t>corner swap</a:t>
            </a:r>
            <a:r>
              <a:rPr lang="en-GB" sz="1800" dirty="0" smtClean="0"/>
              <a:t>” and the “</a:t>
            </a:r>
            <a:r>
              <a:rPr lang="en-GB" sz="1800" b="1" dirty="0" smtClean="0">
                <a:solidFill>
                  <a:srgbClr val="FFFF00"/>
                </a:solidFill>
              </a:rPr>
              <a:t>adjacent</a:t>
            </a:r>
            <a:r>
              <a:rPr lang="en-GB" sz="1800" dirty="0" smtClean="0"/>
              <a:t> </a:t>
            </a:r>
            <a:r>
              <a:rPr lang="en-GB" sz="1800" b="1" dirty="0" smtClean="0">
                <a:solidFill>
                  <a:srgbClr val="FFFF00"/>
                </a:solidFill>
              </a:rPr>
              <a:t>corner swap</a:t>
            </a:r>
            <a:r>
              <a:rPr lang="en-GB" sz="1800" dirty="0" smtClean="0"/>
              <a:t>”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 “</a:t>
            </a:r>
            <a:r>
              <a:rPr lang="en-US" b="1" dirty="0" smtClean="0">
                <a:solidFill>
                  <a:srgbClr val="FFFF00"/>
                </a:solidFill>
              </a:rPr>
              <a:t>adjacent</a:t>
            </a:r>
            <a:r>
              <a:rPr lang="en-US" dirty="0" smtClean="0"/>
              <a:t>” corner swap is the most common </a:t>
            </a:r>
            <a:r>
              <a:rPr lang="en-US" b="1" dirty="0" smtClean="0">
                <a:solidFill>
                  <a:srgbClr val="FFFF00"/>
                </a:solidFill>
              </a:rPr>
              <a:t>CPLL </a:t>
            </a:r>
            <a:r>
              <a:rPr lang="en-US" dirty="0" smtClean="0"/>
              <a:t>as it occurs in </a:t>
            </a:r>
            <a:r>
              <a:rPr lang="en-US" b="1" dirty="0" smtClean="0">
                <a:solidFill>
                  <a:srgbClr val="FFFF00"/>
                </a:solidFill>
              </a:rPr>
              <a:t>4/6</a:t>
            </a:r>
            <a:r>
              <a:rPr lang="en-US" dirty="0" smtClean="0"/>
              <a:t> solves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0186" y="4099462"/>
            <a:ext cx="1625600" cy="1625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5416" y="4107873"/>
            <a:ext cx="1625600" cy="1625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0151" y="4099462"/>
            <a:ext cx="1625600" cy="1625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Corner Permutation of the Last Layer (</a:t>
            </a:r>
            <a:r>
              <a:rPr lang="en-GB" b="1" dirty="0" smtClean="0">
                <a:solidFill>
                  <a:srgbClr val="FFFF00"/>
                </a:solidFill>
              </a:rPr>
              <a:t>CPLL</a:t>
            </a:r>
            <a:r>
              <a:rPr lang="en-GB" dirty="0" smtClean="0"/>
              <a:t>)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8649183" y="5421262"/>
            <a:ext cx="4716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1/6</a:t>
            </a:r>
            <a:endParaRPr lang="en-US" sz="1600" dirty="0"/>
          </a:p>
        </p:txBody>
      </p:sp>
      <p:sp>
        <p:nvSpPr>
          <p:cNvPr id="30" name="TextBox 29"/>
          <p:cNvSpPr txBox="1"/>
          <p:nvPr/>
        </p:nvSpPr>
        <p:spPr>
          <a:xfrm>
            <a:off x="3826315" y="5421262"/>
            <a:ext cx="4716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1/6</a:t>
            </a:r>
            <a:endParaRPr lang="en-US" sz="1600" dirty="0"/>
          </a:p>
        </p:txBody>
      </p:sp>
      <p:sp>
        <p:nvSpPr>
          <p:cNvPr id="31" name="TextBox 30"/>
          <p:cNvSpPr txBox="1"/>
          <p:nvPr/>
        </p:nvSpPr>
        <p:spPr>
          <a:xfrm>
            <a:off x="6214970" y="5421262"/>
            <a:ext cx="4716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4/6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06389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9419" y="4327645"/>
            <a:ext cx="1625600" cy="1625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CPLL </a:t>
            </a:r>
            <a:r>
              <a:rPr lang="en-US" dirty="0"/>
              <a:t>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805651"/>
            <a:ext cx="10131425" cy="44331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700" dirty="0" smtClean="0"/>
              <a:t>To change the permutation of corners you will use a mixture of </a:t>
            </a:r>
            <a:r>
              <a:rPr lang="en-US" sz="1700" b="1" dirty="0" smtClean="0">
                <a:solidFill>
                  <a:srgbClr val="FFFF00"/>
                </a:solidFill>
              </a:rPr>
              <a:t>R U L </a:t>
            </a:r>
            <a:r>
              <a:rPr lang="en-US" sz="1700" dirty="0" smtClean="0"/>
              <a:t>moves</a:t>
            </a:r>
          </a:p>
          <a:p>
            <a:endParaRPr lang="en-US" sz="1700" dirty="0" smtClean="0"/>
          </a:p>
          <a:p>
            <a:r>
              <a:rPr lang="en-US" sz="1700" dirty="0" smtClean="0"/>
              <a:t>The first </a:t>
            </a:r>
            <a:r>
              <a:rPr lang="en-US" sz="1700" b="1" dirty="0" smtClean="0">
                <a:solidFill>
                  <a:srgbClr val="FFFF00"/>
                </a:solidFill>
              </a:rPr>
              <a:t>CPLL</a:t>
            </a:r>
            <a:r>
              <a:rPr lang="en-US" sz="1700" dirty="0" smtClean="0"/>
              <a:t> algorithm </a:t>
            </a:r>
            <a:r>
              <a:rPr lang="en-US" sz="1700" dirty="0" smtClean="0"/>
              <a:t>(adjacent corner swap) is </a:t>
            </a:r>
            <a:r>
              <a:rPr lang="en-US" sz="1600" b="1" dirty="0" smtClean="0">
                <a:solidFill>
                  <a:srgbClr val="FFFF00"/>
                </a:solidFill>
              </a:rPr>
              <a:t>R </a:t>
            </a:r>
            <a:r>
              <a:rPr lang="en-US" sz="1600" b="1" dirty="0">
                <a:solidFill>
                  <a:srgbClr val="FFFF00"/>
                </a:solidFill>
              </a:rPr>
              <a:t>U2 R’ </a:t>
            </a:r>
            <a:r>
              <a:rPr lang="en-US" sz="1600" b="1" dirty="0" smtClean="0">
                <a:solidFill>
                  <a:srgbClr val="FFFF00"/>
                </a:solidFill>
              </a:rPr>
              <a:t>U’ R U2</a:t>
            </a:r>
            <a:r>
              <a:rPr lang="en-US" sz="1700" b="1" dirty="0" smtClean="0">
                <a:solidFill>
                  <a:srgbClr val="FFFF00"/>
                </a:solidFill>
              </a:rPr>
              <a:t> L’ U R’ U’ L</a:t>
            </a:r>
          </a:p>
          <a:p>
            <a:pPr lvl="1"/>
            <a:r>
              <a:rPr lang="en-US" sz="1500" dirty="0" smtClean="0"/>
              <a:t>It may not be immediately obvious but it is actually the beginner algorithm after cancellations </a:t>
            </a:r>
            <a:r>
              <a:rPr lang="mr-IN" sz="1500" dirty="0" smtClean="0"/>
              <a:t>–</a:t>
            </a:r>
            <a:r>
              <a:rPr lang="en-GB" sz="1500" dirty="0" smtClean="0"/>
              <a:t> </a:t>
            </a:r>
            <a:r>
              <a:rPr lang="en-US" sz="1500" dirty="0" smtClean="0"/>
              <a:t>see square brackets</a:t>
            </a:r>
          </a:p>
          <a:p>
            <a:pPr lvl="1"/>
            <a:r>
              <a:rPr lang="en-US" sz="1500" dirty="0" smtClean="0"/>
              <a:t>It starts with the </a:t>
            </a:r>
            <a:r>
              <a:rPr lang="en-US" sz="1500" b="1" dirty="0" smtClean="0">
                <a:solidFill>
                  <a:srgbClr val="FFFF00"/>
                </a:solidFill>
              </a:rPr>
              <a:t>Anti-Sune </a:t>
            </a:r>
            <a:r>
              <a:rPr lang="en-US" sz="1500" dirty="0" smtClean="0"/>
              <a:t>algorithm that was used during </a:t>
            </a:r>
            <a:r>
              <a:rPr lang="en-US" sz="1500" b="1" dirty="0" smtClean="0">
                <a:solidFill>
                  <a:srgbClr val="FFFF00"/>
                </a:solidFill>
              </a:rPr>
              <a:t>OCLL</a:t>
            </a:r>
            <a:r>
              <a:rPr lang="en-US" sz="1500" dirty="0" smtClean="0">
                <a:solidFill>
                  <a:srgbClr val="FFFF00"/>
                </a:solidFill>
              </a:rPr>
              <a:t> </a:t>
            </a:r>
            <a:r>
              <a:rPr lang="mr-IN" sz="1500" dirty="0" smtClean="0"/>
              <a:t>–</a:t>
            </a:r>
            <a:r>
              <a:rPr lang="en-US" sz="1500" dirty="0" smtClean="0"/>
              <a:t> </a:t>
            </a:r>
            <a:r>
              <a:rPr lang="en-US" sz="1500" b="1" dirty="0" smtClean="0">
                <a:solidFill>
                  <a:srgbClr val="FFFF00"/>
                </a:solidFill>
              </a:rPr>
              <a:t>R </a:t>
            </a:r>
            <a:r>
              <a:rPr lang="en-US" sz="1500" b="1" dirty="0">
                <a:solidFill>
                  <a:srgbClr val="FFFF00"/>
                </a:solidFill>
              </a:rPr>
              <a:t>U2 R’ </a:t>
            </a:r>
            <a:r>
              <a:rPr lang="en-US" sz="1500" b="1" dirty="0" smtClean="0">
                <a:solidFill>
                  <a:srgbClr val="FFFF00"/>
                </a:solidFill>
              </a:rPr>
              <a:t>U’ R [U</a:t>
            </a:r>
            <a:r>
              <a:rPr lang="en-US" sz="1500" b="1" dirty="0">
                <a:solidFill>
                  <a:srgbClr val="FFFF00"/>
                </a:solidFill>
              </a:rPr>
              <a:t>’ R</a:t>
            </a:r>
            <a:r>
              <a:rPr lang="en-US" sz="1500" b="1" dirty="0" smtClean="0">
                <a:solidFill>
                  <a:srgbClr val="FFFF00"/>
                </a:solidFill>
              </a:rPr>
              <a:t>’]</a:t>
            </a:r>
          </a:p>
          <a:p>
            <a:pPr lvl="1"/>
            <a:r>
              <a:rPr lang="en-US" sz="1500" dirty="0" smtClean="0"/>
              <a:t>It ends with the </a:t>
            </a:r>
            <a:r>
              <a:rPr lang="en-US" sz="1500" b="1" dirty="0" smtClean="0">
                <a:solidFill>
                  <a:srgbClr val="FFFF00"/>
                </a:solidFill>
              </a:rPr>
              <a:t>Niklas</a:t>
            </a:r>
            <a:r>
              <a:rPr lang="en-US" sz="1500" dirty="0" smtClean="0">
                <a:solidFill>
                  <a:srgbClr val="FFFF00"/>
                </a:solidFill>
              </a:rPr>
              <a:t> </a:t>
            </a:r>
            <a:r>
              <a:rPr lang="en-US" sz="1500" dirty="0" smtClean="0"/>
              <a:t>algorithm</a:t>
            </a:r>
            <a:r>
              <a:rPr lang="en-US" sz="1500" dirty="0" smtClean="0">
                <a:solidFill>
                  <a:srgbClr val="FFFF00"/>
                </a:solidFill>
              </a:rPr>
              <a:t> </a:t>
            </a:r>
            <a:r>
              <a:rPr lang="en-US" sz="1500" dirty="0" smtClean="0"/>
              <a:t>which manipulates two </a:t>
            </a:r>
            <a:r>
              <a:rPr lang="en-US" sz="1500" b="1" dirty="0" smtClean="0">
                <a:solidFill>
                  <a:srgbClr val="FFFF00"/>
                </a:solidFill>
              </a:rPr>
              <a:t>F2L pairs </a:t>
            </a:r>
            <a:r>
              <a:rPr lang="mr-IN" sz="1500" dirty="0" smtClean="0"/>
              <a:t>–</a:t>
            </a:r>
            <a:r>
              <a:rPr lang="en-US" sz="1500" dirty="0" smtClean="0"/>
              <a:t> </a:t>
            </a:r>
            <a:r>
              <a:rPr lang="en-US" sz="1500" b="1" dirty="0" smtClean="0">
                <a:solidFill>
                  <a:srgbClr val="FFFF00"/>
                </a:solidFill>
              </a:rPr>
              <a:t>[R </a:t>
            </a:r>
            <a:r>
              <a:rPr lang="en-US" sz="1500" b="1" dirty="0">
                <a:solidFill>
                  <a:srgbClr val="FFFF00"/>
                </a:solidFill>
              </a:rPr>
              <a:t>U</a:t>
            </a:r>
            <a:r>
              <a:rPr lang="en-US" sz="1500" b="1" dirty="0" smtClean="0">
                <a:solidFill>
                  <a:srgbClr val="FFFF00"/>
                </a:solidFill>
              </a:rPr>
              <a:t>’] </a:t>
            </a:r>
            <a:r>
              <a:rPr lang="en-US" sz="1500" b="1" dirty="0">
                <a:solidFill>
                  <a:srgbClr val="FFFF00"/>
                </a:solidFill>
              </a:rPr>
              <a:t>L’ </a:t>
            </a:r>
            <a:r>
              <a:rPr lang="en-US" sz="1500" b="1" dirty="0" smtClean="0">
                <a:solidFill>
                  <a:srgbClr val="FFFF00"/>
                </a:solidFill>
              </a:rPr>
              <a:t>U R</a:t>
            </a:r>
            <a:r>
              <a:rPr lang="en-US" sz="1500" b="1" dirty="0">
                <a:solidFill>
                  <a:srgbClr val="FFFF00"/>
                </a:solidFill>
              </a:rPr>
              <a:t>’ U’ </a:t>
            </a:r>
            <a:r>
              <a:rPr lang="en-US" sz="1500" b="1" dirty="0" smtClean="0">
                <a:solidFill>
                  <a:srgbClr val="FFFF00"/>
                </a:solidFill>
              </a:rPr>
              <a:t>L [U]</a:t>
            </a:r>
            <a:endParaRPr lang="en-US" sz="1500" dirty="0" smtClean="0"/>
          </a:p>
          <a:p>
            <a:pPr lvl="1"/>
            <a:r>
              <a:rPr lang="en-US" sz="1500" dirty="0" smtClean="0"/>
              <a:t>The combination of these two algorithms is the </a:t>
            </a:r>
            <a:r>
              <a:rPr lang="en-US" sz="1500" b="1" dirty="0" smtClean="0">
                <a:solidFill>
                  <a:srgbClr val="FFFF00"/>
                </a:solidFill>
              </a:rPr>
              <a:t>Jb-Perm </a:t>
            </a:r>
            <a:r>
              <a:rPr lang="en-US" sz="1500" dirty="0" smtClean="0"/>
              <a:t>which swaps </a:t>
            </a:r>
            <a:r>
              <a:rPr lang="en-US" sz="1500" dirty="0" smtClean="0"/>
              <a:t>2 </a:t>
            </a:r>
            <a:r>
              <a:rPr lang="en-US" sz="1500" dirty="0" smtClean="0"/>
              <a:t>diagonal</a:t>
            </a:r>
            <a:r>
              <a:rPr lang="en-US" sz="1500" dirty="0" smtClean="0"/>
              <a:t> </a:t>
            </a:r>
            <a:r>
              <a:rPr lang="en-US" sz="1500" dirty="0" smtClean="0"/>
              <a:t>LL corners </a:t>
            </a:r>
            <a:r>
              <a:rPr lang="en-US" sz="1500" dirty="0" smtClean="0"/>
              <a:t>+ 2 </a:t>
            </a:r>
            <a:r>
              <a:rPr lang="en-US" sz="1500" dirty="0" smtClean="0"/>
              <a:t>LL edges</a:t>
            </a:r>
          </a:p>
          <a:p>
            <a:endParaRPr lang="en-GB" sz="1700" dirty="0" smtClean="0"/>
          </a:p>
          <a:p>
            <a:r>
              <a:rPr lang="en-US" sz="1700" dirty="0"/>
              <a:t>The </a:t>
            </a:r>
            <a:r>
              <a:rPr lang="en-US" sz="1700" dirty="0" smtClean="0"/>
              <a:t>second </a:t>
            </a:r>
            <a:r>
              <a:rPr lang="en-US" sz="1700" b="1" dirty="0" smtClean="0">
                <a:solidFill>
                  <a:srgbClr val="FFFF00"/>
                </a:solidFill>
              </a:rPr>
              <a:t>CPLL</a:t>
            </a:r>
            <a:r>
              <a:rPr lang="en-US" sz="1700" dirty="0" smtClean="0"/>
              <a:t> </a:t>
            </a:r>
            <a:r>
              <a:rPr lang="en-US" sz="1700" dirty="0"/>
              <a:t>algorithm </a:t>
            </a:r>
            <a:r>
              <a:rPr lang="en-US" sz="1700" dirty="0" smtClean="0"/>
              <a:t>(diagonal corner swap) </a:t>
            </a:r>
            <a:r>
              <a:rPr lang="en-US" sz="1700" dirty="0"/>
              <a:t>is </a:t>
            </a:r>
            <a:r>
              <a:rPr lang="mr-IN" sz="1600" b="1" dirty="0">
                <a:solidFill>
                  <a:srgbClr val="FFFF00"/>
                </a:solidFill>
              </a:rPr>
              <a:t>(</a:t>
            </a:r>
            <a:r>
              <a:rPr lang="mr-IN" sz="1600" b="1" dirty="0" err="1">
                <a:solidFill>
                  <a:srgbClr val="FFFF00"/>
                </a:solidFill>
              </a:rPr>
              <a:t>R</a:t>
            </a:r>
            <a:r>
              <a:rPr lang="mr-IN" sz="1600" b="1" dirty="0">
                <a:solidFill>
                  <a:srgbClr val="FFFF00"/>
                </a:solidFill>
              </a:rPr>
              <a:t> </a:t>
            </a:r>
            <a:r>
              <a:rPr lang="mr-IN" sz="1600" b="1" dirty="0" err="1">
                <a:solidFill>
                  <a:srgbClr val="FFFF00"/>
                </a:solidFill>
              </a:rPr>
              <a:t>U</a:t>
            </a:r>
            <a:r>
              <a:rPr lang="mr-IN" sz="1600" b="1" dirty="0">
                <a:solidFill>
                  <a:srgbClr val="FFFF00"/>
                </a:solidFill>
              </a:rPr>
              <a:t>' L U2' </a:t>
            </a:r>
            <a:r>
              <a:rPr lang="mr-IN" sz="1600" b="1" dirty="0" err="1">
                <a:solidFill>
                  <a:srgbClr val="FFFF00"/>
                </a:solidFill>
              </a:rPr>
              <a:t>R</a:t>
            </a:r>
            <a:r>
              <a:rPr lang="mr-IN" sz="1600" b="1" dirty="0">
                <a:solidFill>
                  <a:srgbClr val="FFFF00"/>
                </a:solidFill>
              </a:rPr>
              <a:t>' </a:t>
            </a:r>
            <a:r>
              <a:rPr lang="mr-IN" sz="1600" b="1" dirty="0" err="1">
                <a:solidFill>
                  <a:srgbClr val="FFFF00"/>
                </a:solidFill>
              </a:rPr>
              <a:t>U</a:t>
            </a:r>
            <a:r>
              <a:rPr lang="mr-IN" sz="1600" b="1" dirty="0">
                <a:solidFill>
                  <a:srgbClr val="FFFF00"/>
                </a:solidFill>
              </a:rPr>
              <a:t> L') (</a:t>
            </a:r>
            <a:r>
              <a:rPr lang="mr-IN" sz="1600" b="1" dirty="0" err="1">
                <a:solidFill>
                  <a:srgbClr val="FFFF00"/>
                </a:solidFill>
              </a:rPr>
              <a:t>R</a:t>
            </a:r>
            <a:r>
              <a:rPr lang="mr-IN" sz="1600" b="1" dirty="0">
                <a:solidFill>
                  <a:srgbClr val="FFFF00"/>
                </a:solidFill>
              </a:rPr>
              <a:t> </a:t>
            </a:r>
            <a:r>
              <a:rPr lang="mr-IN" sz="1600" b="1" dirty="0" err="1">
                <a:solidFill>
                  <a:srgbClr val="FFFF00"/>
                </a:solidFill>
              </a:rPr>
              <a:t>U</a:t>
            </a:r>
            <a:r>
              <a:rPr lang="mr-IN" sz="1600" b="1" dirty="0">
                <a:solidFill>
                  <a:srgbClr val="FFFF00"/>
                </a:solidFill>
              </a:rPr>
              <a:t>' L U2' </a:t>
            </a:r>
            <a:r>
              <a:rPr lang="mr-IN" sz="1600" b="1" dirty="0" err="1">
                <a:solidFill>
                  <a:srgbClr val="FFFF00"/>
                </a:solidFill>
              </a:rPr>
              <a:t>R</a:t>
            </a:r>
            <a:r>
              <a:rPr lang="mr-IN" sz="1600" b="1" dirty="0">
                <a:solidFill>
                  <a:srgbClr val="FFFF00"/>
                </a:solidFill>
              </a:rPr>
              <a:t>' </a:t>
            </a:r>
            <a:r>
              <a:rPr lang="mr-IN" sz="1600" b="1" dirty="0" err="1">
                <a:solidFill>
                  <a:srgbClr val="FFFF00"/>
                </a:solidFill>
              </a:rPr>
              <a:t>U</a:t>
            </a:r>
            <a:r>
              <a:rPr lang="mr-IN" sz="1600" b="1" dirty="0">
                <a:solidFill>
                  <a:srgbClr val="FFFF00"/>
                </a:solidFill>
              </a:rPr>
              <a:t> L')</a:t>
            </a:r>
            <a:endParaRPr lang="en-US" sz="1700" b="1" dirty="0">
              <a:solidFill>
                <a:srgbClr val="FFFF00"/>
              </a:solidFill>
            </a:endParaRPr>
          </a:p>
          <a:p>
            <a:pPr lvl="1"/>
            <a:r>
              <a:rPr lang="en-GB" sz="1500" dirty="0" smtClean="0"/>
              <a:t>This is a 7-move </a:t>
            </a:r>
            <a:r>
              <a:rPr lang="en-US" sz="1500" dirty="0" smtClean="0"/>
              <a:t>algorithm</a:t>
            </a:r>
            <a:r>
              <a:rPr lang="en-US" sz="1500" dirty="0" smtClean="0">
                <a:solidFill>
                  <a:srgbClr val="FFFF00"/>
                </a:solidFill>
              </a:rPr>
              <a:t> </a:t>
            </a:r>
            <a:r>
              <a:rPr lang="en-US" sz="1500" dirty="0"/>
              <a:t>which manipulates two </a:t>
            </a:r>
            <a:r>
              <a:rPr lang="en-US" sz="1500" b="1" dirty="0">
                <a:solidFill>
                  <a:srgbClr val="FFFF00"/>
                </a:solidFill>
              </a:rPr>
              <a:t>F2L </a:t>
            </a:r>
            <a:r>
              <a:rPr lang="en-US" sz="1500" b="1" dirty="0" smtClean="0">
                <a:solidFill>
                  <a:srgbClr val="FFFF00"/>
                </a:solidFill>
              </a:rPr>
              <a:t>pairs</a:t>
            </a:r>
            <a:r>
              <a:rPr lang="en-US" sz="1500" dirty="0" smtClean="0"/>
              <a:t>,</a:t>
            </a:r>
            <a:r>
              <a:rPr lang="en-US" sz="1500" b="1" dirty="0" smtClean="0">
                <a:solidFill>
                  <a:srgbClr val="FFFF00"/>
                </a:solidFill>
              </a:rPr>
              <a:t> </a:t>
            </a:r>
            <a:r>
              <a:rPr lang="en-US" sz="1500" dirty="0" smtClean="0"/>
              <a:t>executed twice </a:t>
            </a:r>
            <a:r>
              <a:rPr lang="mr-IN" sz="1500" dirty="0" smtClean="0"/>
              <a:t>–</a:t>
            </a:r>
            <a:r>
              <a:rPr lang="en-US" sz="1500" dirty="0" smtClean="0"/>
              <a:t> </a:t>
            </a:r>
            <a:r>
              <a:rPr lang="mr-IN" sz="1500" b="1" dirty="0" err="1" smtClean="0">
                <a:solidFill>
                  <a:srgbClr val="FFFF00"/>
                </a:solidFill>
              </a:rPr>
              <a:t>R</a:t>
            </a:r>
            <a:r>
              <a:rPr lang="mr-IN" sz="1500" b="1" dirty="0" smtClean="0">
                <a:solidFill>
                  <a:srgbClr val="FFFF00"/>
                </a:solidFill>
              </a:rPr>
              <a:t> </a:t>
            </a:r>
            <a:r>
              <a:rPr lang="mr-IN" sz="1500" b="1" dirty="0" err="1">
                <a:solidFill>
                  <a:srgbClr val="FFFF00"/>
                </a:solidFill>
              </a:rPr>
              <a:t>U</a:t>
            </a:r>
            <a:r>
              <a:rPr lang="mr-IN" sz="1500" b="1" dirty="0">
                <a:solidFill>
                  <a:srgbClr val="FFFF00"/>
                </a:solidFill>
              </a:rPr>
              <a:t>' L U2' </a:t>
            </a:r>
            <a:r>
              <a:rPr lang="mr-IN" sz="1500" b="1" dirty="0" err="1">
                <a:solidFill>
                  <a:srgbClr val="FFFF00"/>
                </a:solidFill>
              </a:rPr>
              <a:t>R</a:t>
            </a:r>
            <a:r>
              <a:rPr lang="mr-IN" sz="1500" b="1" dirty="0">
                <a:solidFill>
                  <a:srgbClr val="FFFF00"/>
                </a:solidFill>
              </a:rPr>
              <a:t>' </a:t>
            </a:r>
            <a:r>
              <a:rPr lang="mr-IN" sz="1500" b="1" dirty="0" err="1">
                <a:solidFill>
                  <a:srgbClr val="FFFF00"/>
                </a:solidFill>
              </a:rPr>
              <a:t>U</a:t>
            </a:r>
            <a:r>
              <a:rPr lang="mr-IN" sz="1500" b="1" dirty="0">
                <a:solidFill>
                  <a:srgbClr val="FFFF00"/>
                </a:solidFill>
              </a:rPr>
              <a:t> L'</a:t>
            </a:r>
            <a:endParaRPr lang="en-US" sz="1500" dirty="0"/>
          </a:p>
          <a:p>
            <a:pPr lvl="1"/>
            <a:r>
              <a:rPr lang="en-US" sz="1500" dirty="0"/>
              <a:t>The </a:t>
            </a:r>
            <a:r>
              <a:rPr lang="en-US" sz="1500" dirty="0" smtClean="0"/>
              <a:t>repetition of this algorithm </a:t>
            </a:r>
            <a:r>
              <a:rPr lang="en-US" sz="1500" dirty="0"/>
              <a:t>is the </a:t>
            </a:r>
            <a:r>
              <a:rPr lang="en-US" sz="1500" b="1" dirty="0" smtClean="0">
                <a:solidFill>
                  <a:srgbClr val="FFFF00"/>
                </a:solidFill>
              </a:rPr>
              <a:t>Na-Perm </a:t>
            </a:r>
            <a:r>
              <a:rPr lang="en-US" sz="1500" dirty="0"/>
              <a:t>which swaps </a:t>
            </a:r>
            <a:r>
              <a:rPr lang="en-US" sz="1500" dirty="0" smtClean="0"/>
              <a:t>2 adjacent </a:t>
            </a:r>
            <a:r>
              <a:rPr lang="en-US" sz="1500" dirty="0"/>
              <a:t>LL corners </a:t>
            </a:r>
            <a:r>
              <a:rPr lang="en-US" sz="1500" dirty="0" smtClean="0"/>
              <a:t>+ 2 </a:t>
            </a:r>
            <a:r>
              <a:rPr lang="en-US" sz="1500" dirty="0"/>
              <a:t>LL </a:t>
            </a:r>
            <a:r>
              <a:rPr lang="en-US" sz="1500" dirty="0" smtClean="0"/>
              <a:t>edges</a:t>
            </a:r>
          </a:p>
          <a:p>
            <a:pPr lvl="1"/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98874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The “</a:t>
            </a:r>
            <a:r>
              <a:rPr lang="en-GB" b="1" dirty="0" smtClean="0">
                <a:solidFill>
                  <a:srgbClr val="FFFF00"/>
                </a:solidFill>
              </a:rPr>
              <a:t>adjacent</a:t>
            </a:r>
            <a:r>
              <a:rPr lang="en-GB" dirty="0" smtClean="0"/>
              <a:t>” corner swap can be recognised by the “</a:t>
            </a:r>
            <a:r>
              <a:rPr lang="en-GB" b="1" dirty="0" smtClean="0">
                <a:solidFill>
                  <a:srgbClr val="FFFF00"/>
                </a:solidFill>
              </a:rPr>
              <a:t>headlights</a:t>
            </a:r>
            <a:r>
              <a:rPr lang="en-GB" dirty="0" smtClean="0"/>
              <a:t>” on one side (shown in orange below)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Approach</a:t>
            </a:r>
            <a:r>
              <a:rPr lang="en-US" dirty="0" smtClean="0"/>
              <a:t>: </a:t>
            </a:r>
            <a:r>
              <a:rPr lang="en-US" dirty="0"/>
              <a:t>“</a:t>
            </a:r>
            <a:r>
              <a:rPr lang="en-US" b="1" dirty="0" smtClean="0">
                <a:solidFill>
                  <a:srgbClr val="FFFF00"/>
                </a:solidFill>
              </a:rPr>
              <a:t>Adjacent</a:t>
            </a:r>
            <a:r>
              <a:rPr lang="en-US" dirty="0" smtClean="0"/>
              <a:t> </a:t>
            </a:r>
            <a:r>
              <a:rPr lang="en-US" b="1" dirty="0">
                <a:solidFill>
                  <a:srgbClr val="FFFF00"/>
                </a:solidFill>
              </a:rPr>
              <a:t>corner </a:t>
            </a:r>
            <a:r>
              <a:rPr lang="en-US" b="1" dirty="0" smtClean="0">
                <a:solidFill>
                  <a:srgbClr val="FFFF00"/>
                </a:solidFill>
              </a:rPr>
              <a:t>swap</a:t>
            </a:r>
            <a:r>
              <a:rPr lang="en-US" dirty="0" smtClean="0"/>
              <a:t>” </a:t>
            </a:r>
            <a:r>
              <a:rPr lang="en-US" dirty="0"/>
              <a:t>-&gt; </a:t>
            </a:r>
            <a:r>
              <a:rPr lang="en-US" dirty="0" smtClean="0"/>
              <a:t>“</a:t>
            </a:r>
            <a:r>
              <a:rPr lang="en-US" b="1" dirty="0">
                <a:solidFill>
                  <a:srgbClr val="FFFF00"/>
                </a:solidFill>
              </a:rPr>
              <a:t>s</a:t>
            </a:r>
            <a:r>
              <a:rPr lang="en-US" b="1" dirty="0" smtClean="0">
                <a:solidFill>
                  <a:srgbClr val="FFFF00"/>
                </a:solidFill>
              </a:rPr>
              <a:t>olved</a:t>
            </a:r>
            <a:r>
              <a:rPr lang="en-US" dirty="0" smtClean="0"/>
              <a:t>”</a:t>
            </a:r>
            <a:endParaRPr lang="en-US" dirty="0"/>
          </a:p>
          <a:p>
            <a:pPr marL="0" indent="0">
              <a:buNone/>
            </a:pPr>
            <a:r>
              <a:rPr lang="en-US" b="1" dirty="0" smtClean="0"/>
              <a:t>Setup: </a:t>
            </a:r>
            <a:r>
              <a:rPr lang="en-US" dirty="0" smtClean="0"/>
              <a:t>Ensure the “</a:t>
            </a:r>
            <a:r>
              <a:rPr lang="en-US" b="1" dirty="0">
                <a:solidFill>
                  <a:srgbClr val="FFFF00"/>
                </a:solidFill>
              </a:rPr>
              <a:t>H</a:t>
            </a:r>
            <a:r>
              <a:rPr lang="en-US" b="1" dirty="0" smtClean="0">
                <a:solidFill>
                  <a:srgbClr val="FFFF00"/>
                </a:solidFill>
              </a:rPr>
              <a:t>eadlights</a:t>
            </a:r>
            <a:r>
              <a:rPr lang="en-US" dirty="0" smtClean="0"/>
              <a:t>” are on the left before executing the </a:t>
            </a:r>
            <a:r>
              <a:rPr lang="en-US" b="1" dirty="0" smtClean="0">
                <a:solidFill>
                  <a:srgbClr val="FFFF00"/>
                </a:solidFill>
              </a:rPr>
              <a:t>CPLL </a:t>
            </a:r>
            <a:r>
              <a:rPr lang="en-US" dirty="0" smtClean="0"/>
              <a:t>algorithm</a:t>
            </a:r>
            <a:endParaRPr lang="en-US" dirty="0"/>
          </a:p>
          <a:p>
            <a:pPr marL="0" indent="0">
              <a:buNone/>
            </a:pPr>
            <a:r>
              <a:rPr lang="en-US" b="1" dirty="0" smtClean="0"/>
              <a:t>Algorithm</a:t>
            </a:r>
            <a:r>
              <a:rPr lang="en-US" dirty="0"/>
              <a:t>: </a:t>
            </a:r>
            <a:r>
              <a:rPr lang="en-US" b="1" dirty="0" smtClean="0">
                <a:solidFill>
                  <a:srgbClr val="FFFF00"/>
                </a:solidFill>
              </a:rPr>
              <a:t>R </a:t>
            </a:r>
            <a:r>
              <a:rPr lang="en-US" b="1" dirty="0">
                <a:solidFill>
                  <a:srgbClr val="FFFF00"/>
                </a:solidFill>
              </a:rPr>
              <a:t>U2 R’ U’ </a:t>
            </a:r>
            <a:r>
              <a:rPr lang="en-US" b="1" dirty="0" smtClean="0">
                <a:solidFill>
                  <a:srgbClr val="FFFF00"/>
                </a:solidFill>
              </a:rPr>
              <a:t>R </a:t>
            </a:r>
            <a:r>
              <a:rPr lang="en-US" b="1" dirty="0">
                <a:solidFill>
                  <a:srgbClr val="FFFF00"/>
                </a:solidFill>
              </a:rPr>
              <a:t>U2 </a:t>
            </a:r>
            <a:r>
              <a:rPr lang="en-US" b="1" dirty="0" smtClean="0">
                <a:solidFill>
                  <a:srgbClr val="FFFF00"/>
                </a:solidFill>
              </a:rPr>
              <a:t>L</a:t>
            </a:r>
            <a:r>
              <a:rPr lang="en-US" b="1" dirty="0">
                <a:solidFill>
                  <a:srgbClr val="FFFF00"/>
                </a:solidFill>
              </a:rPr>
              <a:t>’ U R’ U’ </a:t>
            </a:r>
            <a:r>
              <a:rPr lang="en-US" b="1" dirty="0" smtClean="0">
                <a:solidFill>
                  <a:srgbClr val="FFFF00"/>
                </a:solidFill>
              </a:rPr>
              <a:t>L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Adjacent Corner Swap</a:t>
            </a:r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0118" y="4099462"/>
            <a:ext cx="1625600" cy="16256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0083" y="4099462"/>
            <a:ext cx="1625600" cy="1625600"/>
          </a:xfrm>
          <a:prstGeom prst="rect">
            <a:avLst/>
          </a:prstGeom>
        </p:spPr>
      </p:pic>
      <p:sp>
        <p:nvSpPr>
          <p:cNvPr id="28" name="Right Arrow 27"/>
          <p:cNvSpPr/>
          <p:nvPr/>
        </p:nvSpPr>
        <p:spPr>
          <a:xfrm>
            <a:off x="5488604" y="4656752"/>
            <a:ext cx="408214" cy="511023"/>
          </a:xfrm>
          <a:prstGeom prst="rightArrow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565898" y="5744900"/>
            <a:ext cx="1784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Adjacent Swap</a:t>
            </a:r>
            <a:endParaRPr lang="en-US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6471681" y="5752010"/>
            <a:ext cx="819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Solved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79568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The “</a:t>
            </a:r>
            <a:r>
              <a:rPr lang="en-GB" b="1" dirty="0" smtClean="0">
                <a:solidFill>
                  <a:srgbClr val="FFFF00"/>
                </a:solidFill>
              </a:rPr>
              <a:t>diagonal</a:t>
            </a:r>
            <a:r>
              <a:rPr lang="en-GB" dirty="0" smtClean="0"/>
              <a:t>” corner swap can be recognised by the absence of “</a:t>
            </a:r>
            <a:r>
              <a:rPr lang="en-GB" b="1" dirty="0" smtClean="0">
                <a:solidFill>
                  <a:srgbClr val="FFFF00"/>
                </a:solidFill>
              </a:rPr>
              <a:t>headlights</a:t>
            </a:r>
            <a:r>
              <a:rPr lang="en-GB" dirty="0" smtClean="0"/>
              <a:t>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Approach</a:t>
            </a:r>
            <a:r>
              <a:rPr lang="en-US" dirty="0" smtClean="0"/>
              <a:t>: </a:t>
            </a:r>
            <a:r>
              <a:rPr lang="en-US" dirty="0"/>
              <a:t>“</a:t>
            </a:r>
            <a:r>
              <a:rPr lang="en-US" b="1" dirty="0" smtClean="0">
                <a:solidFill>
                  <a:srgbClr val="FFFF00"/>
                </a:solidFill>
              </a:rPr>
              <a:t>Diagonal</a:t>
            </a:r>
            <a:r>
              <a:rPr lang="en-US" dirty="0" smtClean="0"/>
              <a:t> </a:t>
            </a:r>
            <a:r>
              <a:rPr lang="en-US" b="1" dirty="0">
                <a:solidFill>
                  <a:srgbClr val="FFFF00"/>
                </a:solidFill>
              </a:rPr>
              <a:t>corner </a:t>
            </a:r>
            <a:r>
              <a:rPr lang="en-US" b="1" dirty="0" smtClean="0">
                <a:solidFill>
                  <a:srgbClr val="FFFF00"/>
                </a:solidFill>
              </a:rPr>
              <a:t>swap</a:t>
            </a:r>
            <a:r>
              <a:rPr lang="en-US" dirty="0" smtClean="0"/>
              <a:t>”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smtClean="0"/>
              <a:t>-&gt; “</a:t>
            </a:r>
            <a:r>
              <a:rPr lang="en-US" b="1" dirty="0">
                <a:solidFill>
                  <a:srgbClr val="FFFF00"/>
                </a:solidFill>
              </a:rPr>
              <a:t>s</a:t>
            </a:r>
            <a:r>
              <a:rPr lang="en-US" b="1" dirty="0" smtClean="0">
                <a:solidFill>
                  <a:srgbClr val="FFFF00"/>
                </a:solidFill>
              </a:rPr>
              <a:t>olved</a:t>
            </a:r>
            <a:r>
              <a:rPr lang="en-US" dirty="0" smtClean="0"/>
              <a:t>”</a:t>
            </a:r>
            <a:endParaRPr lang="en-US" dirty="0"/>
          </a:p>
          <a:p>
            <a:pPr marL="0" indent="0">
              <a:buNone/>
            </a:pPr>
            <a:r>
              <a:rPr lang="en-US" b="1" dirty="0" smtClean="0"/>
              <a:t>Setup: </a:t>
            </a:r>
            <a:r>
              <a:rPr lang="en-US" dirty="0" smtClean="0"/>
              <a:t>No setup required</a:t>
            </a:r>
            <a:r>
              <a:rPr lang="mr-IN" dirty="0" smtClean="0"/>
              <a:t>…</a:t>
            </a:r>
            <a:r>
              <a:rPr lang="en-GB" dirty="0" smtClean="0"/>
              <a:t> just execute the algorithm</a:t>
            </a:r>
            <a:endParaRPr lang="en-US" dirty="0"/>
          </a:p>
          <a:p>
            <a:pPr marL="0" indent="0">
              <a:buNone/>
            </a:pPr>
            <a:r>
              <a:rPr lang="en-US" b="1" dirty="0" smtClean="0"/>
              <a:t>Algorithm</a:t>
            </a:r>
            <a:r>
              <a:rPr lang="en-US" dirty="0"/>
              <a:t>: </a:t>
            </a:r>
            <a:r>
              <a:rPr lang="mr-IN" b="1" dirty="0">
                <a:solidFill>
                  <a:srgbClr val="FFFF00"/>
                </a:solidFill>
              </a:rPr>
              <a:t>(</a:t>
            </a:r>
            <a:r>
              <a:rPr lang="mr-IN" b="1" dirty="0" err="1">
                <a:solidFill>
                  <a:srgbClr val="FFFF00"/>
                </a:solidFill>
              </a:rPr>
              <a:t>R</a:t>
            </a:r>
            <a:r>
              <a:rPr lang="mr-IN" b="1" dirty="0">
                <a:solidFill>
                  <a:srgbClr val="FFFF00"/>
                </a:solidFill>
              </a:rPr>
              <a:t> </a:t>
            </a:r>
            <a:r>
              <a:rPr lang="mr-IN" b="1" dirty="0" err="1">
                <a:solidFill>
                  <a:srgbClr val="FFFF00"/>
                </a:solidFill>
              </a:rPr>
              <a:t>U</a:t>
            </a:r>
            <a:r>
              <a:rPr lang="mr-IN" b="1" dirty="0">
                <a:solidFill>
                  <a:srgbClr val="FFFF00"/>
                </a:solidFill>
              </a:rPr>
              <a:t>' L U2' </a:t>
            </a:r>
            <a:r>
              <a:rPr lang="mr-IN" b="1" dirty="0" err="1">
                <a:solidFill>
                  <a:srgbClr val="FFFF00"/>
                </a:solidFill>
              </a:rPr>
              <a:t>R</a:t>
            </a:r>
            <a:r>
              <a:rPr lang="mr-IN" b="1" dirty="0">
                <a:solidFill>
                  <a:srgbClr val="FFFF00"/>
                </a:solidFill>
              </a:rPr>
              <a:t>' </a:t>
            </a:r>
            <a:r>
              <a:rPr lang="mr-IN" b="1" dirty="0" err="1">
                <a:solidFill>
                  <a:srgbClr val="FFFF00"/>
                </a:solidFill>
              </a:rPr>
              <a:t>U</a:t>
            </a:r>
            <a:r>
              <a:rPr lang="mr-IN" b="1" dirty="0">
                <a:solidFill>
                  <a:srgbClr val="FFFF00"/>
                </a:solidFill>
              </a:rPr>
              <a:t> L') (</a:t>
            </a:r>
            <a:r>
              <a:rPr lang="mr-IN" b="1" dirty="0" err="1">
                <a:solidFill>
                  <a:srgbClr val="FFFF00"/>
                </a:solidFill>
              </a:rPr>
              <a:t>R</a:t>
            </a:r>
            <a:r>
              <a:rPr lang="mr-IN" b="1" dirty="0">
                <a:solidFill>
                  <a:srgbClr val="FFFF00"/>
                </a:solidFill>
              </a:rPr>
              <a:t> </a:t>
            </a:r>
            <a:r>
              <a:rPr lang="mr-IN" b="1" dirty="0" err="1">
                <a:solidFill>
                  <a:srgbClr val="FFFF00"/>
                </a:solidFill>
              </a:rPr>
              <a:t>U</a:t>
            </a:r>
            <a:r>
              <a:rPr lang="mr-IN" b="1" dirty="0">
                <a:solidFill>
                  <a:srgbClr val="FFFF00"/>
                </a:solidFill>
              </a:rPr>
              <a:t>' L U2' </a:t>
            </a:r>
            <a:r>
              <a:rPr lang="mr-IN" b="1" dirty="0" err="1">
                <a:solidFill>
                  <a:srgbClr val="FFFF00"/>
                </a:solidFill>
              </a:rPr>
              <a:t>R</a:t>
            </a:r>
            <a:r>
              <a:rPr lang="mr-IN" b="1" dirty="0">
                <a:solidFill>
                  <a:srgbClr val="FFFF00"/>
                </a:solidFill>
              </a:rPr>
              <a:t>' </a:t>
            </a:r>
            <a:r>
              <a:rPr lang="mr-IN" b="1" dirty="0" err="1">
                <a:solidFill>
                  <a:srgbClr val="FFFF00"/>
                </a:solidFill>
              </a:rPr>
              <a:t>U</a:t>
            </a:r>
            <a:r>
              <a:rPr lang="mr-IN" b="1" dirty="0">
                <a:solidFill>
                  <a:srgbClr val="FFFF00"/>
                </a:solidFill>
              </a:rPr>
              <a:t> L')</a:t>
            </a:r>
            <a:endParaRPr lang="en-US" b="1" dirty="0" smtClean="0">
              <a:solidFill>
                <a:srgbClr val="FFFF00"/>
              </a:solidFill>
            </a:endParaRP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Diagonal Corner Swap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1301" y="4107873"/>
            <a:ext cx="1625600" cy="16256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673844" y="5751132"/>
            <a:ext cx="1590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Diagonal Swap</a:t>
            </a:r>
            <a:endParaRPr lang="en-US" b="1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0083" y="4099462"/>
            <a:ext cx="1625600" cy="1625600"/>
          </a:xfrm>
          <a:prstGeom prst="rect">
            <a:avLst/>
          </a:prstGeom>
        </p:spPr>
      </p:pic>
      <p:sp>
        <p:nvSpPr>
          <p:cNvPr id="18" name="Right Arrow 17"/>
          <p:cNvSpPr/>
          <p:nvPr/>
        </p:nvSpPr>
        <p:spPr>
          <a:xfrm>
            <a:off x="5488604" y="4656752"/>
            <a:ext cx="408214" cy="511023"/>
          </a:xfrm>
          <a:prstGeom prst="rightArrow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471681" y="5752010"/>
            <a:ext cx="819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Solved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19248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CPLL </a:t>
            </a:r>
            <a:r>
              <a:rPr lang="en-US" dirty="0"/>
              <a:t>Efficiency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“Beginner” </a:t>
            </a:r>
            <a:r>
              <a:rPr lang="mr-IN" dirty="0"/>
              <a:t>–</a:t>
            </a:r>
            <a:r>
              <a:rPr lang="en-US" dirty="0"/>
              <a:t> 1 algorithm </a:t>
            </a:r>
            <a:r>
              <a:rPr lang="mr-IN" dirty="0"/>
              <a:t>–</a:t>
            </a:r>
            <a:r>
              <a:rPr lang="en-GB" dirty="0"/>
              <a:t> </a:t>
            </a:r>
            <a:r>
              <a:rPr lang="en-US" b="1" dirty="0">
                <a:solidFill>
                  <a:srgbClr val="FFFF00"/>
                </a:solidFill>
              </a:rPr>
              <a:t>(R U2 R’ U2’) (U R U’ R’) (R U’ L’ U) (R’ U’ L U)</a:t>
            </a:r>
            <a:endParaRPr lang="en-US" b="1" dirty="0" smtClean="0">
              <a:solidFill>
                <a:srgbClr val="FFFF00"/>
              </a:solidFill>
            </a:endParaRPr>
          </a:p>
          <a:p>
            <a:pPr lvl="1"/>
            <a:r>
              <a:rPr lang="en-GB" b="1" dirty="0" smtClean="0">
                <a:solidFill>
                  <a:srgbClr val="FFFF00"/>
                </a:solidFill>
              </a:rPr>
              <a:t>Adjacent Corner Swap		</a:t>
            </a:r>
            <a:r>
              <a:rPr lang="en-GB" b="1" dirty="0" smtClean="0"/>
              <a:t>16</a:t>
            </a:r>
            <a:r>
              <a:rPr lang="en-GB" dirty="0" smtClean="0"/>
              <a:t> moves, </a:t>
            </a:r>
            <a:r>
              <a:rPr lang="en-GB" b="1" dirty="0"/>
              <a:t>2</a:t>
            </a:r>
            <a:r>
              <a:rPr lang="en-GB" dirty="0" smtClean="0"/>
              <a:t> looks</a:t>
            </a:r>
          </a:p>
          <a:p>
            <a:pPr lvl="1"/>
            <a:r>
              <a:rPr lang="en-GB" b="1" dirty="0" smtClean="0">
                <a:solidFill>
                  <a:srgbClr val="FFFF00"/>
                </a:solidFill>
              </a:rPr>
              <a:t>Diagonal Corner Swap</a:t>
            </a:r>
            <a:r>
              <a:rPr lang="en-GB" b="1" dirty="0">
                <a:solidFill>
                  <a:srgbClr val="FFFF00"/>
                </a:solidFill>
              </a:rPr>
              <a:t>		</a:t>
            </a:r>
            <a:r>
              <a:rPr lang="en-GB" b="1" dirty="0" smtClean="0"/>
              <a:t>33</a:t>
            </a:r>
            <a:r>
              <a:rPr lang="en-GB" dirty="0" smtClean="0"/>
              <a:t> </a:t>
            </a:r>
            <a:r>
              <a:rPr lang="en-GB" dirty="0"/>
              <a:t>moves, </a:t>
            </a:r>
            <a:r>
              <a:rPr lang="en-GB" b="1" dirty="0" smtClean="0"/>
              <a:t>4</a:t>
            </a:r>
            <a:r>
              <a:rPr lang="en-GB" dirty="0" smtClean="0"/>
              <a:t> looks</a:t>
            </a:r>
            <a:endParaRPr lang="en-GB" dirty="0"/>
          </a:p>
          <a:p>
            <a:pPr lvl="1"/>
            <a:r>
              <a:rPr lang="en-GB" b="1" dirty="0" smtClean="0">
                <a:solidFill>
                  <a:srgbClr val="FFFF00"/>
                </a:solidFill>
              </a:rPr>
              <a:t>“</a:t>
            </a:r>
            <a:r>
              <a:rPr lang="en-GB" b="1" dirty="0">
                <a:solidFill>
                  <a:srgbClr val="FFFF00"/>
                </a:solidFill>
              </a:rPr>
              <a:t>Weighted Average”		</a:t>
            </a:r>
            <a:r>
              <a:rPr lang="en-GB" b="1" dirty="0" smtClean="0"/>
              <a:t>16.2</a:t>
            </a:r>
            <a:r>
              <a:rPr lang="en-GB" dirty="0" smtClean="0"/>
              <a:t> </a:t>
            </a:r>
            <a:r>
              <a:rPr lang="en-GB" dirty="0"/>
              <a:t>moves, </a:t>
            </a:r>
            <a:r>
              <a:rPr lang="en-GB" b="1" dirty="0" smtClean="0"/>
              <a:t>2.2</a:t>
            </a:r>
            <a:r>
              <a:rPr lang="en-GB" dirty="0" smtClean="0"/>
              <a:t> </a:t>
            </a:r>
            <a:r>
              <a:rPr lang="en-GB" dirty="0"/>
              <a:t>looks</a:t>
            </a:r>
          </a:p>
          <a:p>
            <a:endParaRPr lang="en-GB" dirty="0"/>
          </a:p>
          <a:p>
            <a:pPr marL="0" indent="0">
              <a:buNone/>
            </a:pPr>
            <a:r>
              <a:rPr lang="en-US" dirty="0"/>
              <a:t>“Improver”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/>
              <a:t>2</a:t>
            </a:r>
            <a:r>
              <a:rPr lang="en-US" dirty="0" smtClean="0"/>
              <a:t> algorithms </a:t>
            </a:r>
            <a:r>
              <a:rPr lang="mr-IN" dirty="0"/>
              <a:t>–</a:t>
            </a:r>
            <a:r>
              <a:rPr lang="en-GB" dirty="0"/>
              <a:t> </a:t>
            </a:r>
            <a:r>
              <a:rPr lang="en-US" b="1" dirty="0" smtClean="0">
                <a:solidFill>
                  <a:srgbClr val="FFFF00"/>
                </a:solidFill>
              </a:rPr>
              <a:t>R </a:t>
            </a:r>
            <a:r>
              <a:rPr lang="en-US" b="1" dirty="0">
                <a:solidFill>
                  <a:srgbClr val="FFFF00"/>
                </a:solidFill>
              </a:rPr>
              <a:t>U2 R’ U’ </a:t>
            </a:r>
            <a:r>
              <a:rPr lang="en-US" b="1" dirty="0" smtClean="0">
                <a:solidFill>
                  <a:srgbClr val="FFFF00"/>
                </a:solidFill>
              </a:rPr>
              <a:t>R </a:t>
            </a:r>
            <a:r>
              <a:rPr lang="en-US" b="1" dirty="0">
                <a:solidFill>
                  <a:srgbClr val="FFFF00"/>
                </a:solidFill>
              </a:rPr>
              <a:t>U2 </a:t>
            </a:r>
            <a:r>
              <a:rPr lang="en-US" b="1" dirty="0" smtClean="0">
                <a:solidFill>
                  <a:srgbClr val="FFFF00"/>
                </a:solidFill>
              </a:rPr>
              <a:t>L</a:t>
            </a:r>
            <a:r>
              <a:rPr lang="en-US" b="1" dirty="0">
                <a:solidFill>
                  <a:srgbClr val="FFFF00"/>
                </a:solidFill>
              </a:rPr>
              <a:t>’ U R’ U’ </a:t>
            </a:r>
            <a:r>
              <a:rPr lang="en-US" b="1" dirty="0" smtClean="0">
                <a:solidFill>
                  <a:srgbClr val="FFFF00"/>
                </a:solidFill>
              </a:rPr>
              <a:t>L </a:t>
            </a:r>
            <a:r>
              <a:rPr lang="en-GB" dirty="0" smtClean="0"/>
              <a:t>and </a:t>
            </a:r>
            <a:r>
              <a:rPr lang="mr-IN" b="1" dirty="0">
                <a:solidFill>
                  <a:srgbClr val="FFFF00"/>
                </a:solidFill>
              </a:rPr>
              <a:t>(</a:t>
            </a:r>
            <a:r>
              <a:rPr lang="mr-IN" b="1" dirty="0" err="1" smtClean="0">
                <a:solidFill>
                  <a:srgbClr val="FFFF00"/>
                </a:solidFill>
              </a:rPr>
              <a:t>R</a:t>
            </a:r>
            <a:r>
              <a:rPr lang="en-GB" b="1" dirty="0" smtClean="0">
                <a:solidFill>
                  <a:srgbClr val="FFFF00"/>
                </a:solidFill>
              </a:rPr>
              <a:t> </a:t>
            </a:r>
            <a:r>
              <a:rPr lang="mr-IN" b="1" dirty="0" err="1" smtClean="0">
                <a:solidFill>
                  <a:srgbClr val="FFFF00"/>
                </a:solidFill>
              </a:rPr>
              <a:t>U</a:t>
            </a:r>
            <a:r>
              <a:rPr lang="mr-IN" b="1" dirty="0" smtClean="0">
                <a:solidFill>
                  <a:srgbClr val="FFFF00"/>
                </a:solidFill>
              </a:rPr>
              <a:t>’</a:t>
            </a:r>
            <a:r>
              <a:rPr lang="en-GB" b="1" dirty="0" smtClean="0">
                <a:solidFill>
                  <a:srgbClr val="FFFF00"/>
                </a:solidFill>
              </a:rPr>
              <a:t> </a:t>
            </a:r>
            <a:r>
              <a:rPr lang="mr-IN" b="1" dirty="0" smtClean="0">
                <a:solidFill>
                  <a:srgbClr val="FFFF00"/>
                </a:solidFill>
              </a:rPr>
              <a:t>L</a:t>
            </a:r>
            <a:r>
              <a:rPr lang="en-GB" b="1" dirty="0" smtClean="0">
                <a:solidFill>
                  <a:srgbClr val="FFFF00"/>
                </a:solidFill>
              </a:rPr>
              <a:t> </a:t>
            </a:r>
            <a:r>
              <a:rPr lang="mr-IN" b="1" dirty="0" smtClean="0">
                <a:solidFill>
                  <a:srgbClr val="FFFF00"/>
                </a:solidFill>
              </a:rPr>
              <a:t>U2’</a:t>
            </a:r>
            <a:r>
              <a:rPr lang="en-GB" b="1" dirty="0" smtClean="0">
                <a:solidFill>
                  <a:srgbClr val="FFFF00"/>
                </a:solidFill>
              </a:rPr>
              <a:t> </a:t>
            </a:r>
            <a:r>
              <a:rPr lang="mr-IN" b="1" dirty="0" err="1" smtClean="0">
                <a:solidFill>
                  <a:srgbClr val="FFFF00"/>
                </a:solidFill>
              </a:rPr>
              <a:t>R</a:t>
            </a:r>
            <a:r>
              <a:rPr lang="mr-IN" b="1" dirty="0" smtClean="0">
                <a:solidFill>
                  <a:srgbClr val="FFFF00"/>
                </a:solidFill>
              </a:rPr>
              <a:t>’</a:t>
            </a:r>
            <a:r>
              <a:rPr lang="en-GB" b="1" dirty="0" smtClean="0">
                <a:solidFill>
                  <a:srgbClr val="FFFF00"/>
                </a:solidFill>
              </a:rPr>
              <a:t> </a:t>
            </a:r>
            <a:r>
              <a:rPr lang="mr-IN" b="1" dirty="0" err="1" smtClean="0">
                <a:solidFill>
                  <a:srgbClr val="FFFF00"/>
                </a:solidFill>
              </a:rPr>
              <a:t>U</a:t>
            </a:r>
            <a:r>
              <a:rPr lang="en-GB" b="1" dirty="0">
                <a:solidFill>
                  <a:srgbClr val="FFFF00"/>
                </a:solidFill>
              </a:rPr>
              <a:t> </a:t>
            </a:r>
            <a:r>
              <a:rPr lang="mr-IN" b="1" dirty="0" smtClean="0">
                <a:solidFill>
                  <a:srgbClr val="FFFF00"/>
                </a:solidFill>
              </a:rPr>
              <a:t>L')</a:t>
            </a:r>
            <a:r>
              <a:rPr lang="en-GB" b="1" dirty="0" smtClean="0">
                <a:solidFill>
                  <a:srgbClr val="FFFF00"/>
                </a:solidFill>
              </a:rPr>
              <a:t> </a:t>
            </a:r>
            <a:r>
              <a:rPr lang="mr-IN" b="1" dirty="0">
                <a:solidFill>
                  <a:srgbClr val="FFFF00"/>
                </a:solidFill>
              </a:rPr>
              <a:t>(</a:t>
            </a:r>
            <a:r>
              <a:rPr lang="mr-IN" b="1" dirty="0" err="1">
                <a:solidFill>
                  <a:srgbClr val="FFFF00"/>
                </a:solidFill>
              </a:rPr>
              <a:t>R</a:t>
            </a:r>
            <a:r>
              <a:rPr lang="en-GB" b="1" dirty="0">
                <a:solidFill>
                  <a:srgbClr val="FFFF00"/>
                </a:solidFill>
              </a:rPr>
              <a:t> </a:t>
            </a:r>
            <a:r>
              <a:rPr lang="mr-IN" b="1" dirty="0" err="1">
                <a:solidFill>
                  <a:srgbClr val="FFFF00"/>
                </a:solidFill>
              </a:rPr>
              <a:t>U</a:t>
            </a:r>
            <a:r>
              <a:rPr lang="mr-IN" b="1" dirty="0">
                <a:solidFill>
                  <a:srgbClr val="FFFF00"/>
                </a:solidFill>
              </a:rPr>
              <a:t>’</a:t>
            </a:r>
            <a:r>
              <a:rPr lang="en-GB" b="1" dirty="0">
                <a:solidFill>
                  <a:srgbClr val="FFFF00"/>
                </a:solidFill>
              </a:rPr>
              <a:t> </a:t>
            </a:r>
            <a:r>
              <a:rPr lang="mr-IN" b="1" dirty="0">
                <a:solidFill>
                  <a:srgbClr val="FFFF00"/>
                </a:solidFill>
              </a:rPr>
              <a:t>L</a:t>
            </a:r>
            <a:r>
              <a:rPr lang="en-GB" b="1" dirty="0">
                <a:solidFill>
                  <a:srgbClr val="FFFF00"/>
                </a:solidFill>
              </a:rPr>
              <a:t> </a:t>
            </a:r>
            <a:r>
              <a:rPr lang="mr-IN" b="1" dirty="0">
                <a:solidFill>
                  <a:srgbClr val="FFFF00"/>
                </a:solidFill>
              </a:rPr>
              <a:t>U2’</a:t>
            </a:r>
            <a:r>
              <a:rPr lang="en-GB" b="1" dirty="0">
                <a:solidFill>
                  <a:srgbClr val="FFFF00"/>
                </a:solidFill>
              </a:rPr>
              <a:t> </a:t>
            </a:r>
            <a:r>
              <a:rPr lang="mr-IN" b="1" dirty="0" err="1">
                <a:solidFill>
                  <a:srgbClr val="FFFF00"/>
                </a:solidFill>
              </a:rPr>
              <a:t>R</a:t>
            </a:r>
            <a:r>
              <a:rPr lang="mr-IN" b="1" dirty="0">
                <a:solidFill>
                  <a:srgbClr val="FFFF00"/>
                </a:solidFill>
              </a:rPr>
              <a:t>’</a:t>
            </a:r>
            <a:r>
              <a:rPr lang="en-GB" b="1" dirty="0">
                <a:solidFill>
                  <a:srgbClr val="FFFF00"/>
                </a:solidFill>
              </a:rPr>
              <a:t> </a:t>
            </a:r>
            <a:r>
              <a:rPr lang="mr-IN" b="1" dirty="0" err="1">
                <a:solidFill>
                  <a:srgbClr val="FFFF00"/>
                </a:solidFill>
              </a:rPr>
              <a:t>U</a:t>
            </a:r>
            <a:r>
              <a:rPr lang="en-GB" b="1" dirty="0">
                <a:solidFill>
                  <a:srgbClr val="FFFF00"/>
                </a:solidFill>
              </a:rPr>
              <a:t> </a:t>
            </a:r>
            <a:r>
              <a:rPr lang="mr-IN" b="1" dirty="0">
                <a:solidFill>
                  <a:srgbClr val="FFFF00"/>
                </a:solidFill>
              </a:rPr>
              <a:t>L')</a:t>
            </a:r>
            <a:endParaRPr lang="en-US" b="1" dirty="0">
              <a:solidFill>
                <a:srgbClr val="FFFF00"/>
              </a:solidFill>
            </a:endParaRPr>
          </a:p>
          <a:p>
            <a:pPr lvl="1"/>
            <a:r>
              <a:rPr lang="en-GB" b="1" dirty="0">
                <a:solidFill>
                  <a:srgbClr val="FFFF00"/>
                </a:solidFill>
              </a:rPr>
              <a:t>Adjacent Corner Swap 		</a:t>
            </a:r>
            <a:r>
              <a:rPr lang="en-GB" b="1" dirty="0" smtClean="0"/>
              <a:t>11</a:t>
            </a:r>
            <a:r>
              <a:rPr lang="en-GB" dirty="0" smtClean="0"/>
              <a:t> </a:t>
            </a:r>
            <a:r>
              <a:rPr lang="en-GB" dirty="0"/>
              <a:t>moves, </a:t>
            </a:r>
            <a:r>
              <a:rPr lang="en-GB" b="1" dirty="0"/>
              <a:t>1</a:t>
            </a:r>
            <a:r>
              <a:rPr lang="en-GB" dirty="0"/>
              <a:t> look</a:t>
            </a:r>
          </a:p>
          <a:p>
            <a:pPr lvl="1"/>
            <a:r>
              <a:rPr lang="en-GB" b="1" dirty="0">
                <a:solidFill>
                  <a:srgbClr val="FFFF00"/>
                </a:solidFill>
              </a:rPr>
              <a:t>Diagonal Corner Swap </a:t>
            </a:r>
            <a:r>
              <a:rPr lang="en-GB" dirty="0"/>
              <a:t>		</a:t>
            </a:r>
            <a:r>
              <a:rPr lang="en-GB" b="1" dirty="0" smtClean="0"/>
              <a:t>14</a:t>
            </a:r>
            <a:r>
              <a:rPr lang="en-GB" dirty="0" smtClean="0"/>
              <a:t> </a:t>
            </a:r>
            <a:r>
              <a:rPr lang="en-GB" dirty="0"/>
              <a:t>moves, </a:t>
            </a:r>
            <a:r>
              <a:rPr lang="en-GB" b="1" dirty="0"/>
              <a:t>1</a:t>
            </a:r>
            <a:r>
              <a:rPr lang="en-GB" dirty="0" smtClean="0"/>
              <a:t> look</a:t>
            </a:r>
            <a:endParaRPr lang="en-GB" dirty="0"/>
          </a:p>
          <a:p>
            <a:pPr lvl="1"/>
            <a:r>
              <a:rPr lang="en-GB" b="1" dirty="0" smtClean="0">
                <a:solidFill>
                  <a:srgbClr val="FFFF00"/>
                </a:solidFill>
              </a:rPr>
              <a:t>“</a:t>
            </a:r>
            <a:r>
              <a:rPr lang="en-GB" b="1" dirty="0">
                <a:solidFill>
                  <a:srgbClr val="FFFF00"/>
                </a:solidFill>
              </a:rPr>
              <a:t>Weighted Average”		</a:t>
            </a:r>
            <a:r>
              <a:rPr lang="en-GB" b="1" dirty="0" smtClean="0"/>
              <a:t>9.7</a:t>
            </a:r>
            <a:r>
              <a:rPr lang="en-GB" dirty="0" smtClean="0"/>
              <a:t> </a:t>
            </a:r>
            <a:r>
              <a:rPr lang="en-GB" dirty="0"/>
              <a:t>moves, </a:t>
            </a:r>
            <a:r>
              <a:rPr lang="en-GB" b="1" dirty="0" smtClean="0"/>
              <a:t>1</a:t>
            </a:r>
            <a:r>
              <a:rPr lang="en-GB" dirty="0" smtClean="0"/>
              <a:t> look</a:t>
            </a:r>
            <a:endParaRPr lang="en-GB" dirty="0" smtClean="0"/>
          </a:p>
          <a:p>
            <a:pPr lvl="1"/>
            <a:endParaRPr lang="en-US" b="1" dirty="0" smtClean="0">
              <a:solidFill>
                <a:srgbClr val="FFFF00"/>
              </a:solidFill>
            </a:endParaRPr>
          </a:p>
          <a:p>
            <a:pPr lvl="1"/>
            <a:endParaRPr lang="en-US" b="1" dirty="0">
              <a:solidFill>
                <a:srgbClr val="FFFF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5685" y="1920031"/>
            <a:ext cx="1219200" cy="121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2642" y="1920031"/>
            <a:ext cx="1219200" cy="121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6607" y="3780095"/>
            <a:ext cx="1219200" cy="12192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386373" y="3112105"/>
            <a:ext cx="9112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Diagonal</a:t>
            </a:r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0329736" y="3112105"/>
            <a:ext cx="9217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Adjacent</a:t>
            </a:r>
            <a:endParaRPr 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10414117" y="4999295"/>
            <a:ext cx="7358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Solved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84114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There are </a:t>
            </a:r>
            <a:r>
              <a:rPr lang="en-US" dirty="0"/>
              <a:t>5</a:t>
            </a:r>
            <a:r>
              <a:rPr lang="en-US" dirty="0" smtClean="0"/>
              <a:t> possible cases during </a:t>
            </a:r>
            <a:r>
              <a:rPr lang="en-US" b="1" dirty="0" smtClean="0">
                <a:solidFill>
                  <a:srgbClr val="FFFF00"/>
                </a:solidFill>
              </a:rPr>
              <a:t>EPLL </a:t>
            </a:r>
            <a:r>
              <a:rPr lang="en-US" dirty="0" smtClean="0"/>
              <a:t>including the “</a:t>
            </a:r>
            <a:r>
              <a:rPr lang="en-US" b="1" dirty="0" smtClean="0">
                <a:solidFill>
                  <a:srgbClr val="FFFF00"/>
                </a:solidFill>
              </a:rPr>
              <a:t>solved</a:t>
            </a:r>
            <a:r>
              <a:rPr lang="en-US" dirty="0" smtClean="0"/>
              <a:t>” case</a:t>
            </a:r>
          </a:p>
          <a:p>
            <a:pPr marL="0" indent="0">
              <a:buNone/>
            </a:pPr>
            <a:r>
              <a:rPr lang="en-US" dirty="0" smtClean="0"/>
              <a:t>4 misplaced edges require </a:t>
            </a:r>
            <a:r>
              <a:rPr lang="en-US" dirty="0"/>
              <a:t>the most effort </a:t>
            </a:r>
            <a:r>
              <a:rPr lang="en-US" dirty="0" smtClean="0"/>
              <a:t>to solve when you only know a couple of algorithms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4814" y="4516034"/>
            <a:ext cx="1625600" cy="16256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9502" y="4503833"/>
            <a:ext cx="1625600" cy="16256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4283" y="2661400"/>
            <a:ext cx="1625600" cy="1625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3143" y="2661400"/>
            <a:ext cx="1625600" cy="16256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4190" y="4508585"/>
            <a:ext cx="1625600" cy="1625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Edge Permutation of the Last Layer (</a:t>
            </a:r>
            <a:r>
              <a:rPr lang="en-GB" b="1" dirty="0" smtClean="0">
                <a:solidFill>
                  <a:srgbClr val="FFFF00"/>
                </a:solidFill>
              </a:rPr>
              <a:t>EPLL</a:t>
            </a:r>
            <a:r>
              <a:rPr lang="en-GB" dirty="0" smtClean="0"/>
              <a:t>)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494787" y="5852022"/>
            <a:ext cx="5758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1/12</a:t>
            </a:r>
            <a:endParaRPr lang="en-US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3799244" y="5852022"/>
            <a:ext cx="5758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2/12</a:t>
            </a:r>
            <a:endParaRPr 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6164749" y="5852022"/>
            <a:ext cx="5758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1/12</a:t>
            </a:r>
            <a:endParaRPr lang="en-US" sz="1600" dirty="0"/>
          </a:p>
        </p:txBody>
      </p:sp>
      <p:sp>
        <p:nvSpPr>
          <p:cNvPr id="29" name="TextBox 28"/>
          <p:cNvSpPr txBox="1"/>
          <p:nvPr/>
        </p:nvSpPr>
        <p:spPr>
          <a:xfrm>
            <a:off x="4979858" y="4014349"/>
            <a:ext cx="5758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4/12</a:t>
            </a:r>
            <a:endParaRPr lang="en-US" sz="1600" dirty="0"/>
          </a:p>
        </p:txBody>
      </p:sp>
      <p:sp>
        <p:nvSpPr>
          <p:cNvPr id="30" name="TextBox 29"/>
          <p:cNvSpPr txBox="1"/>
          <p:nvPr/>
        </p:nvSpPr>
        <p:spPr>
          <a:xfrm>
            <a:off x="7345363" y="4014349"/>
            <a:ext cx="5758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4/12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908031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828800"/>
            <a:ext cx="10131425" cy="447940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To change the permutation of edges we will only use </a:t>
            </a:r>
            <a:r>
              <a:rPr lang="en-US" b="1" dirty="0" smtClean="0">
                <a:solidFill>
                  <a:srgbClr val="FFFF00"/>
                </a:solidFill>
              </a:rPr>
              <a:t>R U </a:t>
            </a:r>
            <a:r>
              <a:rPr lang="en-US" dirty="0" smtClean="0"/>
              <a:t>moves</a:t>
            </a: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first </a:t>
            </a:r>
            <a:r>
              <a:rPr lang="en-US" b="1" dirty="0">
                <a:solidFill>
                  <a:srgbClr val="FFFF00"/>
                </a:solidFill>
              </a:rPr>
              <a:t>EPLL</a:t>
            </a:r>
            <a:r>
              <a:rPr lang="en-US" dirty="0"/>
              <a:t> </a:t>
            </a:r>
            <a:r>
              <a:rPr lang="en-US" dirty="0" smtClean="0"/>
              <a:t>algorithm </a:t>
            </a:r>
            <a:r>
              <a:rPr lang="en-US" dirty="0"/>
              <a:t>that will be used is </a:t>
            </a:r>
            <a:r>
              <a:rPr lang="en-US" b="1" dirty="0" smtClean="0">
                <a:solidFill>
                  <a:srgbClr val="FFFF00"/>
                </a:solidFill>
              </a:rPr>
              <a:t>R U’ R U R U R U’ R’ U’ R2</a:t>
            </a:r>
            <a:endParaRPr lang="en-US" b="1" dirty="0">
              <a:solidFill>
                <a:srgbClr val="FFFF00"/>
              </a:solidFill>
            </a:endParaRPr>
          </a:p>
          <a:p>
            <a:pPr lvl="1"/>
            <a:r>
              <a:rPr lang="en-US" dirty="0" smtClean="0"/>
              <a:t>It is a conjugation of an algorithm that can be used </a:t>
            </a:r>
            <a:r>
              <a:rPr lang="en-US" dirty="0"/>
              <a:t>during </a:t>
            </a:r>
            <a:r>
              <a:rPr lang="en-US" b="1" dirty="0" smtClean="0">
                <a:solidFill>
                  <a:srgbClr val="FFFF00"/>
                </a:solidFill>
              </a:rPr>
              <a:t>F2L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rgbClr val="FFFF00"/>
                </a:solidFill>
              </a:rPr>
              <a:t>R U’ (</a:t>
            </a:r>
            <a:r>
              <a:rPr lang="en-US" b="1" dirty="0">
                <a:solidFill>
                  <a:srgbClr val="FFFF00"/>
                </a:solidFill>
              </a:rPr>
              <a:t>R </a:t>
            </a:r>
            <a:r>
              <a:rPr lang="en-US" b="1" dirty="0" smtClean="0">
                <a:solidFill>
                  <a:srgbClr val="FFFF00"/>
                </a:solidFill>
              </a:rPr>
              <a:t>U </a:t>
            </a:r>
            <a:r>
              <a:rPr lang="en-US" b="1" dirty="0">
                <a:solidFill>
                  <a:srgbClr val="FFFF00"/>
                </a:solidFill>
              </a:rPr>
              <a:t>R U </a:t>
            </a:r>
            <a:r>
              <a:rPr lang="en-US" b="1" dirty="0" smtClean="0">
                <a:solidFill>
                  <a:srgbClr val="FFFF00"/>
                </a:solidFill>
              </a:rPr>
              <a:t>R </a:t>
            </a:r>
            <a:r>
              <a:rPr lang="en-US" b="1" dirty="0">
                <a:solidFill>
                  <a:srgbClr val="FFFF00"/>
                </a:solidFill>
              </a:rPr>
              <a:t>U’ R’ U’ </a:t>
            </a:r>
            <a:r>
              <a:rPr lang="en-US" b="1" dirty="0" smtClean="0">
                <a:solidFill>
                  <a:srgbClr val="FFFF00"/>
                </a:solidFill>
              </a:rPr>
              <a:t>R’ U’) U R’</a:t>
            </a:r>
            <a:endParaRPr lang="en-US" dirty="0"/>
          </a:p>
          <a:p>
            <a:pPr lvl="1"/>
            <a:r>
              <a:rPr lang="en-US" dirty="0"/>
              <a:t>The </a:t>
            </a:r>
            <a:r>
              <a:rPr lang="en-US" b="1" dirty="0" smtClean="0">
                <a:solidFill>
                  <a:srgbClr val="FFFF00"/>
                </a:solidFill>
              </a:rPr>
              <a:t>R U’</a:t>
            </a:r>
            <a:r>
              <a:rPr lang="en-US" dirty="0" smtClean="0"/>
              <a:t> </a:t>
            </a:r>
            <a:r>
              <a:rPr lang="en-US" dirty="0"/>
              <a:t>is referred to as a “</a:t>
            </a:r>
            <a:r>
              <a:rPr lang="en-US" b="1" dirty="0">
                <a:solidFill>
                  <a:srgbClr val="FFFF00"/>
                </a:solidFill>
              </a:rPr>
              <a:t>setup</a:t>
            </a:r>
            <a:r>
              <a:rPr lang="en-US" dirty="0"/>
              <a:t>” move and the </a:t>
            </a:r>
            <a:r>
              <a:rPr lang="en-US" b="1" dirty="0" smtClean="0">
                <a:solidFill>
                  <a:srgbClr val="FFFF00"/>
                </a:solidFill>
              </a:rPr>
              <a:t>U R’</a:t>
            </a:r>
            <a:r>
              <a:rPr lang="en-US" dirty="0" smtClean="0"/>
              <a:t> </a:t>
            </a:r>
            <a:r>
              <a:rPr lang="en-US" dirty="0"/>
              <a:t>will undo the setup </a:t>
            </a:r>
            <a:endParaRPr lang="en-US" dirty="0" smtClean="0"/>
          </a:p>
          <a:p>
            <a:pPr lvl="1"/>
            <a:r>
              <a:rPr lang="en-US" dirty="0" smtClean="0"/>
              <a:t>Applying cancellations results in the </a:t>
            </a:r>
            <a:r>
              <a:rPr lang="en-US" b="1" dirty="0" smtClean="0">
                <a:solidFill>
                  <a:srgbClr val="FFFF00"/>
                </a:solidFill>
              </a:rPr>
              <a:t>Ua-Perm</a:t>
            </a:r>
            <a:r>
              <a:rPr lang="en-US" dirty="0" smtClean="0"/>
              <a:t> which is a counter-clockwise “</a:t>
            </a:r>
            <a:r>
              <a:rPr lang="en-US" b="1" dirty="0" smtClean="0">
                <a:solidFill>
                  <a:srgbClr val="FFFF00"/>
                </a:solidFill>
              </a:rPr>
              <a:t>3-cycle</a:t>
            </a:r>
            <a:r>
              <a:rPr lang="en-US" dirty="0" smtClean="0"/>
              <a:t>” of LL edges</a:t>
            </a:r>
            <a:endParaRPr lang="en-US" b="1" dirty="0" smtClean="0">
              <a:solidFill>
                <a:srgbClr val="FFFF00"/>
              </a:solidFill>
            </a:endParaRPr>
          </a:p>
          <a:p>
            <a:pPr lvl="1"/>
            <a:endParaRPr lang="en-US" b="1" dirty="0">
              <a:solidFill>
                <a:srgbClr val="FFFF00"/>
              </a:solidFill>
            </a:endParaRPr>
          </a:p>
          <a:p>
            <a:r>
              <a:rPr lang="en-US" dirty="0"/>
              <a:t>The </a:t>
            </a:r>
            <a:r>
              <a:rPr lang="en-US" dirty="0" smtClean="0"/>
              <a:t>second </a:t>
            </a:r>
            <a:r>
              <a:rPr lang="en-US" b="1" dirty="0" smtClean="0">
                <a:solidFill>
                  <a:srgbClr val="FFFF00"/>
                </a:solidFill>
              </a:rPr>
              <a:t>EPLL</a:t>
            </a:r>
            <a:r>
              <a:rPr lang="en-US" dirty="0" smtClean="0"/>
              <a:t> </a:t>
            </a:r>
            <a:r>
              <a:rPr lang="en-US" dirty="0"/>
              <a:t>algorithm that will be used is </a:t>
            </a:r>
            <a:r>
              <a:rPr lang="en-US" b="1" dirty="0" smtClean="0">
                <a:solidFill>
                  <a:srgbClr val="FFFF00"/>
                </a:solidFill>
              </a:rPr>
              <a:t>R2 U </a:t>
            </a:r>
            <a:r>
              <a:rPr lang="en-US" b="1" dirty="0">
                <a:solidFill>
                  <a:srgbClr val="FFFF00"/>
                </a:solidFill>
              </a:rPr>
              <a:t>R U </a:t>
            </a:r>
            <a:r>
              <a:rPr lang="en-US" b="1" dirty="0" smtClean="0">
                <a:solidFill>
                  <a:srgbClr val="FFFF00"/>
                </a:solidFill>
              </a:rPr>
              <a:t>R’ </a:t>
            </a:r>
            <a:r>
              <a:rPr lang="en-US" b="1" dirty="0">
                <a:solidFill>
                  <a:srgbClr val="FFFF00"/>
                </a:solidFill>
              </a:rPr>
              <a:t>U’ R’ U’ </a:t>
            </a:r>
            <a:r>
              <a:rPr lang="en-US" b="1" dirty="0" smtClean="0">
                <a:solidFill>
                  <a:srgbClr val="FFFF00"/>
                </a:solidFill>
              </a:rPr>
              <a:t>R’ U R’</a:t>
            </a:r>
            <a:endParaRPr lang="en-US" b="1" dirty="0">
              <a:solidFill>
                <a:srgbClr val="FFFF00"/>
              </a:solidFill>
            </a:endParaRPr>
          </a:p>
          <a:p>
            <a:pPr lvl="1"/>
            <a:r>
              <a:rPr lang="en-US" dirty="0"/>
              <a:t>It is a conjugation of </a:t>
            </a:r>
            <a:r>
              <a:rPr lang="en-US" dirty="0" smtClean="0"/>
              <a:t>an algorithm that can be used </a:t>
            </a:r>
            <a:r>
              <a:rPr lang="en-US" dirty="0"/>
              <a:t>during </a:t>
            </a:r>
            <a:r>
              <a:rPr lang="en-US" b="1" dirty="0">
                <a:solidFill>
                  <a:srgbClr val="FFFF00"/>
                </a:solidFill>
              </a:rPr>
              <a:t>F2L</a:t>
            </a:r>
            <a:r>
              <a:rPr lang="en-US" dirty="0"/>
              <a:t> </a:t>
            </a:r>
            <a:r>
              <a:rPr lang="mr-IN" dirty="0"/>
              <a:t>–</a:t>
            </a:r>
            <a:r>
              <a:rPr lang="en-US" b="1" dirty="0"/>
              <a:t> </a:t>
            </a:r>
            <a:r>
              <a:rPr lang="en-US" b="1" dirty="0">
                <a:solidFill>
                  <a:srgbClr val="FFFF00"/>
                </a:solidFill>
              </a:rPr>
              <a:t>R U’ </a:t>
            </a:r>
            <a:r>
              <a:rPr lang="en-US" b="1" dirty="0" smtClean="0">
                <a:solidFill>
                  <a:srgbClr val="FFFF00"/>
                </a:solidFill>
              </a:rPr>
              <a:t>(U R </a:t>
            </a:r>
            <a:r>
              <a:rPr lang="en-US" b="1" dirty="0">
                <a:solidFill>
                  <a:srgbClr val="FFFF00"/>
                </a:solidFill>
              </a:rPr>
              <a:t>U R U </a:t>
            </a:r>
            <a:r>
              <a:rPr lang="en-US" b="1" dirty="0" smtClean="0">
                <a:solidFill>
                  <a:srgbClr val="FFFF00"/>
                </a:solidFill>
              </a:rPr>
              <a:t>R’ </a:t>
            </a:r>
            <a:r>
              <a:rPr lang="en-US" b="1" dirty="0">
                <a:solidFill>
                  <a:srgbClr val="FFFF00"/>
                </a:solidFill>
              </a:rPr>
              <a:t>U’ R’ U’ R</a:t>
            </a:r>
            <a:r>
              <a:rPr lang="en-US" b="1" dirty="0" smtClean="0">
                <a:solidFill>
                  <a:srgbClr val="FFFF00"/>
                </a:solidFill>
              </a:rPr>
              <a:t>’) </a:t>
            </a:r>
            <a:r>
              <a:rPr lang="en-US" b="1" dirty="0">
                <a:solidFill>
                  <a:srgbClr val="FFFF00"/>
                </a:solidFill>
              </a:rPr>
              <a:t>U R’</a:t>
            </a:r>
            <a:endParaRPr lang="en-US" dirty="0"/>
          </a:p>
          <a:p>
            <a:pPr lvl="1"/>
            <a:r>
              <a:rPr lang="en-US" dirty="0"/>
              <a:t>The </a:t>
            </a:r>
            <a:r>
              <a:rPr lang="en-US" b="1" dirty="0">
                <a:solidFill>
                  <a:srgbClr val="FFFF00"/>
                </a:solidFill>
              </a:rPr>
              <a:t>R U’</a:t>
            </a:r>
            <a:r>
              <a:rPr lang="en-US" dirty="0"/>
              <a:t> is referred to as a “</a:t>
            </a:r>
            <a:r>
              <a:rPr lang="en-US" b="1" dirty="0">
                <a:solidFill>
                  <a:srgbClr val="FFFF00"/>
                </a:solidFill>
              </a:rPr>
              <a:t>setup</a:t>
            </a:r>
            <a:r>
              <a:rPr lang="en-US" dirty="0"/>
              <a:t>” move and the </a:t>
            </a:r>
            <a:r>
              <a:rPr lang="en-US" b="1" dirty="0">
                <a:solidFill>
                  <a:srgbClr val="FFFF00"/>
                </a:solidFill>
              </a:rPr>
              <a:t>U R’</a:t>
            </a:r>
            <a:r>
              <a:rPr lang="en-US" dirty="0"/>
              <a:t> will undo the setup </a:t>
            </a:r>
          </a:p>
          <a:p>
            <a:pPr lvl="1"/>
            <a:r>
              <a:rPr lang="en-US" dirty="0" smtClean="0"/>
              <a:t>Applying </a:t>
            </a:r>
            <a:r>
              <a:rPr lang="en-US" dirty="0"/>
              <a:t>cancellations results in the </a:t>
            </a:r>
            <a:r>
              <a:rPr lang="en-US" b="1" dirty="0" smtClean="0">
                <a:solidFill>
                  <a:srgbClr val="FFFF00"/>
                </a:solidFill>
              </a:rPr>
              <a:t>Ub-Perm</a:t>
            </a:r>
            <a:r>
              <a:rPr lang="en-US" dirty="0" smtClean="0"/>
              <a:t> </a:t>
            </a:r>
            <a:r>
              <a:rPr lang="en-US" dirty="0"/>
              <a:t>which is a </a:t>
            </a:r>
            <a:r>
              <a:rPr lang="en-US" dirty="0" smtClean="0"/>
              <a:t>clockwise </a:t>
            </a:r>
            <a:r>
              <a:rPr lang="en-US" dirty="0"/>
              <a:t>“</a:t>
            </a:r>
            <a:r>
              <a:rPr lang="en-US" b="1" dirty="0">
                <a:solidFill>
                  <a:srgbClr val="FFFF00"/>
                </a:solidFill>
              </a:rPr>
              <a:t>3-cycle</a:t>
            </a:r>
            <a:r>
              <a:rPr lang="en-US" dirty="0"/>
              <a:t>” of LL </a:t>
            </a:r>
            <a:r>
              <a:rPr lang="en-US" dirty="0" smtClean="0"/>
              <a:t>edges</a:t>
            </a:r>
          </a:p>
          <a:p>
            <a:endParaRPr lang="en-US" b="1" dirty="0" smtClean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dirty="0"/>
              <a:t>Note how the two algorithms are both an “</a:t>
            </a:r>
            <a:r>
              <a:rPr lang="en-US" b="1" dirty="0">
                <a:solidFill>
                  <a:srgbClr val="FFFF00"/>
                </a:solidFill>
              </a:rPr>
              <a:t>inverse</a:t>
            </a:r>
            <a:r>
              <a:rPr lang="en-US" b="1" dirty="0"/>
              <a:t>”</a:t>
            </a:r>
            <a:r>
              <a:rPr lang="en-US" dirty="0"/>
              <a:t> of each </a:t>
            </a:r>
            <a:r>
              <a:rPr lang="en-US" dirty="0" smtClean="0"/>
              <a:t>other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2958" y="3656314"/>
            <a:ext cx="1625600" cy="1625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EPLL Algorithms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303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6732</TotalTime>
  <Words>1127</Words>
  <Application>Microsoft Macintosh PowerPoint</Application>
  <PresentationFormat>Widescreen</PresentationFormat>
  <Paragraphs>163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Calibri</vt:lpstr>
      <vt:lpstr>Calibri Light</vt:lpstr>
      <vt:lpstr>Mangal</vt:lpstr>
      <vt:lpstr>Arial</vt:lpstr>
      <vt:lpstr>Celestial</vt:lpstr>
      <vt:lpstr>Improver Method – Pt. 4</vt:lpstr>
      <vt:lpstr>Permutation of the Last Layer (PLL)</vt:lpstr>
      <vt:lpstr>Corner Permutation of the Last Layer (CPLL)</vt:lpstr>
      <vt:lpstr>CPLL Algorithms</vt:lpstr>
      <vt:lpstr>Adjacent Corner Swap</vt:lpstr>
      <vt:lpstr>Diagonal Corner Swap</vt:lpstr>
      <vt:lpstr>CPLL Efficiency</vt:lpstr>
      <vt:lpstr>Edge Permutation of the Last Layer (EPLL)</vt:lpstr>
      <vt:lpstr>EPLL Algorithms</vt:lpstr>
      <vt:lpstr>3 Misplaced Edges</vt:lpstr>
      <vt:lpstr>4 Misplaced Edges</vt:lpstr>
      <vt:lpstr>EPLL Efficiency</vt:lpstr>
      <vt:lpstr>PLL Efficiency</vt:lpstr>
      <vt:lpstr>Congratulations!</vt:lpstr>
    </vt:vector>
  </TitlesOfParts>
  <Manager/>
  <Company>Logiqx</Company>
  <LinksUpToDate>false</LinksUpToDate>
  <SharedDoc>false</SharedDoc>
  <HyperlinkBase/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Improver Method - Pt. 4</dc:title>
  <dc:subject>Solving the Cube</dc:subject>
  <dc:creator>Michael George</dc:creator>
  <cp:keywords>2015GEOR02</cp:keywords>
  <dc:description>2017-04-06 - v1.1.0 - Incorporated Na-Perm
2016-12-21 - v1.0.0</dc:description>
  <cp:lastModifiedBy>George, Michael</cp:lastModifiedBy>
  <cp:revision>1189</cp:revision>
  <cp:lastPrinted>2016-11-16T17:40:15Z</cp:lastPrinted>
  <dcterms:created xsi:type="dcterms:W3CDTF">2016-10-19T12:59:59Z</dcterms:created>
  <dcterms:modified xsi:type="dcterms:W3CDTF">2017-04-06T20:09:47Z</dcterms:modified>
  <cp:category/>
</cp:coreProperties>
</file>