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4" r:id="rId4"/>
    <p:sldId id="265" r:id="rId5"/>
    <p:sldId id="266" r:id="rId6"/>
    <p:sldId id="269" r:id="rId7"/>
    <p:sldId id="263" r:id="rId8"/>
    <p:sldId id="268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F5B22-17DE-394A-833F-9DC08AE08763}" type="datetimeFigureOut">
              <a:rPr lang="en-US" smtClean="0"/>
              <a:t>12/21/16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E1E0-1D0C-1447-8821-AB01E433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AE1E0-1D0C-1447-8821-AB01E433F9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1803399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Cube </a:t>
            </a:r>
            <a:r>
              <a:rPr lang="mr-IN" dirty="0" smtClean="0"/>
              <a:t>–</a:t>
            </a:r>
            <a:r>
              <a:rPr lang="en-US" dirty="0" smtClean="0"/>
              <a:t> Pt.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George</a:t>
            </a:r>
          </a:p>
          <a:p>
            <a:r>
              <a:rPr lang="en-US" dirty="0" smtClean="0"/>
              <a:t>WCA ID: 2015GEOR02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32" y="2445208"/>
            <a:ext cx="32512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86" y="2650670"/>
            <a:ext cx="2776728" cy="2895600"/>
          </a:xfrm>
        </p:spPr>
      </p:pic>
    </p:spTree>
    <p:extLst>
      <p:ext uri="{BB962C8B-B14F-4D97-AF65-F5344CB8AC3E}">
        <p14:creationId xmlns:p14="http://schemas.microsoft.com/office/powerpoint/2010/main" val="1767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World’s Most </a:t>
            </a:r>
            <a:r>
              <a:rPr lang="en-US" dirty="0"/>
              <a:t>Famous </a:t>
            </a:r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</a:t>
            </a:r>
            <a:r>
              <a:rPr lang="en-US" dirty="0"/>
              <a:t>in 1974 by </a:t>
            </a:r>
            <a:r>
              <a:rPr lang="en-US" dirty="0" smtClean="0"/>
              <a:t>Ernő Rubik and originally </a:t>
            </a:r>
            <a:r>
              <a:rPr lang="en-US" dirty="0"/>
              <a:t>called the “Magic Cube”</a:t>
            </a:r>
          </a:p>
          <a:p>
            <a:r>
              <a:rPr lang="en-US" dirty="0" smtClean="0"/>
              <a:t>Debuted at </a:t>
            </a:r>
            <a:r>
              <a:rPr lang="en-US" dirty="0"/>
              <a:t>the toy fairs </a:t>
            </a:r>
            <a:r>
              <a:rPr lang="en-US" dirty="0" smtClean="0"/>
              <a:t>in London</a:t>
            </a:r>
            <a:r>
              <a:rPr lang="en-US" dirty="0"/>
              <a:t>, Paris, Nuremberg and New York in </a:t>
            </a:r>
            <a:r>
              <a:rPr lang="en-US" dirty="0" smtClean="0"/>
              <a:t>Jan + Feb 1980</a:t>
            </a:r>
          </a:p>
          <a:p>
            <a:r>
              <a:rPr lang="en-US" dirty="0" smtClean="0"/>
              <a:t>350 </a:t>
            </a:r>
            <a:r>
              <a:rPr lang="en-US" dirty="0"/>
              <a:t>million sold worldwide by </a:t>
            </a:r>
            <a:r>
              <a:rPr lang="en-US" dirty="0" smtClean="0"/>
              <a:t>January 2009</a:t>
            </a:r>
          </a:p>
          <a:p>
            <a:r>
              <a:rPr lang="en-US" dirty="0" smtClean="0"/>
              <a:t>There are </a:t>
            </a:r>
            <a:r>
              <a:rPr lang="en-US" u="sng" dirty="0" smtClean="0"/>
              <a:t>many</a:t>
            </a:r>
            <a:r>
              <a:rPr lang="en-US" dirty="0" smtClean="0"/>
              <a:t> permutations </a:t>
            </a:r>
            <a:r>
              <a:rPr lang="en-US" dirty="0"/>
              <a:t>- 43,252,003,274,489,856,000 to be precise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3" y="3609975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52140"/>
            <a:ext cx="10131425" cy="1456267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82012"/>
            <a:ext cx="10131425" cy="432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Simplicity</a:t>
            </a:r>
            <a:endParaRPr lang="en-GB" b="1" dirty="0"/>
          </a:p>
          <a:p>
            <a:pPr lvl="1"/>
            <a:r>
              <a:rPr lang="en-GB" dirty="0" smtClean="0"/>
              <a:t>Solve the cube using short </a:t>
            </a:r>
            <a:r>
              <a:rPr lang="en-GB" dirty="0"/>
              <a:t>“</a:t>
            </a:r>
            <a:r>
              <a:rPr lang="en-GB" b="1" dirty="0">
                <a:solidFill>
                  <a:srgbClr val="FFFF00"/>
                </a:solidFill>
              </a:rPr>
              <a:t>intuitive</a:t>
            </a:r>
            <a:r>
              <a:rPr lang="en-GB" dirty="0"/>
              <a:t>” </a:t>
            </a:r>
            <a:r>
              <a:rPr lang="en-GB" dirty="0" smtClean="0"/>
              <a:t>sequences of moves (AKA “</a:t>
            </a:r>
            <a:r>
              <a:rPr lang="en-GB" b="1" dirty="0" smtClean="0">
                <a:solidFill>
                  <a:srgbClr val="FFFF00"/>
                </a:solidFill>
              </a:rPr>
              <a:t>triggers</a:t>
            </a:r>
            <a:r>
              <a:rPr lang="en-GB" dirty="0" smtClean="0"/>
              <a:t>”)</a:t>
            </a:r>
            <a:endParaRPr lang="en-GB" dirty="0"/>
          </a:p>
          <a:p>
            <a:pPr lvl="1"/>
            <a:r>
              <a:rPr lang="en-GB" dirty="0" smtClean="0"/>
              <a:t>Combine triggers to create simple “</a:t>
            </a:r>
            <a:r>
              <a:rPr lang="en-GB" b="1" dirty="0" smtClean="0">
                <a:solidFill>
                  <a:srgbClr val="FFFF00"/>
                </a:solidFill>
              </a:rPr>
              <a:t>algorithms</a:t>
            </a:r>
            <a:r>
              <a:rPr lang="en-GB" dirty="0" smtClean="0"/>
              <a:t>” which are easy </a:t>
            </a:r>
            <a:r>
              <a:rPr lang="en-GB" dirty="0"/>
              <a:t>to </a:t>
            </a:r>
            <a:r>
              <a:rPr lang="en-GB" dirty="0" smtClean="0"/>
              <a:t>understand and remember</a:t>
            </a:r>
            <a:endParaRPr lang="en-GB" dirty="0"/>
          </a:p>
          <a:p>
            <a:pPr lvl="1"/>
            <a:r>
              <a:rPr lang="en-GB" dirty="0" smtClean="0"/>
              <a:t>Promote a “</a:t>
            </a:r>
            <a:r>
              <a:rPr lang="en-GB" b="1" dirty="0" smtClean="0">
                <a:solidFill>
                  <a:srgbClr val="FFFF00"/>
                </a:solidFill>
              </a:rPr>
              <a:t>beginner</a:t>
            </a:r>
            <a:r>
              <a:rPr lang="en-GB" dirty="0"/>
              <a:t>” </a:t>
            </a:r>
            <a:r>
              <a:rPr lang="en-GB" dirty="0" smtClean="0"/>
              <a:t>method which can be upgraded </a:t>
            </a:r>
            <a:r>
              <a:rPr lang="en-GB" dirty="0"/>
              <a:t>to </a:t>
            </a:r>
            <a:r>
              <a:rPr lang="en-GB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intermediate</a:t>
            </a:r>
            <a:r>
              <a:rPr lang="en-GB" dirty="0"/>
              <a:t>” </a:t>
            </a:r>
            <a:r>
              <a:rPr lang="en-GB" dirty="0" smtClean="0"/>
              <a:t>and “</a:t>
            </a:r>
            <a:r>
              <a:rPr lang="en-GB" b="1" dirty="0" smtClean="0">
                <a:solidFill>
                  <a:srgbClr val="FFFF00"/>
                </a:solidFill>
              </a:rPr>
              <a:t>advanced</a:t>
            </a:r>
            <a:r>
              <a:rPr lang="en-GB" dirty="0"/>
              <a:t>” </a:t>
            </a:r>
            <a:r>
              <a:rPr lang="en-GB" dirty="0" smtClean="0"/>
              <a:t>methods</a:t>
            </a:r>
            <a:endParaRPr lang="en-GB" dirty="0"/>
          </a:p>
          <a:p>
            <a:pPr lvl="1"/>
            <a:r>
              <a:rPr lang="en-GB" dirty="0" smtClean="0"/>
              <a:t>Minimise the likelihood </a:t>
            </a:r>
            <a:r>
              <a:rPr lang="en-GB" dirty="0"/>
              <a:t>of </a:t>
            </a:r>
            <a:r>
              <a:rPr lang="en-GB" dirty="0" smtClean="0"/>
              <a:t>messing up </a:t>
            </a:r>
            <a:r>
              <a:rPr lang="en-GB" dirty="0"/>
              <a:t>and having to redo earlier </a:t>
            </a:r>
            <a:r>
              <a:rPr lang="en-GB" dirty="0" smtClean="0"/>
              <a:t>steps!</a:t>
            </a:r>
          </a:p>
          <a:p>
            <a:pPr marL="0" indent="0">
              <a:buNone/>
            </a:pPr>
            <a:r>
              <a:rPr lang="en-GB" b="1" dirty="0" smtClean="0"/>
              <a:t>Tips</a:t>
            </a:r>
            <a:endParaRPr lang="en-GB" b="1" dirty="0"/>
          </a:p>
          <a:p>
            <a:pPr lvl="1"/>
            <a:r>
              <a:rPr lang="en-GB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Cross on bottom</a:t>
            </a:r>
            <a:r>
              <a:rPr lang="en-GB" dirty="0" smtClean="0"/>
              <a:t>” gives the best visibility </a:t>
            </a:r>
            <a:r>
              <a:rPr lang="en-GB" dirty="0"/>
              <a:t>of unsolved </a:t>
            </a:r>
            <a:r>
              <a:rPr lang="en-GB" dirty="0" smtClean="0"/>
              <a:t>pieces and helps with “</a:t>
            </a:r>
            <a:r>
              <a:rPr lang="en-GB" b="1" dirty="0" smtClean="0">
                <a:solidFill>
                  <a:srgbClr val="FFFF00"/>
                </a:solidFill>
              </a:rPr>
              <a:t>look ahead</a:t>
            </a:r>
            <a:r>
              <a:rPr lang="en-GB" dirty="0" smtClean="0"/>
              <a:t>”</a:t>
            </a:r>
            <a:endParaRPr lang="en-GB" dirty="0"/>
          </a:p>
          <a:p>
            <a:pPr lvl="1"/>
            <a:r>
              <a:rPr lang="en-GB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Finger </a:t>
            </a:r>
            <a:r>
              <a:rPr lang="en-GB" b="1" dirty="0">
                <a:solidFill>
                  <a:srgbClr val="FFFF00"/>
                </a:solidFill>
              </a:rPr>
              <a:t>tricks</a:t>
            </a:r>
            <a:r>
              <a:rPr lang="en-GB" dirty="0"/>
              <a:t>” </a:t>
            </a:r>
            <a:r>
              <a:rPr lang="en-GB" dirty="0" smtClean="0"/>
              <a:t>is the term given to fast, ergonomic turns. They look cool and speed </a:t>
            </a:r>
            <a:r>
              <a:rPr lang="en-GB" dirty="0"/>
              <a:t>up your </a:t>
            </a:r>
            <a:r>
              <a:rPr lang="en-GB" dirty="0" smtClean="0"/>
              <a:t>solves</a:t>
            </a:r>
            <a:endParaRPr lang="en-GB" dirty="0"/>
          </a:p>
          <a:p>
            <a:pPr lvl="1"/>
            <a:r>
              <a:rPr lang="en-GB" dirty="0" smtClean="0"/>
              <a:t>Excessive “</a:t>
            </a:r>
            <a:r>
              <a:rPr lang="en-GB" b="1" dirty="0" smtClean="0">
                <a:solidFill>
                  <a:srgbClr val="FFFF00"/>
                </a:solidFill>
              </a:rPr>
              <a:t>rotations</a:t>
            </a:r>
            <a:r>
              <a:rPr lang="en-GB" dirty="0" smtClean="0"/>
              <a:t>” should be avoided because they waste time and affect spatial </a:t>
            </a:r>
            <a:r>
              <a:rPr lang="en-GB" dirty="0"/>
              <a:t>awareness</a:t>
            </a:r>
          </a:p>
          <a:p>
            <a:pPr lvl="1"/>
            <a:r>
              <a:rPr lang="en-GB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Colour neutrality</a:t>
            </a:r>
            <a:r>
              <a:rPr lang="en-GB" dirty="0" smtClean="0"/>
              <a:t>” helps to ensure a good start to your solves and is best learnt from the day one</a:t>
            </a:r>
            <a:endParaRPr lang="en-GB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22" y="3331615"/>
            <a:ext cx="1863607" cy="2329508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0278531" y="2269058"/>
            <a:ext cx="1690629" cy="736919"/>
          </a:xfrm>
          <a:prstGeom prst="wedgeEllipse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64798" y="247225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Print" charset="0"/>
                <a:ea typeface="Segoe Print" charset="0"/>
                <a:cs typeface="Segoe Print" charset="0"/>
              </a:rPr>
              <a:t>SIMPLES!</a:t>
            </a:r>
            <a:endParaRPr lang="en-US" dirty="0">
              <a:solidFill>
                <a:schemeClr val="bg1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89761"/>
            <a:ext cx="10131425" cy="431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Core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The 6 “</a:t>
            </a:r>
            <a:r>
              <a:rPr lang="en-GB" b="1" dirty="0" smtClean="0">
                <a:solidFill>
                  <a:srgbClr val="FFFF00"/>
                </a:solidFill>
              </a:rPr>
              <a:t>centre</a:t>
            </a:r>
            <a:r>
              <a:rPr lang="en-GB" dirty="0" smtClean="0"/>
              <a:t>” pieces are attached to the core and their relative positions cannot change</a:t>
            </a:r>
          </a:p>
          <a:p>
            <a:pPr marL="0" indent="0">
              <a:buNone/>
            </a:pPr>
            <a:r>
              <a:rPr lang="en-GB" b="1" dirty="0" smtClean="0"/>
              <a:t>Layers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The ”</a:t>
            </a:r>
            <a:r>
              <a:rPr lang="en-GB" b="1" dirty="0" smtClean="0">
                <a:solidFill>
                  <a:srgbClr val="FFFF00"/>
                </a:solidFill>
              </a:rPr>
              <a:t>First </a:t>
            </a:r>
            <a:r>
              <a:rPr lang="en-GB" b="1" dirty="0">
                <a:solidFill>
                  <a:srgbClr val="FFFF00"/>
                </a:solidFill>
              </a:rPr>
              <a:t>2 Layers</a:t>
            </a:r>
            <a:r>
              <a:rPr lang="en-GB" dirty="0"/>
              <a:t>”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F2L</a:t>
            </a:r>
            <a:r>
              <a:rPr lang="en-GB" dirty="0" smtClean="0"/>
              <a:t>) is the name given to the bottom two layers</a:t>
            </a:r>
          </a:p>
          <a:p>
            <a:pPr marL="457200" lvl="1" indent="0">
              <a:buNone/>
            </a:pPr>
            <a:r>
              <a:rPr lang="en-GB" dirty="0" smtClean="0"/>
              <a:t>The “</a:t>
            </a:r>
            <a:r>
              <a:rPr lang="en-GB" b="1" dirty="0" smtClean="0">
                <a:solidFill>
                  <a:srgbClr val="FFFF00"/>
                </a:solidFill>
              </a:rPr>
              <a:t>Last </a:t>
            </a:r>
            <a:r>
              <a:rPr lang="en-GB" b="1" dirty="0">
                <a:solidFill>
                  <a:srgbClr val="FFFF00"/>
                </a:solidFill>
              </a:rPr>
              <a:t>Layer</a:t>
            </a:r>
            <a:r>
              <a:rPr lang="en-GB" dirty="0"/>
              <a:t>”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LL</a:t>
            </a:r>
            <a:r>
              <a:rPr lang="en-GB" dirty="0" smtClean="0"/>
              <a:t>) is the name given to the top layer</a:t>
            </a:r>
          </a:p>
          <a:p>
            <a:pPr marL="0" indent="0">
              <a:buNone/>
            </a:pPr>
            <a:r>
              <a:rPr lang="en-GB" b="1" dirty="0" smtClean="0"/>
              <a:t>Pieces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sz="1600" dirty="0" smtClean="0"/>
              <a:t>“</a:t>
            </a:r>
            <a:r>
              <a:rPr lang="en-GB" sz="1600" b="1" dirty="0" smtClean="0">
                <a:solidFill>
                  <a:srgbClr val="FFFF00"/>
                </a:solidFill>
              </a:rPr>
              <a:t>Cubies</a:t>
            </a:r>
            <a:r>
              <a:rPr lang="en-GB" sz="1600" dirty="0" smtClean="0"/>
              <a:t>” </a:t>
            </a:r>
            <a:r>
              <a:rPr lang="mr-IN" sz="1600" dirty="0" smtClean="0"/>
              <a:t>–</a:t>
            </a:r>
            <a:r>
              <a:rPr lang="en-GB" sz="1600" dirty="0" smtClean="0"/>
              <a:t> 6 “</a:t>
            </a:r>
            <a:r>
              <a:rPr lang="en-GB" sz="1600" b="1" dirty="0">
                <a:solidFill>
                  <a:srgbClr val="FFFF00"/>
                </a:solidFill>
              </a:rPr>
              <a:t>c</a:t>
            </a:r>
            <a:r>
              <a:rPr lang="en-GB" sz="1600" b="1" dirty="0" smtClean="0">
                <a:solidFill>
                  <a:srgbClr val="FFFF00"/>
                </a:solidFill>
              </a:rPr>
              <a:t>entres</a:t>
            </a:r>
            <a:r>
              <a:rPr lang="en-GB" sz="1600" dirty="0"/>
              <a:t>”, 8 “</a:t>
            </a:r>
            <a:r>
              <a:rPr lang="en-GB" sz="1600" b="1" dirty="0">
                <a:solidFill>
                  <a:srgbClr val="FFFF00"/>
                </a:solidFill>
              </a:rPr>
              <a:t>corners</a:t>
            </a:r>
            <a:r>
              <a:rPr lang="en-GB" sz="1600" dirty="0"/>
              <a:t>” </a:t>
            </a:r>
            <a:r>
              <a:rPr lang="en-GB" sz="1600" dirty="0" smtClean="0"/>
              <a:t>and 12 “</a:t>
            </a:r>
            <a:r>
              <a:rPr lang="en-GB" sz="1600" b="1" dirty="0" smtClean="0">
                <a:solidFill>
                  <a:srgbClr val="FFFF00"/>
                </a:solidFill>
              </a:rPr>
              <a:t>edges</a:t>
            </a:r>
            <a:r>
              <a:rPr lang="en-GB" sz="1600" dirty="0" smtClean="0"/>
              <a:t>”</a:t>
            </a:r>
          </a:p>
          <a:p>
            <a:pPr marL="457200" lvl="1" indent="0">
              <a:buNone/>
            </a:pPr>
            <a:r>
              <a:rPr lang="en-GB" b="1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Orientation</a:t>
            </a:r>
            <a:r>
              <a:rPr lang="en-GB" b="1" dirty="0" smtClean="0"/>
              <a:t>”</a:t>
            </a:r>
            <a:r>
              <a:rPr lang="en-GB" dirty="0" smtClean="0"/>
              <a:t>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dirty="0" smtClean="0"/>
              <a:t>e.g. “</a:t>
            </a:r>
            <a:r>
              <a:rPr lang="en-GB" b="1" dirty="0" smtClean="0">
                <a:solidFill>
                  <a:srgbClr val="FFFF00"/>
                </a:solidFill>
              </a:rPr>
              <a:t>flipped</a:t>
            </a:r>
            <a:r>
              <a:rPr lang="en-GB" dirty="0"/>
              <a:t>” </a:t>
            </a:r>
            <a:r>
              <a:rPr lang="en-GB" dirty="0" smtClean="0"/>
              <a:t>edges and “</a:t>
            </a:r>
            <a:r>
              <a:rPr lang="en-GB" b="1" dirty="0" smtClean="0">
                <a:solidFill>
                  <a:srgbClr val="FFFF00"/>
                </a:solidFill>
              </a:rPr>
              <a:t>twisted</a:t>
            </a:r>
            <a:r>
              <a:rPr lang="en-GB" dirty="0"/>
              <a:t>” corners </a:t>
            </a:r>
          </a:p>
          <a:p>
            <a:pPr marL="457200" lvl="1" indent="0">
              <a:buNone/>
            </a:pPr>
            <a:r>
              <a:rPr lang="en-GB" b="1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Permutation</a:t>
            </a:r>
            <a:r>
              <a:rPr lang="en-GB" b="1" dirty="0" smtClean="0"/>
              <a:t>”</a:t>
            </a:r>
            <a:r>
              <a:rPr lang="en-GB" dirty="0" smtClean="0"/>
              <a:t> </a:t>
            </a:r>
            <a:r>
              <a:rPr lang="mr-IN" dirty="0" smtClean="0"/>
              <a:t>–</a:t>
            </a:r>
            <a:r>
              <a:rPr lang="en-GB" dirty="0" smtClean="0"/>
              <a:t> e.g. relative positions </a:t>
            </a:r>
            <a:r>
              <a:rPr lang="en-GB" dirty="0"/>
              <a:t>of the </a:t>
            </a:r>
            <a:r>
              <a:rPr lang="en-GB" dirty="0" smtClean="0"/>
              <a:t>edges and corners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3355405"/>
            <a:ext cx="3335868" cy="2462008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9618129" y="2677431"/>
            <a:ext cx="1690629" cy="736919"/>
          </a:xfrm>
          <a:prstGeom prst="wedgeEllipse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6913" y="286122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Print" charset="0"/>
                <a:ea typeface="Segoe Print" charset="0"/>
                <a:cs typeface="Segoe Print" charset="0"/>
              </a:rPr>
              <a:t>F2L???</a:t>
            </a:r>
            <a:endParaRPr lang="en-US" dirty="0">
              <a:solidFill>
                <a:schemeClr val="bg1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50674"/>
            <a:ext cx="10131425" cy="44888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Face Turns</a:t>
            </a:r>
          </a:p>
          <a:p>
            <a:pPr lvl="1"/>
            <a:r>
              <a:rPr lang="en-GB" dirty="0" smtClean="0"/>
              <a:t>Face turns use the letters </a:t>
            </a:r>
            <a:r>
              <a:rPr lang="en-GB" b="1" dirty="0" smtClean="0">
                <a:solidFill>
                  <a:srgbClr val="FFFF00"/>
                </a:solidFill>
              </a:rPr>
              <a:t>R </a:t>
            </a:r>
            <a:r>
              <a:rPr lang="en-GB" b="1" dirty="0">
                <a:solidFill>
                  <a:srgbClr val="FFFF00"/>
                </a:solidFill>
              </a:rPr>
              <a:t>U F L </a:t>
            </a:r>
            <a:r>
              <a:rPr lang="en-GB" dirty="0"/>
              <a:t>D B </a:t>
            </a:r>
            <a:r>
              <a:rPr lang="en-GB" dirty="0" smtClean="0"/>
              <a:t>but we </a:t>
            </a:r>
            <a:r>
              <a:rPr lang="en-GB" dirty="0"/>
              <a:t>won’t use D or </a:t>
            </a:r>
            <a:r>
              <a:rPr lang="en-GB" dirty="0" smtClean="0"/>
              <a:t>B turns</a:t>
            </a:r>
            <a:endParaRPr lang="en-GB" dirty="0"/>
          </a:p>
          <a:p>
            <a:pPr lvl="1"/>
            <a:r>
              <a:rPr lang="en-GB" dirty="0" smtClean="0"/>
              <a:t>The basic turns (e.g. </a:t>
            </a:r>
            <a:r>
              <a:rPr lang="en-GB" b="1" dirty="0" smtClean="0">
                <a:solidFill>
                  <a:srgbClr val="FFFF00"/>
                </a:solidFill>
              </a:rPr>
              <a:t>R U F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b="1" dirty="0" smtClean="0">
                <a:solidFill>
                  <a:srgbClr val="FFFF00"/>
                </a:solidFill>
              </a:rPr>
              <a:t>L</a:t>
            </a:r>
            <a:r>
              <a:rPr lang="en-GB" dirty="0" smtClean="0"/>
              <a:t>) are 90</a:t>
            </a:r>
            <a:r>
              <a:rPr lang="en-GB" baseline="30000" dirty="0" smtClean="0"/>
              <a:t>o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clockwise</a:t>
            </a:r>
          </a:p>
          <a:p>
            <a:pPr lvl="1"/>
            <a:r>
              <a:rPr lang="en-GB" dirty="0" smtClean="0"/>
              <a:t>Turns ending with an </a:t>
            </a:r>
            <a:r>
              <a:rPr lang="en-GB" dirty="0"/>
              <a:t>apostrophe (e.g. </a:t>
            </a:r>
            <a:r>
              <a:rPr lang="en-GB" b="1" dirty="0" smtClean="0">
                <a:solidFill>
                  <a:srgbClr val="FFFF00"/>
                </a:solidFill>
              </a:rPr>
              <a:t>R’ U’ F’ L’</a:t>
            </a:r>
            <a:r>
              <a:rPr lang="en-GB" dirty="0" smtClean="0"/>
              <a:t>) are </a:t>
            </a:r>
            <a:r>
              <a:rPr lang="en-GB" dirty="0"/>
              <a:t>90</a:t>
            </a:r>
            <a:r>
              <a:rPr lang="en-GB" baseline="30000" dirty="0"/>
              <a:t>o</a:t>
            </a:r>
            <a:r>
              <a:rPr lang="en-GB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counter-clockwise, </a:t>
            </a:r>
            <a:r>
              <a:rPr lang="en-GB" dirty="0" smtClean="0"/>
              <a:t>pronounced “</a:t>
            </a:r>
            <a:r>
              <a:rPr lang="en-GB" b="1" dirty="0" smtClean="0">
                <a:solidFill>
                  <a:srgbClr val="FFFF00"/>
                </a:solidFill>
              </a:rPr>
              <a:t>R Prime</a:t>
            </a:r>
            <a:r>
              <a:rPr lang="en-GB" dirty="0" smtClean="0"/>
              <a:t>”, etc</a:t>
            </a:r>
            <a:r>
              <a:rPr lang="en-GB" dirty="0"/>
              <a:t>.</a:t>
            </a:r>
            <a:endParaRPr lang="en-GB" dirty="0" smtClean="0"/>
          </a:p>
          <a:p>
            <a:pPr lvl="1"/>
            <a:r>
              <a:rPr lang="en-GB" dirty="0" smtClean="0"/>
              <a:t>Turns ending with a “2” (</a:t>
            </a:r>
            <a:r>
              <a:rPr lang="en-GB" dirty="0"/>
              <a:t>e.g. </a:t>
            </a:r>
            <a:r>
              <a:rPr lang="en-GB" b="1" dirty="0" smtClean="0">
                <a:solidFill>
                  <a:srgbClr val="FFFF00"/>
                </a:solidFill>
              </a:rPr>
              <a:t>R2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b="1" dirty="0" smtClean="0">
                <a:solidFill>
                  <a:srgbClr val="FFFF00"/>
                </a:solidFill>
              </a:rPr>
              <a:t>U2 F2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b="1" dirty="0" smtClean="0">
                <a:solidFill>
                  <a:srgbClr val="FFFF00"/>
                </a:solidFill>
              </a:rPr>
              <a:t>L2</a:t>
            </a:r>
            <a:r>
              <a:rPr lang="en-GB" dirty="0" smtClean="0"/>
              <a:t>) are 180</a:t>
            </a:r>
            <a:r>
              <a:rPr lang="en-GB" baseline="30000" dirty="0" smtClean="0"/>
              <a:t>o</a:t>
            </a:r>
            <a:r>
              <a:rPr lang="en-GB" dirty="0" smtClean="0"/>
              <a:t> and can be finger-tricked with a ”</a:t>
            </a:r>
            <a:r>
              <a:rPr lang="en-GB" b="1" dirty="0" smtClean="0">
                <a:solidFill>
                  <a:srgbClr val="FFFF00"/>
                </a:solidFill>
              </a:rPr>
              <a:t>double flick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r>
              <a:rPr lang="en-GB" b="1" dirty="0" smtClean="0"/>
              <a:t>Cube Rotations</a:t>
            </a:r>
            <a:endParaRPr lang="en-GB" dirty="0"/>
          </a:p>
          <a:p>
            <a:pPr lvl="1"/>
            <a:r>
              <a:rPr lang="en-GB" dirty="0" smtClean="0"/>
              <a:t>Cube rotations use the </a:t>
            </a:r>
            <a:r>
              <a:rPr lang="en-GB" dirty="0"/>
              <a:t>letters x </a:t>
            </a:r>
            <a:r>
              <a:rPr lang="en-GB" b="1" dirty="0">
                <a:solidFill>
                  <a:srgbClr val="FFFF00"/>
                </a:solidFill>
              </a:rPr>
              <a:t>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/>
              <a:t>z but we won’t use x or z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y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is a 90</a:t>
            </a:r>
            <a:r>
              <a:rPr lang="en-GB" baseline="30000" dirty="0" smtClean="0"/>
              <a:t>o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clockwise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rotation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around the y-axis</a:t>
            </a:r>
            <a:r>
              <a:rPr lang="en-GB" dirty="0" smtClean="0">
                <a:solidFill>
                  <a:srgbClr val="FFFF00"/>
                </a:solidFill>
              </a:rPr>
              <a:t>. </a:t>
            </a:r>
            <a:r>
              <a:rPr lang="en-GB" dirty="0" smtClean="0"/>
              <a:t>It goes in the same direction as </a:t>
            </a:r>
            <a:r>
              <a:rPr lang="en-GB" b="1" dirty="0" smtClean="0">
                <a:solidFill>
                  <a:srgbClr val="FFFF00"/>
                </a:solidFill>
              </a:rPr>
              <a:t>U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y</a:t>
            </a:r>
            <a:r>
              <a:rPr lang="en-GB" b="1" dirty="0">
                <a:solidFill>
                  <a:srgbClr val="FFFF00"/>
                </a:solidFill>
              </a:rPr>
              <a:t>’</a:t>
            </a:r>
            <a:r>
              <a:rPr lang="en-GB" dirty="0"/>
              <a:t> </a:t>
            </a:r>
            <a:r>
              <a:rPr lang="en-GB" dirty="0" smtClean="0"/>
              <a:t>is a 90</a:t>
            </a:r>
            <a:r>
              <a:rPr lang="en-GB" baseline="30000" dirty="0" smtClean="0"/>
              <a:t>o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counter-clockwise</a:t>
            </a:r>
            <a:r>
              <a:rPr lang="en-GB" dirty="0"/>
              <a:t> </a:t>
            </a:r>
            <a:r>
              <a:rPr lang="en-GB" dirty="0" smtClean="0"/>
              <a:t>rotation around </a:t>
            </a:r>
            <a:r>
              <a:rPr lang="en-GB" dirty="0"/>
              <a:t>the </a:t>
            </a:r>
            <a:r>
              <a:rPr lang="en-GB" dirty="0" smtClean="0"/>
              <a:t>y-axis. It goes in the same direction as </a:t>
            </a:r>
            <a:r>
              <a:rPr lang="en-GB" b="1" dirty="0" smtClean="0">
                <a:solidFill>
                  <a:srgbClr val="FFFF00"/>
                </a:solidFill>
              </a:rPr>
              <a:t>U’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Fancy Moves</a:t>
            </a:r>
            <a:endParaRPr lang="en-GB" b="1" dirty="0"/>
          </a:p>
          <a:p>
            <a:pPr lvl="1"/>
            <a:r>
              <a:rPr lang="en-GB" dirty="0" smtClean="0"/>
              <a:t>Wide turns (</a:t>
            </a:r>
            <a:r>
              <a:rPr lang="en-GB" b="1" dirty="0" smtClean="0"/>
              <a:t>r </a:t>
            </a:r>
            <a:r>
              <a:rPr lang="en-GB" b="1" dirty="0"/>
              <a:t>u f l d </a:t>
            </a:r>
            <a:r>
              <a:rPr lang="en-GB" b="1" dirty="0" smtClean="0"/>
              <a:t>b)</a:t>
            </a:r>
            <a:r>
              <a:rPr lang="en-GB" dirty="0" smtClean="0"/>
              <a:t> affect an inner + outer layer at the same time </a:t>
            </a:r>
            <a:r>
              <a:rPr lang="en-GB" dirty="0"/>
              <a:t>but </a:t>
            </a:r>
            <a:r>
              <a:rPr lang="en-GB" dirty="0" smtClean="0"/>
              <a:t>won’t </a:t>
            </a:r>
            <a:r>
              <a:rPr lang="en-GB" dirty="0"/>
              <a:t>be used in this method</a:t>
            </a:r>
          </a:p>
          <a:p>
            <a:pPr lvl="1"/>
            <a:r>
              <a:rPr lang="en-GB" dirty="0" smtClean="0"/>
              <a:t>Slice turns (</a:t>
            </a:r>
            <a:r>
              <a:rPr lang="en-GB" b="1" dirty="0" smtClean="0"/>
              <a:t>M </a:t>
            </a:r>
            <a:r>
              <a:rPr lang="en-GB" b="1" dirty="0"/>
              <a:t>E </a:t>
            </a:r>
            <a:r>
              <a:rPr lang="en-GB" b="1" dirty="0" smtClean="0"/>
              <a:t>S</a:t>
            </a:r>
            <a:r>
              <a:rPr lang="en-GB" dirty="0" smtClean="0"/>
              <a:t>)</a:t>
            </a:r>
            <a:r>
              <a:rPr lang="en-GB" b="1" dirty="0" smtClean="0"/>
              <a:t> </a:t>
            </a:r>
            <a:r>
              <a:rPr lang="en-GB" dirty="0" smtClean="0"/>
              <a:t>affect an inner layer or both outer layers but </a:t>
            </a:r>
            <a:r>
              <a:rPr lang="en-GB" dirty="0"/>
              <a:t>won’t be used in this </a:t>
            </a:r>
            <a:r>
              <a:rPr lang="en-GB" dirty="0" smtClean="0"/>
              <a:t>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925" y="3043095"/>
            <a:ext cx="2280334" cy="2119223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10176931" y="1845733"/>
            <a:ext cx="1761067" cy="831679"/>
          </a:xfrm>
          <a:prstGeom prst="cloud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1057" y="209888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Print" charset="0"/>
                <a:ea typeface="Segoe Print" charset="0"/>
                <a:cs typeface="Segoe Print" charset="0"/>
              </a:rPr>
              <a:t>U R U’ R’</a:t>
            </a:r>
            <a:endParaRPr lang="en-US" dirty="0">
              <a:solidFill>
                <a:schemeClr val="bg1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34577"/>
            <a:ext cx="10131425" cy="1456267"/>
          </a:xfrm>
        </p:spPr>
        <p:txBody>
          <a:bodyPr/>
          <a:lstStyle/>
          <a:p>
            <a:r>
              <a:rPr lang="en-US" dirty="0" smtClean="0"/>
              <a:t>Basic Moves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7" y="3637944"/>
            <a:ext cx="812800" cy="8128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6" y="2303371"/>
            <a:ext cx="812800" cy="812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72" y="3637200"/>
            <a:ext cx="812800" cy="812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6" y="4971009"/>
            <a:ext cx="812800" cy="8128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57" y="3637180"/>
            <a:ext cx="812800" cy="8128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11" y="2303371"/>
            <a:ext cx="812800" cy="8128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3" y="3637200"/>
            <a:ext cx="812800" cy="8128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3" y="4971009"/>
            <a:ext cx="812800" cy="81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76501" y="3422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55450" y="256722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34784" y="392516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4855449" y="5283100"/>
            <a:ext cx="19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74406" y="39041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59123" y="2545792"/>
            <a:ext cx="3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F’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663936" y="390692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U’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82113" y="5283100"/>
            <a:ext cx="36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y’</a:t>
            </a:r>
            <a:endParaRPr lang="en-US" b="1" dirty="0"/>
          </a:p>
        </p:txBody>
      </p:sp>
      <p:pic>
        <p:nvPicPr>
          <p:cNvPr id="28" name="Picture 2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7" y="4972517"/>
            <a:ext cx="812800" cy="812800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3" y="2309205"/>
            <a:ext cx="812800" cy="812800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57" y="2303371"/>
            <a:ext cx="812800" cy="812800"/>
          </a:xfrm>
          <a:prstGeom prst="rect">
            <a:avLst/>
          </a:prstGeom>
        </p:spPr>
      </p:pic>
      <p:pic>
        <p:nvPicPr>
          <p:cNvPr id="31" name="Picture 30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57" y="4970989"/>
            <a:ext cx="812800" cy="812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19152" y="52379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L’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544542" y="38826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489288" y="52164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’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95993" y="1798399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Blue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on Left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63616" y="1798399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on Right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7206" y="1792135"/>
            <a:ext cx="139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on 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89" y="269958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14" y="2021067"/>
            <a:ext cx="12192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/ Framework - CFOP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Cross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4 edges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First Two Layers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Orientation of the Last Layer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FF00"/>
                </a:solidFill>
              </a:rPr>
              <a:t>OLL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Permutation of the Last Layer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FF00"/>
                </a:solidFill>
              </a:rPr>
              <a:t>PLL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51" y="4271168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347133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94" y="3653256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Step 1 – </a:t>
            </a:r>
            <a:r>
              <a:rPr lang="en-GB" dirty="0"/>
              <a:t>The “Cross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61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word “</a:t>
            </a:r>
            <a:r>
              <a:rPr lang="en-GB" b="1" dirty="0">
                <a:solidFill>
                  <a:srgbClr val="FFFF00"/>
                </a:solidFill>
              </a:rPr>
              <a:t>intuitive</a:t>
            </a:r>
            <a:r>
              <a:rPr lang="en-GB" dirty="0"/>
              <a:t>” is </a:t>
            </a:r>
            <a:r>
              <a:rPr lang="en-GB" dirty="0" smtClean="0"/>
              <a:t>commonly used </a:t>
            </a:r>
            <a:r>
              <a:rPr lang="en-GB" dirty="0"/>
              <a:t>but it </a:t>
            </a:r>
            <a:r>
              <a:rPr lang="en-GB" dirty="0" smtClean="0"/>
              <a:t>is a relative term and assumes some familiarity with </a:t>
            </a:r>
            <a:r>
              <a:rPr lang="en-GB" dirty="0"/>
              <a:t>the </a:t>
            </a:r>
            <a:r>
              <a:rPr lang="en-GB" dirty="0" smtClean="0"/>
              <a:t>cube 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Step 1.1</a:t>
            </a:r>
          </a:p>
          <a:p>
            <a:pPr lvl="1"/>
            <a:r>
              <a:rPr lang="en-GB" dirty="0" smtClean="0"/>
              <a:t>Get all 4 cross pieces into the U-Layer (AKA The “</a:t>
            </a:r>
            <a:r>
              <a:rPr lang="en-GB" b="1" dirty="0" smtClean="0">
                <a:solidFill>
                  <a:srgbClr val="FFFF00"/>
                </a:solidFill>
              </a:rPr>
              <a:t>Daisy</a:t>
            </a:r>
            <a:r>
              <a:rPr lang="en-GB" dirty="0" smtClean="0"/>
              <a:t>”) </a:t>
            </a:r>
            <a:r>
              <a:rPr lang="mr-IN" dirty="0" smtClean="0"/>
              <a:t>–</a:t>
            </a:r>
            <a:r>
              <a:rPr lang="en-GB" dirty="0" smtClean="0"/>
              <a:t> intuitive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Step 1.2</a:t>
            </a:r>
          </a:p>
          <a:p>
            <a:pPr lvl="1"/>
            <a:r>
              <a:rPr lang="en-GB" dirty="0" smtClean="0"/>
              <a:t>Align one of the cross pieces with its respective centre</a:t>
            </a:r>
          </a:p>
          <a:p>
            <a:pPr lvl="1"/>
            <a:r>
              <a:rPr lang="en-GB" dirty="0" smtClean="0"/>
              <a:t>Solve the cross piece using R2 or L2 thus moving it from the U-layer to the D-layer</a:t>
            </a:r>
          </a:p>
          <a:p>
            <a:pPr lvl="1"/>
            <a:r>
              <a:rPr lang="mr-IN" dirty="0" smtClean="0"/>
              <a:t>…</a:t>
            </a:r>
            <a:r>
              <a:rPr lang="en-GB" dirty="0" smtClean="0"/>
              <a:t> repeat for the remaining 3 cross pieces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Once comfortable with this approach try to solve cross pieces directly to the D-Layer - slightly harder!</a:t>
            </a:r>
            <a:endParaRPr lang="en-GB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63" y="2531259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“Just Do It”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92" y="2065867"/>
            <a:ext cx="2774871" cy="36496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32" y="2445208"/>
            <a:ext cx="32512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307" y="1205356"/>
            <a:ext cx="824021" cy="2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1168</TotalTime>
  <Words>638</Words>
  <Application>Microsoft Macintosh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Segoe Print</vt:lpstr>
      <vt:lpstr>Arial</vt:lpstr>
      <vt:lpstr>Celestial</vt:lpstr>
      <vt:lpstr>Solving the Cube – Pt. 1</vt:lpstr>
      <vt:lpstr>The World’s Most Famous Puzzle</vt:lpstr>
      <vt:lpstr>Goals</vt:lpstr>
      <vt:lpstr>Terminology</vt:lpstr>
      <vt:lpstr>Notation</vt:lpstr>
      <vt:lpstr>Basic Moves</vt:lpstr>
      <vt:lpstr>Method / Framework - CFOP</vt:lpstr>
      <vt:lpstr>Step 1 – The “Cross”</vt:lpstr>
      <vt:lpstr>“Just Do It”</vt:lpstr>
      <vt:lpstr>Homework</vt:lpstr>
    </vt:vector>
  </TitlesOfParts>
  <Manager/>
  <Company>Logiqx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Cube - Pt. 1</dc:title>
  <dc:subject>Solving the Cube</dc:subject>
  <dc:creator>Michael George</dc:creator>
  <cp:keywords>2015GEOR02</cp:keywords>
  <dc:description>2016-12-21 - v1.1.0
2016-11-17 - v1.0.0</dc:description>
  <cp:lastModifiedBy>George, Michael</cp:lastModifiedBy>
  <cp:revision>572</cp:revision>
  <dcterms:created xsi:type="dcterms:W3CDTF">2016-10-19T12:59:59Z</dcterms:created>
  <dcterms:modified xsi:type="dcterms:W3CDTF">2016-12-21T09:27:53Z</dcterms:modified>
  <cp:category/>
</cp:coreProperties>
</file>