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75" r:id="rId4"/>
    <p:sldId id="268" r:id="rId5"/>
    <p:sldId id="270" r:id="rId6"/>
    <p:sldId id="273" r:id="rId7"/>
    <p:sldId id="271" r:id="rId8"/>
    <p:sldId id="274" r:id="rId9"/>
    <p:sldId id="272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F5B22-17DE-394A-833F-9DC08AE08763}" type="datetimeFigureOut">
              <a:rPr lang="en-US" smtClean="0"/>
              <a:t>12/21/16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E1E0-1D0C-1447-8821-AB01E433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AE1E0-1D0C-1447-8821-AB01E433F9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276" y="1803399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Cube </a:t>
            </a:r>
            <a:r>
              <a:rPr lang="mr-IN" dirty="0" smtClean="0"/>
              <a:t>–</a:t>
            </a:r>
            <a:r>
              <a:rPr lang="en-US" dirty="0" smtClean="0"/>
              <a:t> Pt.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George</a:t>
            </a:r>
          </a:p>
          <a:p>
            <a:r>
              <a:rPr lang="en-US" dirty="0" smtClean="0"/>
              <a:t>WCA ID: 2015GEOR02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Remaining Pairs!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32" y="2231275"/>
            <a:ext cx="3251200" cy="32512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86" y="2586875"/>
            <a:ext cx="2776728" cy="2895600"/>
          </a:xfrm>
        </p:spPr>
      </p:pic>
    </p:spTree>
    <p:extLst>
      <p:ext uri="{BB962C8B-B14F-4D97-AF65-F5344CB8AC3E}">
        <p14:creationId xmlns:p14="http://schemas.microsoft.com/office/powerpoint/2010/main" val="11592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8400"/>
            <a:ext cx="10131425" cy="1456267"/>
          </a:xfrm>
        </p:spPr>
        <p:txBody>
          <a:bodyPr/>
          <a:lstStyle/>
          <a:p>
            <a:r>
              <a:rPr lang="en-US" dirty="0" smtClean="0"/>
              <a:t>First 2 Layers (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82012"/>
            <a:ext cx="10131425" cy="432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Approach</a:t>
            </a:r>
            <a:endParaRPr lang="en-GB" b="1" dirty="0"/>
          </a:p>
          <a:p>
            <a:pPr lvl="1"/>
            <a:r>
              <a:rPr lang="en-GB" dirty="0" smtClean="0"/>
              <a:t>Solve F2L corner + edge “</a:t>
            </a:r>
            <a:r>
              <a:rPr lang="en-GB" b="1" dirty="0" smtClean="0">
                <a:solidFill>
                  <a:srgbClr val="FFFF00"/>
                </a:solidFill>
              </a:rPr>
              <a:t>pairs</a:t>
            </a:r>
            <a:r>
              <a:rPr lang="en-GB" dirty="0" smtClean="0"/>
              <a:t>” in any order</a:t>
            </a:r>
          </a:p>
          <a:p>
            <a:pPr lvl="2"/>
            <a:r>
              <a:rPr lang="en-GB" dirty="0" smtClean="0"/>
              <a:t>Note: This differs from “</a:t>
            </a:r>
            <a:r>
              <a:rPr lang="en-GB" b="1" dirty="0" smtClean="0">
                <a:solidFill>
                  <a:srgbClr val="FFFF00"/>
                </a:solidFill>
              </a:rPr>
              <a:t>Layer-by-Layer</a:t>
            </a:r>
            <a:r>
              <a:rPr lang="en-GB" dirty="0" smtClean="0"/>
              <a:t>” methods which solve 4 corners then 4 edges</a:t>
            </a:r>
            <a:endParaRPr lang="en-GB" dirty="0"/>
          </a:p>
          <a:p>
            <a:pPr lvl="1"/>
            <a:r>
              <a:rPr lang="en-GB" dirty="0" smtClean="0"/>
              <a:t>Use short sequences of moves consisting of </a:t>
            </a:r>
            <a:r>
              <a:rPr lang="en-GB" b="1" dirty="0">
                <a:solidFill>
                  <a:srgbClr val="FFFF00"/>
                </a:solidFill>
              </a:rPr>
              <a:t>R U L</a:t>
            </a:r>
            <a:r>
              <a:rPr lang="en-GB" dirty="0"/>
              <a:t> </a:t>
            </a:r>
            <a:r>
              <a:rPr lang="en-GB" dirty="0" smtClean="0"/>
              <a:t>moves and </a:t>
            </a:r>
            <a:r>
              <a:rPr lang="en-GB" dirty="0"/>
              <a:t>rotations around the </a:t>
            </a:r>
            <a:r>
              <a:rPr lang="en-GB" dirty="0" smtClean="0"/>
              <a:t>y-axis</a:t>
            </a:r>
          </a:p>
          <a:p>
            <a:pPr lvl="2"/>
            <a:r>
              <a:rPr lang="en-GB" dirty="0"/>
              <a:t>Use </a:t>
            </a:r>
            <a:r>
              <a:rPr lang="en-GB" dirty="0" smtClean="0"/>
              <a:t>a simple </a:t>
            </a:r>
            <a:r>
              <a:rPr lang="en-GB" dirty="0"/>
              <a:t>right-handed “</a:t>
            </a:r>
            <a:r>
              <a:rPr lang="en-GB" b="1" dirty="0">
                <a:solidFill>
                  <a:srgbClr val="FFFF00"/>
                </a:solidFill>
              </a:rPr>
              <a:t>trigger</a:t>
            </a:r>
            <a:r>
              <a:rPr lang="en-GB" dirty="0"/>
              <a:t>” and its left-handed “</a:t>
            </a:r>
            <a:r>
              <a:rPr lang="en-GB" b="1" dirty="0">
                <a:solidFill>
                  <a:srgbClr val="FFFF00"/>
                </a:solidFill>
              </a:rPr>
              <a:t>mirror</a:t>
            </a:r>
            <a:r>
              <a:rPr lang="en-GB" dirty="0" smtClean="0"/>
              <a:t>” to complete the </a:t>
            </a:r>
            <a:r>
              <a:rPr lang="en-GB" b="1" dirty="0" smtClean="0">
                <a:solidFill>
                  <a:srgbClr val="FFFF00"/>
                </a:solidFill>
              </a:rPr>
              <a:t>F2L</a:t>
            </a:r>
            <a:endParaRPr lang="en-GB" dirty="0"/>
          </a:p>
          <a:p>
            <a:pPr lvl="2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Benefits</a:t>
            </a:r>
            <a:endParaRPr lang="en-GB" b="1" dirty="0"/>
          </a:p>
          <a:p>
            <a:pPr lvl="1"/>
            <a:r>
              <a:rPr lang="en-GB" dirty="0" smtClean="0"/>
              <a:t>The right-handed “</a:t>
            </a:r>
            <a:r>
              <a:rPr lang="en-GB" b="1" dirty="0" smtClean="0">
                <a:solidFill>
                  <a:srgbClr val="FFFF00"/>
                </a:solidFill>
              </a:rPr>
              <a:t>trigger</a:t>
            </a:r>
            <a:r>
              <a:rPr lang="en-GB" dirty="0" smtClean="0"/>
              <a:t>” and its left-handed “</a:t>
            </a:r>
            <a:r>
              <a:rPr lang="en-GB" b="1" dirty="0" smtClean="0">
                <a:solidFill>
                  <a:srgbClr val="FFFF00"/>
                </a:solidFill>
              </a:rPr>
              <a:t>mirror</a:t>
            </a:r>
            <a:r>
              <a:rPr lang="en-GB" dirty="0" smtClean="0"/>
              <a:t>” are easy to understand</a:t>
            </a:r>
          </a:p>
          <a:p>
            <a:pPr lvl="1"/>
            <a:r>
              <a:rPr lang="en-GB" dirty="0" smtClean="0"/>
              <a:t>Solving F2L “</a:t>
            </a:r>
            <a:r>
              <a:rPr lang="en-GB" b="1" dirty="0" smtClean="0">
                <a:solidFill>
                  <a:srgbClr val="FFFF00"/>
                </a:solidFill>
              </a:rPr>
              <a:t>pairs</a:t>
            </a:r>
            <a:r>
              <a:rPr lang="en-GB" dirty="0" smtClean="0"/>
              <a:t>” rather than “</a:t>
            </a:r>
            <a:r>
              <a:rPr lang="en-GB" b="1" dirty="0" smtClean="0">
                <a:solidFill>
                  <a:srgbClr val="FFFF00"/>
                </a:solidFill>
              </a:rPr>
              <a:t>layers</a:t>
            </a:r>
            <a:r>
              <a:rPr lang="en-GB" dirty="0" smtClean="0"/>
              <a:t>” will improve piece “</a:t>
            </a:r>
            <a:r>
              <a:rPr lang="en-GB" b="1" dirty="0" smtClean="0">
                <a:solidFill>
                  <a:srgbClr val="FFFF00"/>
                </a:solidFill>
              </a:rPr>
              <a:t>recognition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It will be possible to improve / optimise your F2L skills with additional “</a:t>
            </a:r>
            <a:r>
              <a:rPr lang="en-GB" b="1" dirty="0" smtClean="0">
                <a:solidFill>
                  <a:srgbClr val="FFFF00"/>
                </a:solidFill>
              </a:rPr>
              <a:t>algorithms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Manipulation of </a:t>
            </a:r>
            <a:r>
              <a:rPr lang="en-US" dirty="0" smtClean="0"/>
              <a:t>F2L “</a:t>
            </a:r>
            <a:r>
              <a:rPr lang="en-US" b="1" dirty="0" smtClean="0">
                <a:solidFill>
                  <a:srgbClr val="FFFF00"/>
                </a:solidFill>
              </a:rPr>
              <a:t>pairs</a:t>
            </a:r>
            <a:r>
              <a:rPr lang="en-US" dirty="0" smtClean="0"/>
              <a:t>” will be the approach used to solve the last layer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68" y="2304063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68" y="4537929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Pair</a:t>
            </a:r>
            <a:r>
              <a:rPr lang="en-GB" dirty="0" smtClean="0"/>
              <a:t>” </a:t>
            </a:r>
            <a:r>
              <a:rPr lang="en-GB" dirty="0"/>
              <a:t>– Corner </a:t>
            </a:r>
            <a:r>
              <a:rPr lang="en-GB" dirty="0" smtClean="0"/>
              <a:t>+ edge pieces which belong in the F2L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“</a:t>
            </a:r>
            <a:r>
              <a:rPr lang="en-GB" b="1" dirty="0">
                <a:solidFill>
                  <a:srgbClr val="FFFF00"/>
                </a:solidFill>
              </a:rPr>
              <a:t>Pairing</a:t>
            </a:r>
            <a:r>
              <a:rPr lang="en-GB" dirty="0"/>
              <a:t>” – Joining the corner </a:t>
            </a:r>
            <a:r>
              <a:rPr lang="en-GB" dirty="0" smtClean="0"/>
              <a:t>+ edge pieces</a:t>
            </a:r>
          </a:p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Slot</a:t>
            </a:r>
            <a:r>
              <a:rPr lang="en-GB" dirty="0" smtClean="0"/>
              <a:t>” – Target location for an F2L pair</a:t>
            </a:r>
          </a:p>
          <a:p>
            <a:pPr marL="457200" lvl="1" indent="0">
              <a:buNone/>
            </a:pPr>
            <a:r>
              <a:rPr lang="en-GB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Insert</a:t>
            </a:r>
            <a:r>
              <a:rPr lang="en-GB" dirty="0" smtClean="0"/>
              <a:t>” </a:t>
            </a:r>
            <a:r>
              <a:rPr lang="en-GB" dirty="0"/>
              <a:t>– </a:t>
            </a:r>
            <a:r>
              <a:rPr lang="en-GB" dirty="0" smtClean="0"/>
              <a:t>Placing an </a:t>
            </a:r>
            <a:r>
              <a:rPr lang="en-GB" dirty="0"/>
              <a:t>F2L </a:t>
            </a:r>
            <a:r>
              <a:rPr lang="en-GB" dirty="0" smtClean="0"/>
              <a:t>pair into the </a:t>
            </a:r>
            <a:r>
              <a:rPr lang="en-GB" dirty="0"/>
              <a:t>appropriate </a:t>
            </a:r>
            <a:r>
              <a:rPr lang="en-GB" dirty="0" smtClean="0"/>
              <a:t>slot</a:t>
            </a:r>
          </a:p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Trigger</a:t>
            </a:r>
            <a:r>
              <a:rPr lang="en-GB" dirty="0" smtClean="0"/>
              <a:t>” </a:t>
            </a:r>
            <a:r>
              <a:rPr lang="mr-IN" dirty="0" smtClean="0"/>
              <a:t>–</a:t>
            </a:r>
            <a:r>
              <a:rPr lang="en-GB" dirty="0" smtClean="0"/>
              <a:t> Short sequence of moves often of the form A B A’ B’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Mirror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GB" dirty="0" smtClean="0"/>
              <a:t> Reflected version of a trigger and typically right &lt;-&gt; left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Execution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The application of moves</a:t>
            </a:r>
            <a:r>
              <a:rPr lang="mr-IN" dirty="0" smtClean="0"/>
              <a:t>…</a:t>
            </a:r>
            <a:r>
              <a:rPr lang="en-US" dirty="0" smtClean="0"/>
              <a:t> i.e. turns and rotations</a:t>
            </a:r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b="1" dirty="0">
                <a:solidFill>
                  <a:srgbClr val="FFFF00"/>
                </a:solidFill>
              </a:rPr>
              <a:t>Finger </a:t>
            </a:r>
            <a:r>
              <a:rPr lang="en-US" b="1" dirty="0" smtClean="0">
                <a:solidFill>
                  <a:srgbClr val="FFFF00"/>
                </a:solidFill>
              </a:rPr>
              <a:t>Tricks</a:t>
            </a:r>
            <a:r>
              <a:rPr lang="en-US" dirty="0"/>
              <a:t>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GB" dirty="0" smtClean="0"/>
              <a:t>Smooth / efficient </a:t>
            </a:r>
            <a:r>
              <a:rPr lang="en-GB" dirty="0"/>
              <a:t>execution of </a:t>
            </a:r>
            <a:r>
              <a:rPr lang="en-GB" dirty="0" smtClean="0"/>
              <a:t>a sequence of moves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AUF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An abbreviation of “Adjust </a:t>
            </a:r>
            <a:r>
              <a:rPr lang="en-US" smtClean="0"/>
              <a:t>U-Face”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08" y="2521746"/>
            <a:ext cx="3335868" cy="2462008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9599438" y="1843772"/>
            <a:ext cx="1690629" cy="736919"/>
          </a:xfrm>
          <a:prstGeom prst="wedgeEllipse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46657" y="20275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Print" charset="0"/>
                <a:ea typeface="Segoe Print" charset="0"/>
                <a:cs typeface="Segoe Print" charset="0"/>
              </a:rPr>
              <a:t>Slot???</a:t>
            </a:r>
            <a:endParaRPr lang="en-US" dirty="0">
              <a:solidFill>
                <a:schemeClr val="bg1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172" y="3968755"/>
            <a:ext cx="1219200" cy="1219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61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basic approach is to “</a:t>
            </a:r>
            <a:r>
              <a:rPr lang="en-GB" b="1" dirty="0" smtClean="0">
                <a:solidFill>
                  <a:srgbClr val="FFFF00"/>
                </a:solidFill>
              </a:rPr>
              <a:t>pair</a:t>
            </a:r>
            <a:r>
              <a:rPr lang="en-GB" dirty="0" smtClean="0"/>
              <a:t>” a corner + edge then “</a:t>
            </a:r>
            <a:r>
              <a:rPr lang="en-GB" b="1" dirty="0" smtClean="0">
                <a:solidFill>
                  <a:srgbClr val="FFFF00"/>
                </a:solidFill>
              </a:rPr>
              <a:t>insert</a:t>
            </a:r>
            <a:r>
              <a:rPr lang="en-GB" dirty="0" smtClean="0"/>
              <a:t>” them into the appropriate “</a:t>
            </a:r>
            <a:r>
              <a:rPr lang="en-GB" b="1" dirty="0" smtClean="0">
                <a:solidFill>
                  <a:srgbClr val="FFFF00"/>
                </a:solidFill>
              </a:rPr>
              <a:t>slot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/>
              <a:t>Step </a:t>
            </a:r>
            <a:r>
              <a:rPr lang="en-GB" b="1" dirty="0" smtClean="0"/>
              <a:t>2.1 </a:t>
            </a:r>
            <a:r>
              <a:rPr lang="mr-IN" b="1" dirty="0" smtClean="0"/>
              <a:t>–</a:t>
            </a:r>
            <a:r>
              <a:rPr lang="en-GB" b="1" dirty="0" smtClean="0"/>
              <a:t> </a:t>
            </a:r>
            <a:r>
              <a:rPr lang="en-GB" dirty="0" smtClean="0"/>
              <a:t>Temporarily “</a:t>
            </a:r>
            <a:r>
              <a:rPr lang="en-GB" b="1" dirty="0" smtClean="0">
                <a:solidFill>
                  <a:srgbClr val="FFFF00"/>
                </a:solidFill>
              </a:rPr>
              <a:t>solve</a:t>
            </a:r>
            <a:r>
              <a:rPr lang="en-GB" dirty="0" smtClean="0"/>
              <a:t>” </a:t>
            </a:r>
            <a:r>
              <a:rPr lang="en-GB" smtClean="0"/>
              <a:t>the corner </a:t>
            </a:r>
            <a:r>
              <a:rPr lang="en-GB" dirty="0" smtClean="0"/>
              <a:t>piece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Step 2.2</a:t>
            </a:r>
            <a:r>
              <a:rPr lang="en-GB" b="1" dirty="0"/>
              <a:t> </a:t>
            </a:r>
            <a:r>
              <a:rPr lang="mr-IN" b="1" dirty="0" smtClean="0"/>
              <a:t>–</a:t>
            </a:r>
            <a:r>
              <a:rPr lang="en-GB" b="1" dirty="0" smtClean="0"/>
              <a:t> “</a:t>
            </a:r>
            <a:r>
              <a:rPr lang="en-GB" b="1" dirty="0" smtClean="0">
                <a:solidFill>
                  <a:srgbClr val="FFFF00"/>
                </a:solidFill>
              </a:rPr>
              <a:t>Pair</a:t>
            </a:r>
            <a:r>
              <a:rPr lang="en-GB" dirty="0" smtClean="0"/>
              <a:t>” the corner + </a:t>
            </a:r>
            <a:r>
              <a:rPr lang="en-GB" dirty="0"/>
              <a:t>edge in the </a:t>
            </a:r>
            <a:r>
              <a:rPr lang="en-GB" dirty="0" smtClean="0"/>
              <a:t>U-layer, ready for insertion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Step 2.3 </a:t>
            </a:r>
            <a:r>
              <a:rPr lang="mr-IN" b="1" dirty="0" smtClean="0"/>
              <a:t>–</a:t>
            </a:r>
            <a:r>
              <a:rPr lang="en-GB" b="1" dirty="0" smtClean="0"/>
              <a:t> “</a:t>
            </a:r>
            <a:r>
              <a:rPr lang="en-GB" b="1" dirty="0" smtClean="0">
                <a:solidFill>
                  <a:srgbClr val="FFFF00"/>
                </a:solidFill>
              </a:rPr>
              <a:t>Insert</a:t>
            </a:r>
            <a:r>
              <a:rPr lang="en-GB" dirty="0" smtClean="0"/>
              <a:t>” the </a:t>
            </a:r>
            <a:r>
              <a:rPr lang="en-GB" b="1" dirty="0" smtClean="0">
                <a:solidFill>
                  <a:srgbClr val="FFFF00"/>
                </a:solidFill>
              </a:rPr>
              <a:t>F2L pair</a:t>
            </a:r>
            <a:r>
              <a:rPr lang="en-GB" dirty="0" smtClean="0"/>
              <a:t> into the appropriate “</a:t>
            </a:r>
            <a:r>
              <a:rPr lang="en-GB" b="1" dirty="0" smtClean="0">
                <a:solidFill>
                  <a:srgbClr val="FFFF00"/>
                </a:solidFill>
              </a:rPr>
              <a:t>slot</a:t>
            </a:r>
            <a:r>
              <a:rPr lang="en-GB" dirty="0" smtClean="0"/>
              <a:t>”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Solving the F2L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50" y="236833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100" y="316854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2.1 </a:t>
            </a:r>
            <a:r>
              <a:rPr lang="mr-IN" dirty="0" smtClean="0"/>
              <a:t>–</a:t>
            </a:r>
            <a:r>
              <a:rPr lang="en-US" dirty="0" smtClean="0"/>
              <a:t> Solving the Corner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corner can be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using the right-handed trigger </a:t>
            </a:r>
            <a:r>
              <a:rPr lang="en-US" b="1" dirty="0" smtClean="0">
                <a:solidFill>
                  <a:srgbClr val="FFFF00"/>
                </a:solidFill>
              </a:rPr>
              <a:t>U R U’ R’ </a:t>
            </a:r>
            <a:r>
              <a:rPr lang="en-US" dirty="0" smtClean="0"/>
              <a:t>or the left-handed mirror </a:t>
            </a:r>
            <a:r>
              <a:rPr lang="en-US" b="1" dirty="0" smtClean="0">
                <a:solidFill>
                  <a:srgbClr val="FFFF00"/>
                </a:solidFill>
              </a:rPr>
              <a:t>U’ L’ U L </a:t>
            </a:r>
          </a:p>
          <a:p>
            <a:pPr marL="0" indent="0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Setup</a:t>
            </a:r>
            <a:r>
              <a:rPr lang="en-US" dirty="0" smtClean="0"/>
              <a:t>: Ensure the sticker matching the cross color is facing front before executing the trigger</a:t>
            </a:r>
          </a:p>
          <a:p>
            <a:pPr marL="0" indent="0">
              <a:buNone/>
            </a:pPr>
            <a:r>
              <a:rPr lang="en-US" b="1" dirty="0" smtClean="0"/>
              <a:t>Execution</a:t>
            </a:r>
            <a:r>
              <a:rPr lang="en-US" dirty="0" smtClean="0"/>
              <a:t>: Turn the U-layer with your index finger(s)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00" y="3931200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00" y="3931200"/>
            <a:ext cx="1625600" cy="1625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6812" y="572701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U’ L’ U 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13819" y="57270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 R U’ R’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5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00" y="3931200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32" y="3931200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2.1 </a:t>
            </a:r>
            <a:r>
              <a:rPr lang="mr-IN" dirty="0" smtClean="0"/>
              <a:t>–</a:t>
            </a:r>
            <a:r>
              <a:rPr lang="en-US" dirty="0" smtClean="0"/>
              <a:t> Tricky Corners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00" y="1633231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32" y="1633231"/>
            <a:ext cx="1625600" cy="1625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27992" y="3391651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U’ L’ U </a:t>
            </a:r>
            <a:r>
              <a:rPr lang="en-US" b="1" dirty="0" smtClean="0"/>
              <a:t>L * 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13819" y="339748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 R U’ R’ * 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26812" y="5727017"/>
            <a:ext cx="128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U’ L’ U L * 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13819" y="572701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 R U’ R’ *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52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same triggers can be used to “</a:t>
            </a:r>
            <a:r>
              <a:rPr lang="en-US" b="1" dirty="0" smtClean="0">
                <a:solidFill>
                  <a:srgbClr val="FFFF00"/>
                </a:solidFill>
              </a:rPr>
              <a:t>pair</a:t>
            </a:r>
            <a:r>
              <a:rPr lang="en-US" dirty="0" smtClean="0"/>
              <a:t>” an edge with its corner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Setup</a:t>
            </a:r>
            <a:r>
              <a:rPr lang="en-US" dirty="0" smtClean="0"/>
              <a:t>: Ensure the edge sticker matches the front center before executing the trigger</a:t>
            </a:r>
          </a:p>
          <a:p>
            <a:pPr marL="0" indent="0">
              <a:buNone/>
            </a:pPr>
            <a:r>
              <a:rPr lang="en-US" b="1" dirty="0"/>
              <a:t>Execution</a:t>
            </a:r>
            <a:r>
              <a:rPr lang="en-US" dirty="0"/>
              <a:t>: Turn the U-layer with your index </a:t>
            </a:r>
            <a:r>
              <a:rPr lang="en-US" dirty="0" smtClean="0"/>
              <a:t>finger(s)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1" y="3930544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32" y="3930544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2.2 </a:t>
            </a:r>
            <a:r>
              <a:rPr lang="mr-IN" dirty="0" smtClean="0"/>
              <a:t>–</a:t>
            </a:r>
            <a:r>
              <a:rPr lang="en-US" dirty="0" smtClean="0"/>
              <a:t> Pairing the Edge + Corner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6812" y="572701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U’ L’ U 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13819" y="57270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 R U’ R’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79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edge is already in the correct slot but “</a:t>
            </a:r>
            <a:r>
              <a:rPr lang="en-US" b="1" dirty="0" smtClean="0">
                <a:solidFill>
                  <a:srgbClr val="FFFF00"/>
                </a:solidFill>
              </a:rPr>
              <a:t>badly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oriented</a:t>
            </a:r>
            <a:r>
              <a:rPr lang="en-US" dirty="0" smtClean="0"/>
              <a:t>” the pair needs to be </a:t>
            </a:r>
            <a:r>
              <a:rPr lang="en-GB" dirty="0" smtClean="0"/>
              <a:t>extracted and re-solved</a:t>
            </a:r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Extract</a:t>
            </a:r>
            <a:r>
              <a:rPr lang="en-US" dirty="0" smtClean="0"/>
              <a:t>” the corner and edge pieces using the standard trigger(s) </a:t>
            </a:r>
            <a:r>
              <a:rPr lang="mr-IN" dirty="0" smtClean="0"/>
              <a:t>–</a:t>
            </a:r>
            <a:r>
              <a:rPr lang="en-US" dirty="0" smtClean="0"/>
              <a:t> see below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Rotate the cube and “</a:t>
            </a:r>
            <a:r>
              <a:rPr lang="en-US" b="1" dirty="0" smtClean="0">
                <a:solidFill>
                  <a:srgbClr val="FFFF00"/>
                </a:solidFill>
              </a:rPr>
              <a:t>solve</a:t>
            </a:r>
            <a:r>
              <a:rPr lang="en-US" dirty="0" smtClean="0"/>
              <a:t>” the corner </a:t>
            </a:r>
            <a:r>
              <a:rPr lang="mr-IN" dirty="0" smtClean="0"/>
              <a:t>–</a:t>
            </a:r>
            <a:r>
              <a:rPr lang="en-US" dirty="0" smtClean="0"/>
              <a:t> i.e. step 2.1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Rotate the cube and “</a:t>
            </a:r>
            <a:r>
              <a:rPr lang="en-US" b="1" dirty="0" smtClean="0">
                <a:solidFill>
                  <a:srgbClr val="FFFF00"/>
                </a:solidFill>
              </a:rPr>
              <a:t>pair</a:t>
            </a:r>
            <a:r>
              <a:rPr lang="en-US" dirty="0" smtClean="0"/>
              <a:t>” the edge </a:t>
            </a:r>
            <a:r>
              <a:rPr lang="mr-IN" dirty="0" smtClean="0"/>
              <a:t>–</a:t>
            </a:r>
            <a:r>
              <a:rPr lang="en-US" dirty="0" smtClean="0"/>
              <a:t> i.e. step 2.2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1" y="3930544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00" y="3931200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2.2 </a:t>
            </a:r>
            <a:r>
              <a:rPr lang="mr-IN" dirty="0" smtClean="0"/>
              <a:t>–</a:t>
            </a:r>
            <a:r>
              <a:rPr lang="en-US" dirty="0" smtClean="0"/>
              <a:t> Tricky EDGES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6812" y="5727982"/>
            <a:ext cx="117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U’ L’ U L 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13819" y="572798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 R U’ R’ </a:t>
            </a:r>
            <a:r>
              <a:rPr lang="mr-IN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7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 an F2L pair as you would solve a corner in step 2.1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Setup</a:t>
            </a:r>
            <a:r>
              <a:rPr lang="en-US" dirty="0" smtClean="0"/>
              <a:t>: </a:t>
            </a:r>
            <a:r>
              <a:rPr lang="en-US" dirty="0"/>
              <a:t>Ensure the sticker matching the cross </a:t>
            </a:r>
            <a:r>
              <a:rPr lang="en-US" dirty="0" smtClean="0"/>
              <a:t>color </a:t>
            </a:r>
            <a:r>
              <a:rPr lang="en-US" dirty="0"/>
              <a:t>is facing front before executing the trigger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Execution</a:t>
            </a:r>
            <a:r>
              <a:rPr lang="en-US" dirty="0"/>
              <a:t>: Turn the U-layer with your index </a:t>
            </a:r>
            <a:r>
              <a:rPr lang="en-US" dirty="0" smtClean="0"/>
              <a:t>finger(s)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32" y="3930544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1" y="3930544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2.3 </a:t>
            </a:r>
            <a:r>
              <a:rPr lang="mr-IN" dirty="0" smtClean="0"/>
              <a:t>–</a:t>
            </a:r>
            <a:r>
              <a:rPr lang="en-US" dirty="0" smtClean="0"/>
              <a:t> Inserting the F2L Pair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6812" y="5727982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U’ L’ U 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13819" y="572798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 R U’ R’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63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1564</TotalTime>
  <Words>647</Words>
  <Application>Microsoft Macintosh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Segoe Print</vt:lpstr>
      <vt:lpstr>Arial</vt:lpstr>
      <vt:lpstr>Celestial</vt:lpstr>
      <vt:lpstr>Solving the Cube – Pt. 2</vt:lpstr>
      <vt:lpstr>First 2 Layers (F2L)</vt:lpstr>
      <vt:lpstr>Terminology</vt:lpstr>
      <vt:lpstr>Solving the F2L</vt:lpstr>
      <vt:lpstr>Step 2.1 – Solving the Corner</vt:lpstr>
      <vt:lpstr>Step 2.1 – Tricky Corners</vt:lpstr>
      <vt:lpstr>Step 2.2 – Pairing the Edge + Corner</vt:lpstr>
      <vt:lpstr>Step 2.2 – Tricky EDGES</vt:lpstr>
      <vt:lpstr>Step 2.3 – Inserting the F2L Pair</vt:lpstr>
      <vt:lpstr>Solve the Remaining Pairs!</vt:lpstr>
    </vt:vector>
  </TitlesOfParts>
  <Manager/>
  <Company>Logiqx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Cube - Pt. 2</dc:title>
  <dc:subject>Solving the Cube</dc:subject>
  <dc:creator>Michael George</dc:creator>
  <cp:keywords>2015GEOR02</cp:keywords>
  <dc:description>2016-12-21 - v1.1.0
2016-11-17 - v1.0.0</dc:description>
  <cp:lastModifiedBy>George, Michael</cp:lastModifiedBy>
  <cp:revision>710</cp:revision>
  <cp:lastPrinted>2016-11-16T17:40:15Z</cp:lastPrinted>
  <dcterms:created xsi:type="dcterms:W3CDTF">2016-10-19T12:59:59Z</dcterms:created>
  <dcterms:modified xsi:type="dcterms:W3CDTF">2016-12-21T09:28:14Z</dcterms:modified>
  <cp:category/>
</cp:coreProperties>
</file>