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64" r:id="rId4"/>
    <p:sldId id="272" r:id="rId5"/>
    <p:sldId id="277" r:id="rId6"/>
    <p:sldId id="28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27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Cube </a:t>
            </a:r>
            <a:r>
              <a:rPr lang="mr-IN" dirty="0" smtClean="0"/>
              <a:t>–</a:t>
            </a:r>
            <a:r>
              <a:rPr lang="en-US" dirty="0" smtClean="0"/>
              <a:t> Pt.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3 twisted corners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 “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oriented</a:t>
            </a:r>
            <a:r>
              <a:rPr lang="en-US" dirty="0"/>
              <a:t>” corner is at the back-right (see arrows) before 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U2 R</a:t>
            </a:r>
            <a:r>
              <a:rPr lang="en-US" b="1" dirty="0" smtClean="0">
                <a:solidFill>
                  <a:srgbClr val="FFFF00"/>
                </a:solidFill>
              </a:rPr>
              <a:t>’ U2’) (U </a:t>
            </a:r>
            <a:r>
              <a:rPr lang="en-US" b="1" dirty="0">
                <a:solidFill>
                  <a:srgbClr val="FFFF00"/>
                </a:solidFill>
              </a:rPr>
              <a:t>R U’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  <a:r>
              <a:rPr lang="mr-IN" dirty="0"/>
              <a:t> –</a:t>
            </a:r>
            <a:r>
              <a:rPr lang="en-US" dirty="0"/>
              <a:t> </a:t>
            </a:r>
            <a:r>
              <a:rPr lang="en-US" dirty="0" smtClean="0"/>
              <a:t>once or twice, </a:t>
            </a:r>
            <a:r>
              <a:rPr lang="en-US" dirty="0"/>
              <a:t>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</a:t>
            </a:r>
            <a:r>
              <a:rPr lang="en-US" dirty="0" smtClean="0"/>
              <a:t>execution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Twisted Corners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1" y="4103604"/>
            <a:ext cx="1625600" cy="162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21" y="4101642"/>
            <a:ext cx="1625600" cy="162560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4065653" y="4656751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65" y="4099463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6495597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52155" y="57511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94533" y="5751132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Anti-</a:t>
            </a:r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478674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65887" y="4099463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24929" y="4083984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4 twisted corners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H / Double 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FFFF00"/>
                </a:solidFill>
              </a:rPr>
              <a:t>Pi / Bruno</a:t>
            </a:r>
            <a:r>
              <a:rPr lang="en-US" dirty="0" smtClean="0"/>
              <a:t>”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 “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back-right corner has its U-sticker on the back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before 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</a:t>
            </a:r>
            <a:r>
              <a:rPr lang="en-US" b="1" dirty="0" smtClean="0">
                <a:solidFill>
                  <a:srgbClr val="FFFF00"/>
                </a:solidFill>
              </a:rPr>
              <a:t>’) </a:t>
            </a:r>
            <a:r>
              <a:rPr lang="mr-IN" dirty="0" smtClean="0"/>
              <a:t>–</a:t>
            </a:r>
            <a:r>
              <a:rPr lang="en-US" dirty="0" smtClean="0"/>
              <a:t> twice, </a:t>
            </a:r>
            <a:r>
              <a:rPr lang="en-US" dirty="0"/>
              <a:t>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</a:t>
            </a:r>
            <a:r>
              <a:rPr lang="en-US" dirty="0" smtClean="0"/>
              <a:t>execution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9" y="4104909"/>
            <a:ext cx="1625600" cy="162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1" y="413756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Twisted Corners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21" y="4118993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555805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30933" y="575113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 / Double </a:t>
            </a:r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44671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Pi / Bruno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88847" y="5752010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Anti-</a:t>
            </a:r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3196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74369" y="3961915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3969" y="3945859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83" y="4104909"/>
            <a:ext cx="1625600" cy="16256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997491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90079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18062" y="4107134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</a:t>
            </a:r>
            <a:r>
              <a:rPr lang="en-GB" dirty="0"/>
              <a:t>2</a:t>
            </a:r>
            <a:r>
              <a:rPr lang="en-GB" dirty="0" smtClean="0"/>
              <a:t> twisted corners and they take the most effort to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L / Bowtie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FFFF00"/>
                </a:solidFill>
              </a:rPr>
              <a:t>T / Chameleon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smtClean="0">
                <a:solidFill>
                  <a:srgbClr val="FFFF00"/>
                </a:solidFill>
              </a:rPr>
              <a:t>Headlights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b="1" dirty="0" smtClean="0"/>
              <a:t>”</a:t>
            </a:r>
            <a:r>
              <a:rPr lang="en-US" dirty="0" smtClean="0"/>
              <a:t>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back-right corner has its U-sticker on the right before 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</a:t>
            </a:r>
            <a:r>
              <a:rPr lang="en-US" b="1" dirty="0" smtClean="0">
                <a:solidFill>
                  <a:srgbClr val="FFFF00"/>
                </a:solidFill>
              </a:rPr>
              <a:t>’) </a:t>
            </a:r>
            <a:r>
              <a:rPr lang="mr-IN" dirty="0" smtClean="0"/>
              <a:t>–</a:t>
            </a:r>
            <a:r>
              <a:rPr lang="en-US" dirty="0" smtClean="0"/>
              <a:t> thrice, </a:t>
            </a:r>
            <a:r>
              <a:rPr lang="en-US" dirty="0"/>
              <a:t>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</a:t>
            </a:r>
            <a:r>
              <a:rPr lang="en-US" dirty="0" smtClean="0"/>
              <a:t>execution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797380" y="5751132"/>
            <a:ext cx="16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T / Chameleon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11" y="4087432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51" y="4087432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Twisted Corners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96558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20942" y="5751132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 / Headlights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030191" y="57520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4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81" y="4087432"/>
            <a:ext cx="1625600" cy="162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23" y="4087432"/>
            <a:ext cx="1625600" cy="1625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2606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28886" y="5751132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 / Bowtie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98313" y="4374330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17758" y="4361026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85764" y="4361025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5691" y="472759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...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902443" y="4083984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66754"/>
            <a:ext cx="10460619" cy="4398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 (U R U’ R’) F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your index finger(s) to turn the U-layer for the 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instead of rotating the cube around the y-axis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Re-grip so that your right thumb is underneath the R-face and fingers are on top before executing the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</a:t>
            </a:r>
            <a:r>
              <a:rPr lang="en-US" dirty="0" smtClean="0"/>
              <a:t> move should be executed with your right index finger, pushing the top-right corner downwards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Re-grip before executing the 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R U’ R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trigger which in itself should not require any further re-grips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F’</a:t>
            </a:r>
            <a:r>
              <a:rPr lang="en-US" dirty="0" smtClean="0"/>
              <a:t> </a:t>
            </a:r>
            <a:r>
              <a:rPr lang="en-US" dirty="0"/>
              <a:t>move should be executed with your right </a:t>
            </a:r>
            <a:r>
              <a:rPr lang="en-US" dirty="0" smtClean="0"/>
              <a:t>thumb, pushing the bottom-right corner upwards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(R U2 R’ U2’) (U R U’ R’)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/>
              <a:t>your index finger(s) to turn the </a:t>
            </a:r>
            <a:r>
              <a:rPr lang="en-US" sz="1600" dirty="0" smtClean="0"/>
              <a:t>U-layer for the “</a:t>
            </a:r>
            <a:r>
              <a:rPr lang="en-US" sz="1600" b="1" dirty="0" smtClean="0">
                <a:solidFill>
                  <a:srgbClr val="FFFF00"/>
                </a:solidFill>
              </a:rPr>
              <a:t>setup</a:t>
            </a:r>
            <a:r>
              <a:rPr lang="en-US" sz="1600" dirty="0" smtClean="0"/>
              <a:t>”</a:t>
            </a:r>
            <a:endParaRPr lang="en-US" sz="1600" dirty="0"/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Re-grip </a:t>
            </a:r>
            <a:r>
              <a:rPr lang="en-US" sz="1600" dirty="0"/>
              <a:t>so that your right thumb is </a:t>
            </a:r>
            <a:r>
              <a:rPr lang="en-US" sz="1600" dirty="0" smtClean="0"/>
              <a:t>underneath the R-face </a:t>
            </a:r>
            <a:r>
              <a:rPr lang="en-US" sz="1600" dirty="0"/>
              <a:t>and fingers are on </a:t>
            </a:r>
            <a:r>
              <a:rPr lang="en-US" sz="1600" dirty="0" smtClean="0"/>
              <a:t>top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Execute the whole algori</a:t>
            </a:r>
            <a:r>
              <a:rPr lang="en-US" sz="1800" dirty="0" smtClean="0"/>
              <a:t>thm</a:t>
            </a:r>
            <a:r>
              <a:rPr lang="en-US" sz="1600" dirty="0" smtClean="0"/>
              <a:t> without re-gripping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FFFF00"/>
                </a:solidFill>
              </a:rPr>
              <a:t>U2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/>
              <a:t>can be executed as a “</a:t>
            </a:r>
            <a:r>
              <a:rPr lang="en-US" sz="1600" b="1" dirty="0" smtClean="0">
                <a:solidFill>
                  <a:srgbClr val="FFFF00"/>
                </a:solidFill>
              </a:rPr>
              <a:t>double flick</a:t>
            </a:r>
            <a:r>
              <a:rPr lang="en-US" sz="1600" dirty="0" smtClean="0"/>
              <a:t>” </a:t>
            </a:r>
            <a:r>
              <a:rPr lang="mr-IN" sz="1600" dirty="0" smtClean="0"/>
              <a:t>–</a:t>
            </a:r>
            <a:r>
              <a:rPr lang="en-US" sz="1600" dirty="0" smtClean="0"/>
              <a:t> i.e. index finger followed </a:t>
            </a:r>
            <a:r>
              <a:rPr lang="en-US" sz="1600" smtClean="0"/>
              <a:t>by middle </a:t>
            </a:r>
            <a:r>
              <a:rPr lang="en-US" sz="1600" dirty="0" smtClean="0"/>
              <a:t>finger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86" y="3805223"/>
            <a:ext cx="1727479" cy="17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Nearly Done!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8" y="223127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8248"/>
            <a:ext cx="10131425" cy="436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smtClean="0"/>
              <a:t>Last </a:t>
            </a:r>
            <a:r>
              <a:rPr lang="en-GB" b="1" dirty="0"/>
              <a:t>Layer </a:t>
            </a:r>
            <a:r>
              <a:rPr lang="en-GB" dirty="0"/>
              <a:t>(</a:t>
            </a:r>
            <a:r>
              <a:rPr lang="en-GB" b="1" dirty="0">
                <a:solidFill>
                  <a:srgbClr val="FFFF00"/>
                </a:solidFill>
              </a:rPr>
              <a:t>LL</a:t>
            </a:r>
            <a:r>
              <a:rPr lang="en-GB" dirty="0"/>
              <a:t>) </a:t>
            </a:r>
            <a:r>
              <a:rPr lang="en-GB" dirty="0" smtClean="0"/>
              <a:t>consists of 2 steps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Orientation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(</a:t>
            </a:r>
            <a:r>
              <a:rPr lang="en-GB" b="1" dirty="0">
                <a:solidFill>
                  <a:srgbClr val="FFFF00"/>
                </a:solidFill>
              </a:rPr>
              <a:t>O</a:t>
            </a:r>
            <a:r>
              <a:rPr lang="en-GB" b="1" dirty="0" smtClean="0">
                <a:solidFill>
                  <a:srgbClr val="FFFF00"/>
                </a:solidFill>
              </a:rPr>
              <a:t>LL</a:t>
            </a:r>
            <a:r>
              <a:rPr lang="en-GB" dirty="0"/>
              <a:t>)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GB" dirty="0" smtClean="0"/>
              <a:t> Edge Orientation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 + Corner Orientation 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Permutation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PLL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Corner Permutation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 + Edge Permutation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Trivia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Your cube is likely to be unsolvable if disassembled and randomly reassembled!</a:t>
            </a:r>
          </a:p>
          <a:p>
            <a:pPr lvl="1"/>
            <a:r>
              <a:rPr lang="en-GB" dirty="0"/>
              <a:t>The probability that </a:t>
            </a:r>
            <a:r>
              <a:rPr lang="en-GB" dirty="0" smtClean="0"/>
              <a:t>your cube </a:t>
            </a:r>
            <a:r>
              <a:rPr lang="en-GB" dirty="0"/>
              <a:t>can be solved after being randomly reassembled is </a:t>
            </a:r>
            <a:r>
              <a:rPr lang="en-GB" b="1" dirty="0">
                <a:solidFill>
                  <a:srgbClr val="FFFF00"/>
                </a:solidFill>
              </a:rPr>
              <a:t>1/12</a:t>
            </a:r>
          </a:p>
          <a:p>
            <a:pPr lvl="1"/>
            <a:r>
              <a:rPr lang="en-GB" dirty="0" smtClean="0"/>
              <a:t>You will only realise your cube is unsolvable whilst trying to solve the last layer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are three possible causes </a:t>
            </a:r>
            <a:r>
              <a:rPr lang="en-GB" dirty="0" smtClean="0"/>
              <a:t>of an unsolvable cube</a:t>
            </a:r>
            <a:endParaRPr lang="en-GB" b="1" dirty="0" smtClean="0">
              <a:solidFill>
                <a:srgbClr val="FFFF00"/>
              </a:solidFill>
            </a:endParaRPr>
          </a:p>
          <a:p>
            <a:pPr lvl="2"/>
            <a:r>
              <a:rPr lang="en-GB" b="1" dirty="0" smtClean="0">
                <a:solidFill>
                  <a:srgbClr val="FFFF00"/>
                </a:solidFill>
              </a:rPr>
              <a:t>EOLL </a:t>
            </a:r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parity</a:t>
            </a:r>
            <a:r>
              <a:rPr lang="en-GB" b="1" dirty="0" smtClean="0"/>
              <a:t>”</a:t>
            </a:r>
            <a:r>
              <a:rPr lang="en-GB" dirty="0"/>
              <a:t> </a:t>
            </a:r>
            <a:r>
              <a:rPr lang="mr-IN" dirty="0" smtClean="0"/>
              <a:t>–</a:t>
            </a:r>
            <a:r>
              <a:rPr lang="en-GB" dirty="0" smtClean="0"/>
              <a:t> e.g. Flipped edge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1/2</a:t>
            </a:r>
            <a:r>
              <a:rPr lang="en-GB" dirty="0" smtClean="0"/>
              <a:t> </a:t>
            </a:r>
            <a:r>
              <a:rPr lang="en-GB" dirty="0"/>
              <a:t>chance of </a:t>
            </a:r>
            <a:r>
              <a:rPr lang="en-GB" dirty="0" smtClean="0"/>
              <a:t>being </a:t>
            </a:r>
            <a:r>
              <a:rPr lang="en-GB" dirty="0"/>
              <a:t>correct</a:t>
            </a:r>
            <a:endParaRPr lang="en-GB" b="1" dirty="0" smtClean="0">
              <a:solidFill>
                <a:srgbClr val="FFFF00"/>
              </a:solidFill>
            </a:endParaRPr>
          </a:p>
          <a:p>
            <a:pPr lvl="2"/>
            <a:r>
              <a:rPr lang="en-GB" b="1" dirty="0" smtClean="0">
                <a:solidFill>
                  <a:srgbClr val="FFFF00"/>
                </a:solidFill>
              </a:rPr>
              <a:t>OCLL </a:t>
            </a:r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parity</a:t>
            </a:r>
            <a:r>
              <a:rPr lang="en-GB" b="1" dirty="0" smtClean="0"/>
              <a:t>”</a:t>
            </a:r>
            <a:r>
              <a:rPr lang="en-GB" dirty="0"/>
              <a:t> </a:t>
            </a:r>
            <a:r>
              <a:rPr lang="mr-IN" dirty="0" smtClean="0"/>
              <a:t>–</a:t>
            </a:r>
            <a:r>
              <a:rPr lang="en-GB" dirty="0" smtClean="0"/>
              <a:t> e.g. Twisted corner – </a:t>
            </a:r>
            <a:r>
              <a:rPr lang="en-GB" b="1" dirty="0" smtClean="0">
                <a:solidFill>
                  <a:srgbClr val="FFFF00"/>
                </a:solidFill>
              </a:rPr>
              <a:t>1/3 </a:t>
            </a:r>
            <a:r>
              <a:rPr lang="en-GB" dirty="0" smtClean="0"/>
              <a:t>chance of being correct</a:t>
            </a:r>
            <a:endParaRPr lang="en-GB" dirty="0"/>
          </a:p>
          <a:p>
            <a:pPr lvl="2"/>
            <a:r>
              <a:rPr lang="en-GB" b="1" dirty="0" smtClean="0">
                <a:solidFill>
                  <a:srgbClr val="FFFF00"/>
                </a:solidFill>
              </a:rPr>
              <a:t>PLL </a:t>
            </a:r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parity</a:t>
            </a:r>
            <a:r>
              <a:rPr lang="en-GB" b="1" dirty="0" smtClean="0"/>
              <a:t>”</a:t>
            </a:r>
            <a:r>
              <a:rPr lang="en-GB" dirty="0"/>
              <a:t> </a:t>
            </a:r>
            <a:r>
              <a:rPr lang="mr-IN" dirty="0" smtClean="0"/>
              <a:t>–</a:t>
            </a:r>
            <a:r>
              <a:rPr lang="en-GB" dirty="0" smtClean="0"/>
              <a:t> e.g</a:t>
            </a:r>
            <a:r>
              <a:rPr lang="en-GB" dirty="0"/>
              <a:t>. </a:t>
            </a:r>
            <a:r>
              <a:rPr lang="en-GB" dirty="0" smtClean="0"/>
              <a:t>Two </a:t>
            </a:r>
            <a:r>
              <a:rPr lang="en-GB" dirty="0"/>
              <a:t>edges </a:t>
            </a:r>
            <a:r>
              <a:rPr lang="en-GB" dirty="0" smtClean="0"/>
              <a:t>or corners swapped </a:t>
            </a:r>
            <a:r>
              <a:rPr lang="en-GB" dirty="0"/>
              <a:t>– </a:t>
            </a:r>
            <a:r>
              <a:rPr lang="en-GB" b="1" dirty="0">
                <a:solidFill>
                  <a:srgbClr val="FFFF00"/>
                </a:solidFill>
              </a:rPr>
              <a:t>1/2</a:t>
            </a:r>
            <a:r>
              <a:rPr lang="en-GB" dirty="0"/>
              <a:t> chance of </a:t>
            </a:r>
            <a:r>
              <a:rPr lang="en-GB" dirty="0" smtClean="0"/>
              <a:t>being </a:t>
            </a:r>
            <a:r>
              <a:rPr lang="en-GB" dirty="0"/>
              <a:t>correct</a:t>
            </a:r>
            <a:endParaRPr lang="en-GB" b="1" dirty="0">
              <a:solidFill>
                <a:srgbClr val="FFFF00"/>
              </a:solidFill>
            </a:endParaRPr>
          </a:p>
          <a:p>
            <a:pPr lvl="2"/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00" y="387360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65" y="206586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Orientation of the Last Layer (</a:t>
            </a:r>
            <a:r>
              <a:rPr lang="en-US" b="1" dirty="0" smtClean="0">
                <a:solidFill>
                  <a:srgbClr val="FFFF00"/>
                </a:solidFill>
              </a:rPr>
              <a:t>OLL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Approach</a:t>
            </a:r>
            <a:endParaRPr lang="en-GB" b="1" dirty="0"/>
          </a:p>
          <a:p>
            <a:pPr lvl="1"/>
            <a:r>
              <a:rPr lang="en-GB" dirty="0" smtClean="0"/>
              <a:t>Orientation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OLL</a:t>
            </a:r>
            <a:r>
              <a:rPr lang="en-GB" dirty="0" smtClean="0"/>
              <a:t>) will be broken into in two sub-steps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Edge Orientation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Orienting Corners of the Last Layer 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Manipulation of </a:t>
            </a:r>
            <a:r>
              <a:rPr lang="en-GB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be used to change the </a:t>
            </a:r>
            <a:r>
              <a:rPr lang="en-US" dirty="0"/>
              <a:t>orientation of </a:t>
            </a:r>
            <a:r>
              <a:rPr lang="en-US" dirty="0" smtClean="0"/>
              <a:t>the </a:t>
            </a:r>
            <a:r>
              <a:rPr lang="en-US" dirty="0"/>
              <a:t>last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e.g. Extracting an </a:t>
            </a:r>
            <a:r>
              <a:rPr lang="en-US" b="1" dirty="0" smtClean="0">
                <a:solidFill>
                  <a:srgbClr val="FFFF00"/>
                </a:solidFill>
              </a:rPr>
              <a:t>F2L pair </a:t>
            </a:r>
            <a:r>
              <a:rPr lang="en-US" dirty="0" smtClean="0"/>
              <a:t>then re-inserting it using a different “</a:t>
            </a:r>
            <a:r>
              <a:rPr lang="en-US" b="1" dirty="0" smtClean="0">
                <a:solidFill>
                  <a:srgbClr val="FFFF00"/>
                </a:solidFill>
              </a:rPr>
              <a:t>trigger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GB" dirty="0" smtClean="0"/>
              <a:t>This approach requires two simple “</a:t>
            </a:r>
            <a:r>
              <a:rPr lang="en-GB" b="1" dirty="0" smtClean="0">
                <a:solidFill>
                  <a:srgbClr val="FFFF00"/>
                </a:solidFill>
              </a:rPr>
              <a:t>algorithms</a:t>
            </a:r>
            <a:r>
              <a:rPr lang="en-GB" dirty="0" smtClean="0"/>
              <a:t>” which are essentially combinations of “</a:t>
            </a:r>
            <a:r>
              <a:rPr lang="en-GB" b="1" dirty="0" smtClean="0">
                <a:solidFill>
                  <a:srgbClr val="FFFF00"/>
                </a:solidFill>
              </a:rPr>
              <a:t>triggers</a:t>
            </a:r>
            <a:r>
              <a:rPr lang="en-GB" dirty="0" smtClean="0"/>
              <a:t>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Algorithm for edge orientation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F R U </a:t>
            </a:r>
            <a:r>
              <a:rPr lang="en-GB" dirty="0" smtClean="0"/>
              <a:t>moves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Algorithm for corner orientation 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R U</a:t>
            </a:r>
            <a:r>
              <a:rPr lang="en-GB" dirty="0" smtClean="0"/>
              <a:t> moves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00" y="206640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4" y="387292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4 possible cases during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sz="1800" b="1" dirty="0"/>
              <a:t>Cases: </a:t>
            </a:r>
            <a:r>
              <a:rPr lang="en-US" sz="1800" dirty="0"/>
              <a:t>There can only be </a:t>
            </a:r>
            <a:r>
              <a:rPr lang="en-US" sz="1800" dirty="0" smtClean="0"/>
              <a:t>2 or 4 “</a:t>
            </a:r>
            <a:r>
              <a:rPr lang="en-US" sz="1800" b="1" dirty="0" smtClean="0">
                <a:solidFill>
                  <a:srgbClr val="FFFF00"/>
                </a:solidFill>
              </a:rPr>
              <a:t>flipped</a:t>
            </a:r>
            <a:r>
              <a:rPr lang="en-US" sz="1800" dirty="0" smtClean="0"/>
              <a:t>” edges. </a:t>
            </a:r>
            <a:r>
              <a:rPr lang="en-GB" sz="1800" dirty="0"/>
              <a:t>An odd number of </a:t>
            </a:r>
            <a:r>
              <a:rPr lang="en-GB" sz="1800" dirty="0" smtClean="0"/>
              <a:t>“</a:t>
            </a:r>
            <a:r>
              <a:rPr lang="en-GB" sz="1800" b="1" dirty="0" smtClean="0">
                <a:solidFill>
                  <a:srgbClr val="FFFF00"/>
                </a:solidFill>
              </a:rPr>
              <a:t>flipped</a:t>
            </a:r>
            <a:r>
              <a:rPr lang="en-GB" sz="1800" dirty="0" smtClean="0"/>
              <a:t>” </a:t>
            </a:r>
            <a:r>
              <a:rPr lang="en-GB" sz="1800" dirty="0"/>
              <a:t>edges cannot be solved</a:t>
            </a:r>
            <a:r>
              <a:rPr lang="en-GB" sz="1800" dirty="0" smtClean="0"/>
              <a:t>!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Probabilities</a:t>
            </a:r>
            <a:r>
              <a:rPr lang="en-US" dirty="0" smtClean="0"/>
              <a:t>: The “</a:t>
            </a:r>
            <a:r>
              <a:rPr lang="en-US" b="1" dirty="0" smtClean="0">
                <a:solidFill>
                  <a:srgbClr val="FFFF00"/>
                </a:solidFill>
              </a:rPr>
              <a:t>adjacent edge flip</a:t>
            </a:r>
            <a:r>
              <a:rPr lang="en-US" dirty="0" smtClean="0"/>
              <a:t>” is the most common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at </a:t>
            </a:r>
            <a:r>
              <a:rPr lang="en-US" b="1" dirty="0" smtClean="0">
                <a:solidFill>
                  <a:srgbClr val="FFFF00"/>
                </a:solidFill>
              </a:rPr>
              <a:t>4/8</a:t>
            </a:r>
            <a:r>
              <a:rPr lang="en-US" dirty="0" smtClean="0"/>
              <a:t> solves (i.e. </a:t>
            </a:r>
            <a:r>
              <a:rPr lang="en-US" b="1" dirty="0" smtClean="0">
                <a:solidFill>
                  <a:srgbClr val="FFFF00"/>
                </a:solidFill>
              </a:rPr>
              <a:t>50</a:t>
            </a:r>
            <a:r>
              <a:rPr lang="en-US" b="1" dirty="0">
                <a:solidFill>
                  <a:srgbClr val="FFFF00"/>
                </a:solidFill>
              </a:rPr>
              <a:t>% </a:t>
            </a:r>
            <a:r>
              <a:rPr lang="en-US" dirty="0" smtClean="0"/>
              <a:t>of the time)</a:t>
            </a:r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A single algorithm can be used to cycle through the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Orientation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89" y="4115041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7" y="4115041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53" y="4115041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82" y="4115041"/>
            <a:ext cx="1625600" cy="1625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31002" y="548483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1/8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945509" y="548483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1029" y="5484318"/>
            <a:ext cx="47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2/8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4202" y="5484318"/>
            <a:ext cx="47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/8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9352"/>
            <a:ext cx="10131425" cy="4031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change the orientation of edges you must use a mixture of </a:t>
            </a:r>
            <a:r>
              <a:rPr lang="en-US" b="1" dirty="0" smtClean="0">
                <a:solidFill>
                  <a:srgbClr val="FFFF00"/>
                </a:solidFill>
              </a:rPr>
              <a:t>F R U </a:t>
            </a:r>
            <a:r>
              <a:rPr lang="en-US" dirty="0" smtClean="0"/>
              <a:t>moves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algorithm </a:t>
            </a:r>
            <a:r>
              <a:rPr lang="en-US" dirty="0"/>
              <a:t>that will be used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FF00"/>
                </a:solidFill>
              </a:rPr>
              <a:t>F (U R U’ R’) F’</a:t>
            </a:r>
          </a:p>
          <a:p>
            <a:pPr lvl="1"/>
            <a:r>
              <a:rPr lang="en-US" dirty="0" smtClean="0"/>
              <a:t>Notice how it includes the </a:t>
            </a:r>
            <a:r>
              <a:rPr lang="en-US" b="1" dirty="0" smtClean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trigger that was used during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</a:t>
            </a:r>
            <a:r>
              <a:rPr lang="en-US" dirty="0" smtClean="0"/>
              <a:t> is referred to as a 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move and the </a:t>
            </a:r>
            <a:r>
              <a:rPr lang="en-US" b="1" dirty="0" smtClean="0">
                <a:solidFill>
                  <a:srgbClr val="FFFF00"/>
                </a:solidFill>
              </a:rPr>
              <a:t>F’</a:t>
            </a:r>
            <a:r>
              <a:rPr lang="en-US" dirty="0" smtClean="0"/>
              <a:t> will undo the setup</a:t>
            </a:r>
          </a:p>
          <a:p>
            <a:pPr lvl="1"/>
            <a:r>
              <a:rPr lang="en-US" dirty="0" smtClean="0"/>
              <a:t>The algorithm “</a:t>
            </a:r>
            <a:r>
              <a:rPr lang="en-US" b="1" dirty="0" smtClean="0">
                <a:solidFill>
                  <a:srgbClr val="FFFF00"/>
                </a:solidFill>
              </a:rPr>
              <a:t>flips</a:t>
            </a:r>
            <a:r>
              <a:rPr lang="en-US" dirty="0" smtClean="0"/>
              <a:t>” two LL edges (UF and UR) but </a:t>
            </a:r>
            <a:r>
              <a:rPr lang="en-US" dirty="0"/>
              <a:t>it </a:t>
            </a:r>
            <a:r>
              <a:rPr lang="en-US" dirty="0" smtClean="0"/>
              <a:t>also has a side effect of “</a:t>
            </a:r>
            <a:r>
              <a:rPr lang="en-US" b="1" dirty="0" smtClean="0">
                <a:solidFill>
                  <a:srgbClr val="FFFF00"/>
                </a:solidFill>
              </a:rPr>
              <a:t>permuting</a:t>
            </a:r>
            <a:r>
              <a:rPr lang="en-US" dirty="0" smtClean="0"/>
              <a:t>” LL edges and corners</a:t>
            </a:r>
          </a:p>
          <a:p>
            <a:r>
              <a:rPr lang="en-GB" dirty="0" smtClean="0"/>
              <a:t>Explanation of the algorithm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dirty="0" smtClean="0"/>
              <a:t>move is turning the front layer to create a “</a:t>
            </a:r>
            <a:r>
              <a:rPr lang="en-US" b="1" dirty="0" smtClean="0">
                <a:solidFill>
                  <a:srgbClr val="FFFF00"/>
                </a:solidFill>
              </a:rPr>
              <a:t>pseudo slot</a:t>
            </a:r>
            <a:r>
              <a:rPr lang="en-US" dirty="0" smtClean="0"/>
              <a:t>” at the front-right of the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trigger exchanges pieces between the U-layer and the “</a:t>
            </a:r>
            <a:r>
              <a:rPr lang="en-US" b="1" dirty="0" smtClean="0">
                <a:solidFill>
                  <a:srgbClr val="FFFF00"/>
                </a:solidFill>
              </a:rPr>
              <a:t>pseudo slot</a:t>
            </a:r>
            <a:r>
              <a:rPr lang="en-US" dirty="0" smtClean="0"/>
              <a:t>”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F’ </a:t>
            </a:r>
            <a:r>
              <a:rPr lang="en-US" dirty="0" smtClean="0"/>
              <a:t>move restores the front layer and thus the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</a:p>
          <a:p>
            <a:r>
              <a:rPr lang="en-US" dirty="0"/>
              <a:t>Setup for the algorithm</a:t>
            </a:r>
          </a:p>
          <a:p>
            <a:pPr lvl="1"/>
            <a:r>
              <a:rPr lang="en-US" dirty="0"/>
              <a:t>The key to using this algorithm is knowing the appropriate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prior to </a:t>
            </a:r>
            <a:r>
              <a:rPr lang="en-US" dirty="0" smtClean="0"/>
              <a:t>execution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19" y="432764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4 possible cases during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Dot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case</a:t>
            </a:r>
            <a:r>
              <a:rPr lang="en-US" dirty="0" smtClean="0"/>
              <a:t>” -&gt; “</a:t>
            </a:r>
            <a:r>
              <a:rPr lang="en-US" b="1" dirty="0">
                <a:solidFill>
                  <a:srgbClr val="FFFF00"/>
                </a:solidFill>
              </a:rPr>
              <a:t>o</a:t>
            </a:r>
            <a:r>
              <a:rPr lang="en-US" b="1" dirty="0" smtClean="0">
                <a:solidFill>
                  <a:srgbClr val="FFFF00"/>
                </a:solidFill>
              </a:rPr>
              <a:t>pposite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edge flip</a:t>
            </a:r>
            <a:r>
              <a:rPr lang="en-US" dirty="0" smtClean="0"/>
              <a:t>” -&gt; “</a:t>
            </a:r>
            <a:r>
              <a:rPr lang="en-US" b="1" dirty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djacent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edge flip</a:t>
            </a:r>
            <a:r>
              <a:rPr lang="en-US" dirty="0" smtClean="0"/>
              <a:t>” -&gt; 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edge flip</a:t>
            </a:r>
            <a:r>
              <a:rPr lang="en-US" dirty="0" smtClean="0"/>
              <a:t>” is showing “</a:t>
            </a:r>
            <a:r>
              <a:rPr lang="en-US" b="1" dirty="0" smtClean="0">
                <a:solidFill>
                  <a:srgbClr val="FFFF00"/>
                </a:solidFill>
              </a:rPr>
              <a:t>nine o’clock</a:t>
            </a:r>
            <a:r>
              <a:rPr lang="en-US" dirty="0" smtClean="0"/>
              <a:t>” </a:t>
            </a:r>
            <a:r>
              <a:rPr lang="en-US" dirty="0"/>
              <a:t>before executing the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F (U R U’ R’) F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mr-IN" dirty="0" smtClean="0"/>
              <a:t>–</a:t>
            </a:r>
            <a:r>
              <a:rPr lang="en-US" dirty="0" smtClean="0"/>
              <a:t> once, twice or thrice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EOLL </a:t>
            </a:r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83" y="4115041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1" y="4115041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47" y="4115041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76" y="4115041"/>
            <a:ext cx="1625600" cy="1625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93186" y="4672329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90765" y="4672328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010115" y="4672327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99551" y="5751132"/>
            <a:ext cx="14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Opposite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73122" y="5751132"/>
            <a:ext cx="103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Adjacent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99873" y="5751808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Solved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42401" y="57511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0153" y="4743172"/>
            <a:ext cx="53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e.g.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8 possible cases during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33" y="450858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Orienting Corners of the Last Layer 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75458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536506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1/27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0963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06468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4/27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39" y="450858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29" y="4508585"/>
            <a:ext cx="1625600" cy="16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1" y="2666783"/>
            <a:ext cx="1625600" cy="1625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96" y="2618830"/>
            <a:ext cx="16256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5" y="4508585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5" y="2666783"/>
            <a:ext cx="1625600" cy="162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09" y="2651485"/>
            <a:ext cx="1625600" cy="1625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87033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524931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829388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4893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4/27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can be solved by cycling through the cases in a similar fashion to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Cases: </a:t>
            </a:r>
            <a:r>
              <a:rPr lang="en-US" dirty="0" smtClean="0"/>
              <a:t>There can only be 2, 3 or 4 “</a:t>
            </a:r>
            <a:r>
              <a:rPr lang="en-US" b="1" dirty="0" smtClean="0">
                <a:solidFill>
                  <a:srgbClr val="FFFF00"/>
                </a:solidFill>
              </a:rPr>
              <a:t>twisted</a:t>
            </a:r>
            <a:r>
              <a:rPr lang="en-US" dirty="0" smtClean="0"/>
              <a:t>” corners, corresponding to the images on the previous slide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Probabilities</a:t>
            </a:r>
            <a:r>
              <a:rPr lang="en-US" dirty="0" smtClean="0"/>
              <a:t>: Most of the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have a probability of </a:t>
            </a:r>
            <a:r>
              <a:rPr lang="en-US" b="1" dirty="0" smtClean="0">
                <a:solidFill>
                  <a:srgbClr val="FFFF00"/>
                </a:solidFill>
              </a:rPr>
              <a:t>4/27</a:t>
            </a:r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Cycle from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twisted corners or </a:t>
            </a:r>
            <a:r>
              <a:rPr lang="en-US" b="1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twisted corners -&gt; </a:t>
            </a:r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twisted corners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16" y="4115038"/>
            <a:ext cx="1625600" cy="162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78" y="4115038"/>
            <a:ext cx="1625600" cy="1625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9" y="4115038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8" y="4165600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Orienting </a:t>
            </a:r>
            <a:r>
              <a:rPr lang="en-GB" dirty="0"/>
              <a:t>Corners of the Last Layer (</a:t>
            </a:r>
            <a:r>
              <a:rPr lang="en-GB" b="1" dirty="0">
                <a:solidFill>
                  <a:srgbClr val="FFFF00"/>
                </a:solidFill>
              </a:rPr>
              <a:t>OCLL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193181" y="4672329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90760" y="4672328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010110" y="4672327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0153" y="4743172"/>
            <a:ext cx="53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e.g.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99552" y="5751132"/>
            <a:ext cx="14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28239" y="5751132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Anti-</a:t>
            </a:r>
            <a:r>
              <a:rPr lang="en-US" b="1" dirty="0" err="1" smtClean="0"/>
              <a:t>Sune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99874" y="5751808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Solved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27316" y="5751132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 / Bowtie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94077"/>
            <a:ext cx="10131425" cy="39971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affect the orientation of corners on the last layer you only need to use </a:t>
            </a:r>
            <a:r>
              <a:rPr lang="en-US" b="1" dirty="0" smtClean="0">
                <a:solidFill>
                  <a:srgbClr val="FFFF00"/>
                </a:solidFill>
              </a:rPr>
              <a:t>R U </a:t>
            </a:r>
            <a:r>
              <a:rPr lang="en-US" dirty="0" smtClean="0"/>
              <a:t>moves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algorithm that will be </a:t>
            </a:r>
            <a:r>
              <a:rPr lang="en-US" smtClean="0"/>
              <a:t>used is a </a:t>
            </a:r>
            <a:r>
              <a:rPr lang="en-US" dirty="0" smtClean="0"/>
              <a:t>combination of two triggers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(R U2 R’ U2’) (U R U’ R’)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R U2 R’ </a:t>
            </a:r>
            <a:r>
              <a:rPr lang="en-US" b="1" dirty="0" smtClean="0">
                <a:solidFill>
                  <a:srgbClr val="FFFF00"/>
                </a:solidFill>
              </a:rPr>
              <a:t>U2’</a:t>
            </a:r>
            <a:r>
              <a:rPr lang="en-US" dirty="0" smtClean="0"/>
              <a:t> trigger extracts the front-right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pair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trigger re-inserts the front-right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pair</a:t>
            </a:r>
          </a:p>
          <a:p>
            <a:pPr lvl="1"/>
            <a:r>
              <a:rPr lang="en-US" dirty="0" smtClean="0"/>
              <a:t>The algorithm will “</a:t>
            </a:r>
            <a:r>
              <a:rPr lang="en-US" b="1" dirty="0" smtClean="0">
                <a:solidFill>
                  <a:srgbClr val="FFFF00"/>
                </a:solidFill>
              </a:rPr>
              <a:t>twist</a:t>
            </a:r>
            <a:r>
              <a:rPr lang="en-US" dirty="0" smtClean="0"/>
              <a:t>” three LL corners but it also has a side effect of “</a:t>
            </a:r>
            <a:r>
              <a:rPr lang="en-US" b="1" dirty="0" smtClean="0">
                <a:solidFill>
                  <a:srgbClr val="FFFF00"/>
                </a:solidFill>
              </a:rPr>
              <a:t>permuting</a:t>
            </a:r>
            <a:r>
              <a:rPr lang="en-US" dirty="0" smtClean="0"/>
              <a:t>” LL edges</a:t>
            </a:r>
          </a:p>
          <a:p>
            <a:pPr lvl="1"/>
            <a:r>
              <a:rPr lang="en-US" dirty="0" smtClean="0"/>
              <a:t>Note: The </a:t>
            </a:r>
            <a:r>
              <a:rPr lang="en-US" dirty="0"/>
              <a:t>algorithm can be shortened to </a:t>
            </a:r>
            <a:r>
              <a:rPr lang="en-US" b="1" dirty="0">
                <a:solidFill>
                  <a:srgbClr val="FFFF00"/>
                </a:solidFill>
              </a:rPr>
              <a:t>R U2 R’ U’ R U’ R’ </a:t>
            </a:r>
            <a:r>
              <a:rPr lang="en-US" dirty="0"/>
              <a:t>due to a “</a:t>
            </a:r>
            <a:r>
              <a:rPr lang="en-US" b="1" dirty="0">
                <a:solidFill>
                  <a:srgbClr val="FFFF00"/>
                </a:solidFill>
              </a:rPr>
              <a:t>cancellation</a:t>
            </a:r>
            <a:r>
              <a:rPr lang="en-US" dirty="0"/>
              <a:t>” between the </a:t>
            </a:r>
            <a:r>
              <a:rPr lang="en-US" dirty="0" smtClean="0"/>
              <a:t>triggers</a:t>
            </a:r>
          </a:p>
          <a:p>
            <a:r>
              <a:rPr lang="en-GB" dirty="0"/>
              <a:t>Explanation of the algorithm</a:t>
            </a:r>
            <a:endParaRPr lang="en-US" dirty="0"/>
          </a:p>
          <a:p>
            <a:pPr lvl="1"/>
            <a:r>
              <a:rPr lang="en-US" dirty="0"/>
              <a:t>The algorithm </a:t>
            </a:r>
            <a:r>
              <a:rPr lang="en-US" dirty="0" smtClean="0"/>
              <a:t>extracts an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pair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FFFF00"/>
                </a:solidFill>
              </a:rPr>
              <a:t>R U2 R’ U2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trigger </a:t>
            </a:r>
            <a:r>
              <a:rPr lang="en-US" dirty="0"/>
              <a:t>and </a:t>
            </a:r>
            <a:r>
              <a:rPr lang="en-US" dirty="0" smtClean="0"/>
              <a:t>re-inserts it using the </a:t>
            </a:r>
            <a:r>
              <a:rPr lang="en-US" b="1" dirty="0">
                <a:solidFill>
                  <a:srgbClr val="FFFF00"/>
                </a:solidFill>
              </a:rPr>
              <a:t>U R U’ R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trigger</a:t>
            </a:r>
            <a:endParaRPr lang="en-US" dirty="0"/>
          </a:p>
          <a:p>
            <a:pPr lvl="1"/>
            <a:r>
              <a:rPr lang="en-US" dirty="0"/>
              <a:t>It is worth noting that any algorithm consisting </a:t>
            </a:r>
            <a:r>
              <a:rPr lang="en-US" dirty="0" smtClean="0"/>
              <a:t>solely of </a:t>
            </a:r>
            <a:r>
              <a:rPr lang="en-US" b="1" dirty="0">
                <a:solidFill>
                  <a:srgbClr val="FFFF00"/>
                </a:solidFill>
              </a:rPr>
              <a:t>R U </a:t>
            </a:r>
            <a:r>
              <a:rPr lang="en-US" dirty="0"/>
              <a:t>moves </a:t>
            </a:r>
            <a:r>
              <a:rPr lang="en-US" dirty="0" smtClean="0"/>
              <a:t>will </a:t>
            </a:r>
            <a:r>
              <a:rPr lang="en-US" dirty="0"/>
              <a:t>not affect </a:t>
            </a:r>
            <a:r>
              <a:rPr lang="en-US" dirty="0" smtClean="0"/>
              <a:t>edge orientation (</a:t>
            </a:r>
            <a:r>
              <a:rPr lang="en-US" b="1" dirty="0" smtClean="0">
                <a:solidFill>
                  <a:srgbClr val="FFFF00"/>
                </a:solidFill>
              </a:rPr>
              <a:t>EO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Setup for the algorithm</a:t>
            </a:r>
          </a:p>
          <a:p>
            <a:pPr lvl="1"/>
            <a:r>
              <a:rPr lang="en-US" dirty="0" smtClean="0"/>
              <a:t>The key to using this algorithm is knowing the appropriate 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prior to execution</a:t>
            </a:r>
          </a:p>
          <a:p>
            <a:pPr lvl="1"/>
            <a:r>
              <a:rPr lang="en-US" dirty="0" smtClean="0"/>
              <a:t>The setup is based on simple rules based on the number of ”</a:t>
            </a:r>
            <a:r>
              <a:rPr lang="en-US" b="1" dirty="0" smtClean="0">
                <a:solidFill>
                  <a:srgbClr val="FFFF00"/>
                </a:solidFill>
              </a:rPr>
              <a:t>twisted</a:t>
            </a:r>
            <a:r>
              <a:rPr lang="en-US" dirty="0" smtClean="0"/>
              <a:t>” corners </a:t>
            </a:r>
            <a:r>
              <a:rPr lang="mr-IN" dirty="0" smtClean="0"/>
              <a:t>–</a:t>
            </a:r>
            <a:r>
              <a:rPr lang="en-US" dirty="0" smtClean="0"/>
              <a:t> see the following slides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10" y="206586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3519</TotalTime>
  <Words>1399</Words>
  <Application>Microsoft Macintosh PowerPoint</Application>
  <PresentationFormat>Widescreen</PresentationFormat>
  <Paragraphs>173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Celestial</vt:lpstr>
      <vt:lpstr>Solving the Cube – Pt. 3</vt:lpstr>
      <vt:lpstr>The Last Layer</vt:lpstr>
      <vt:lpstr>Orientation of the Last Layer (OLL)</vt:lpstr>
      <vt:lpstr>Edge Orientation of the Last Layer (EOLL)</vt:lpstr>
      <vt:lpstr>EOLL Algorithm</vt:lpstr>
      <vt:lpstr>EOLL Demonstration</vt:lpstr>
      <vt:lpstr>Orienting Corners of the Last Layer (OCLL)</vt:lpstr>
      <vt:lpstr>Orienting Corners of the Last Layer (OCLL)</vt:lpstr>
      <vt:lpstr>OCLL Algorithm</vt:lpstr>
      <vt:lpstr>3 Twisted Corners</vt:lpstr>
      <vt:lpstr>4 Twisted Corners</vt:lpstr>
      <vt:lpstr>2 Twisted Corners</vt:lpstr>
      <vt:lpstr>Finger Tricks</vt:lpstr>
      <vt:lpstr>Nearly Done!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Cube - Pt. 3</dc:title>
  <dc:subject>Solving the Cube</dc:subject>
  <dc:creator>Michael George</dc:creator>
  <cp:keywords>2015GEOR02</cp:keywords>
  <dc:description>2016-12-21 - v1.1.0
2016-11-17 - v1.0.0</dc:description>
  <cp:lastModifiedBy>George, Michael</cp:lastModifiedBy>
  <cp:revision>982</cp:revision>
  <cp:lastPrinted>2016-11-16T17:40:15Z</cp:lastPrinted>
  <dcterms:created xsi:type="dcterms:W3CDTF">2016-10-19T12:59:59Z</dcterms:created>
  <dcterms:modified xsi:type="dcterms:W3CDTF">2016-12-21T09:29:10Z</dcterms:modified>
  <cp:category/>
</cp:coreProperties>
</file>