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2" r:id="rId4"/>
    <p:sldId id="286" r:id="rId5"/>
    <p:sldId id="281" r:id="rId6"/>
    <p:sldId id="285" r:id="rId7"/>
    <p:sldId id="278" r:id="rId8"/>
    <p:sldId id="279" r:id="rId9"/>
    <p:sldId id="277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27" y="1803398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Cube </a:t>
            </a:r>
            <a:r>
              <a:rPr lang="mr-IN" dirty="0" smtClean="0"/>
              <a:t>–</a:t>
            </a:r>
            <a:r>
              <a:rPr lang="en-US" dirty="0" smtClean="0"/>
              <a:t> Pt.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cases </a:t>
            </a:r>
            <a:r>
              <a:rPr lang="en-GB" dirty="0" smtClean="0"/>
              <a:t>with 3 misplaced edges and they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bar</a:t>
            </a:r>
            <a:r>
              <a:rPr lang="en-GB" dirty="0" smtClean="0"/>
              <a:t>” (orange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err="1" smtClean="0">
                <a:solidFill>
                  <a:srgbClr val="FFFF00"/>
                </a:solidFill>
              </a:rPr>
              <a:t>Ua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FFFF00"/>
                </a:solidFill>
              </a:rPr>
              <a:t>Ub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”</a:t>
            </a:r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rgbClr val="FFFF00"/>
                </a:solidFill>
              </a:rPr>
              <a:t>ar</a:t>
            </a:r>
            <a:r>
              <a:rPr lang="en-US" dirty="0" smtClean="0"/>
              <a:t>” is on the left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R’) U (L’ U2 L U2’) (U’ L’ U L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mr-IN" dirty="0"/>
              <a:t> –</a:t>
            </a:r>
            <a:r>
              <a:rPr lang="en-US"/>
              <a:t> </a:t>
            </a:r>
            <a:r>
              <a:rPr lang="en-US" smtClean="0"/>
              <a:t>once or twice</a:t>
            </a:r>
            <a:r>
              <a:rPr lang="en-US" dirty="0"/>
              <a:t>, 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30" y="4099463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2" y="4088863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43" y="4089174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4250114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36732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Ua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5825" y="575201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Ub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6689552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82140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Misplaced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cases </a:t>
            </a:r>
            <a:r>
              <a:rPr lang="en-GB" dirty="0" smtClean="0"/>
              <a:t>with 4 misplaced edges and they take the most effort to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Z-Perm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H-Perm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FFFF00"/>
                </a:solidFill>
              </a:rPr>
              <a:t>Ub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/>
              <a:t>A</a:t>
            </a:r>
            <a:r>
              <a:rPr lang="en-US" dirty="0" smtClean="0"/>
              <a:t>void the “</a:t>
            </a:r>
            <a:r>
              <a:rPr lang="en-US" b="1" dirty="0" err="1" smtClean="0">
                <a:solidFill>
                  <a:srgbClr val="FFFF00"/>
                </a:solidFill>
              </a:rPr>
              <a:t>Ua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” by setting up the Z-Perm correctly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R’) U (L’ U2 L U2’) (U’ L’ U L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mr-IN" dirty="0"/>
              <a:t> –</a:t>
            </a:r>
            <a:r>
              <a:rPr lang="en-US" dirty="0"/>
              <a:t> twice, remembering to </a:t>
            </a:r>
            <a:r>
              <a:rPr lang="en-US" b="1" dirty="0" smtClean="0">
                <a:solidFill>
                  <a:srgbClr val="FFFF00"/>
                </a:solidFill>
              </a:rPr>
              <a:t>AUF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4" y="4125532"/>
            <a:ext cx="1625600" cy="1625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1" y="4088310"/>
            <a:ext cx="1625600" cy="1625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5" y="4125532"/>
            <a:ext cx="1625600" cy="1625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11" y="410490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Misplaced Edges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46545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59379" y="5751132"/>
            <a:ext cx="90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52071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41163" y="575201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Ub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3936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7904891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897479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66754"/>
            <a:ext cx="10460619" cy="4398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(R U2 R’ U2’) (U R U’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Use your index finger(s) to turn the U-layer for the “</a:t>
            </a:r>
            <a:r>
              <a:rPr lang="en-US" sz="1600" b="1" dirty="0" smtClean="0">
                <a:solidFill>
                  <a:srgbClr val="FFFF00"/>
                </a:solidFill>
              </a:rPr>
              <a:t>setup</a:t>
            </a:r>
            <a:r>
              <a:rPr lang="en-US" sz="1600" dirty="0" smtClean="0"/>
              <a:t>” instead of rotating the cube around the y-axis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Re-grip </a:t>
            </a:r>
            <a:r>
              <a:rPr lang="en-US" sz="1600" dirty="0"/>
              <a:t>so that your right thumb is </a:t>
            </a:r>
            <a:r>
              <a:rPr lang="en-US" sz="1600" dirty="0" smtClean="0"/>
              <a:t>underneath the R-face </a:t>
            </a:r>
            <a:r>
              <a:rPr lang="en-US" sz="1600" dirty="0"/>
              <a:t>and fingers are on top before executing the </a:t>
            </a:r>
            <a:r>
              <a:rPr lang="en-US" sz="1600" dirty="0" smtClean="0"/>
              <a:t>algorithm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Execute the whole algori</a:t>
            </a:r>
            <a:r>
              <a:rPr lang="en-US" sz="1800" dirty="0" smtClean="0"/>
              <a:t>thm</a:t>
            </a:r>
            <a:r>
              <a:rPr lang="en-US" sz="1600" dirty="0" smtClean="0"/>
              <a:t> without re-gripping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FFFF00"/>
                </a:solidFill>
              </a:rPr>
              <a:t>U2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/>
              <a:t>can be executed as a “</a:t>
            </a:r>
            <a:r>
              <a:rPr lang="en-US" sz="1600" b="1" dirty="0" smtClean="0">
                <a:solidFill>
                  <a:srgbClr val="FFFF00"/>
                </a:solidFill>
              </a:rPr>
              <a:t>double flick</a:t>
            </a:r>
            <a:r>
              <a:rPr lang="en-US" sz="1600" dirty="0" smtClean="0"/>
              <a:t>” </a:t>
            </a:r>
            <a:r>
              <a:rPr lang="mr-IN" sz="1600" dirty="0" smtClean="0"/>
              <a:t>–</a:t>
            </a:r>
            <a:r>
              <a:rPr lang="en-US" sz="1600" dirty="0" smtClean="0"/>
              <a:t> i.e. index finger followed by middle finger</a:t>
            </a:r>
          </a:p>
          <a:p>
            <a:pPr marL="800100" lvl="2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rgbClr val="FFFF00"/>
                </a:solidFill>
              </a:rPr>
              <a:t>L’ U2 L U2’) (U’ L’ U L)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Use your index finger(s) to turn the U-layer for the “</a:t>
            </a:r>
            <a:r>
              <a:rPr lang="en-US" sz="1600" b="1" dirty="0" smtClean="0">
                <a:solidFill>
                  <a:srgbClr val="FFFF00"/>
                </a:solidFill>
              </a:rPr>
              <a:t>setup</a:t>
            </a:r>
            <a:r>
              <a:rPr lang="en-US" sz="1600" dirty="0" smtClean="0"/>
              <a:t>”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/>
              <a:t>Execute </a:t>
            </a:r>
            <a:r>
              <a:rPr lang="en-US" sz="1600" dirty="0"/>
              <a:t>the whole algori</a:t>
            </a:r>
            <a:r>
              <a:rPr lang="en-US" sz="1800" dirty="0"/>
              <a:t>thm</a:t>
            </a:r>
            <a:r>
              <a:rPr lang="en-US" sz="1600" dirty="0"/>
              <a:t> without re-gripping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FFFF00"/>
                </a:solidFill>
              </a:rPr>
              <a:t>U2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can be executed as a “</a:t>
            </a:r>
            <a:r>
              <a:rPr lang="en-US" sz="1600" b="1" dirty="0">
                <a:solidFill>
                  <a:srgbClr val="FFFF00"/>
                </a:solidFill>
              </a:rPr>
              <a:t>double flick</a:t>
            </a:r>
            <a:r>
              <a:rPr lang="en-US" sz="1600" dirty="0"/>
              <a:t>” </a:t>
            </a:r>
            <a:r>
              <a:rPr lang="mr-IN" sz="1600" dirty="0"/>
              <a:t>–</a:t>
            </a:r>
            <a:r>
              <a:rPr lang="en-US" sz="1600" dirty="0"/>
              <a:t> i.e. </a:t>
            </a:r>
            <a:r>
              <a:rPr lang="en-US" sz="1600" smtClean="0"/>
              <a:t>index </a:t>
            </a:r>
            <a:r>
              <a:rPr lang="en-US" sz="1600" dirty="0"/>
              <a:t>finger followed </a:t>
            </a:r>
            <a:r>
              <a:rPr lang="en-US" sz="1600"/>
              <a:t>by </a:t>
            </a:r>
            <a:r>
              <a:rPr lang="en-US" sz="1600" smtClean="0"/>
              <a:t>middle </a:t>
            </a:r>
            <a:r>
              <a:rPr lang="en-US" sz="1600" dirty="0" smtClean="0"/>
              <a:t>finger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86" y="3486089"/>
            <a:ext cx="1727479" cy="17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8" y="2231275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Congratulations!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4" y="387292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00" y="2064667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Permutation of the Last Layer (</a:t>
            </a:r>
            <a:r>
              <a:rPr lang="en-US" b="1" dirty="0">
                <a:solidFill>
                  <a:srgbClr val="FFFF00"/>
                </a:solidFill>
              </a:rPr>
              <a:t>P</a:t>
            </a:r>
            <a:r>
              <a:rPr lang="en-US" b="1" dirty="0" smtClean="0">
                <a:solidFill>
                  <a:srgbClr val="FFFF00"/>
                </a:solidFill>
              </a:rPr>
              <a:t>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Approach</a:t>
            </a:r>
            <a:endParaRPr lang="en-GB" b="1" dirty="0"/>
          </a:p>
          <a:p>
            <a:pPr lvl="1"/>
            <a:r>
              <a:rPr lang="en-GB" dirty="0" smtClean="0"/>
              <a:t>Permutation of the Last Layer (</a:t>
            </a:r>
            <a:r>
              <a:rPr lang="en-GB" b="1" dirty="0">
                <a:solidFill>
                  <a:srgbClr val="FFFF00"/>
                </a:solidFill>
              </a:rPr>
              <a:t>P</a:t>
            </a:r>
            <a:r>
              <a:rPr lang="en-GB" b="1" dirty="0" smtClean="0">
                <a:solidFill>
                  <a:srgbClr val="FFFF00"/>
                </a:solidFill>
              </a:rPr>
              <a:t>LL</a:t>
            </a:r>
            <a:r>
              <a:rPr lang="en-GB" dirty="0" smtClean="0"/>
              <a:t>) will be broken into in 2 sub-steps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Corner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Edge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Manipulation of </a:t>
            </a:r>
            <a:r>
              <a:rPr lang="en-GB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can be used to change the permutation of the </a:t>
            </a:r>
            <a:r>
              <a:rPr lang="en-US" dirty="0"/>
              <a:t>last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e.g. Extracting an </a:t>
            </a:r>
            <a:r>
              <a:rPr lang="en-US" b="1" dirty="0" smtClean="0">
                <a:solidFill>
                  <a:srgbClr val="FFFF00"/>
                </a:solidFill>
              </a:rPr>
              <a:t>F2L pair </a:t>
            </a:r>
            <a:r>
              <a:rPr lang="en-US" dirty="0" smtClean="0"/>
              <a:t>(or two) then re-inserting the pair(s) using a different “</a:t>
            </a:r>
            <a:r>
              <a:rPr lang="en-US" b="1" dirty="0" smtClean="0">
                <a:solidFill>
                  <a:srgbClr val="FFFF00"/>
                </a:solidFill>
              </a:rPr>
              <a:t>triggers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GB" dirty="0" smtClean="0"/>
              <a:t>This approach requires two “</a:t>
            </a:r>
            <a:r>
              <a:rPr lang="en-GB" b="1" dirty="0" smtClean="0">
                <a:solidFill>
                  <a:srgbClr val="FFFF00"/>
                </a:solidFill>
              </a:rPr>
              <a:t>algorithms</a:t>
            </a:r>
            <a:r>
              <a:rPr lang="en-GB" dirty="0" smtClean="0"/>
              <a:t>” which are essentially combinations of simple “</a:t>
            </a:r>
            <a:r>
              <a:rPr lang="en-GB" b="1" dirty="0" smtClean="0">
                <a:solidFill>
                  <a:srgbClr val="FFFF00"/>
                </a:solidFill>
              </a:rPr>
              <a:t>algorithms</a:t>
            </a:r>
            <a:r>
              <a:rPr lang="en-GB" dirty="0" smtClean="0"/>
              <a:t>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Algorithm for corner permutation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Combination of 2 simple algorithms using </a:t>
            </a:r>
            <a:r>
              <a:rPr lang="en-GB" b="1" dirty="0" smtClean="0">
                <a:solidFill>
                  <a:srgbClr val="FFFF00"/>
                </a:solidFill>
              </a:rPr>
              <a:t>R U L </a:t>
            </a:r>
            <a:r>
              <a:rPr lang="en-GB" dirty="0" smtClean="0"/>
              <a:t>moves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 smtClean="0"/>
              <a:t>Algorithm for edge permutation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/>
              <a:t>Combination of 2 simple algorithms using </a:t>
            </a:r>
            <a:r>
              <a:rPr lang="en-GB" b="1" dirty="0" smtClean="0">
                <a:solidFill>
                  <a:srgbClr val="FFFF00"/>
                </a:solidFill>
              </a:rPr>
              <a:t>R U L</a:t>
            </a:r>
            <a:r>
              <a:rPr lang="en-GB" dirty="0" smtClean="0"/>
              <a:t> moves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possible cases during 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sz="1800" b="1" dirty="0"/>
              <a:t>Cases: </a:t>
            </a:r>
            <a:r>
              <a:rPr lang="en-GB" sz="1800" dirty="0" smtClean="0"/>
              <a:t>The cases that need to be solved are the “</a:t>
            </a:r>
            <a:r>
              <a:rPr lang="en-GB" sz="1800" b="1" dirty="0" smtClean="0">
                <a:solidFill>
                  <a:srgbClr val="FFFF00"/>
                </a:solidFill>
              </a:rPr>
              <a:t>diagonal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 and the “</a:t>
            </a:r>
            <a:r>
              <a:rPr lang="en-GB" sz="1800" b="1" dirty="0" smtClean="0">
                <a:solidFill>
                  <a:srgbClr val="FFFF00"/>
                </a:solidFill>
              </a:rPr>
              <a:t>adjacent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Probabilities</a:t>
            </a:r>
            <a:r>
              <a:rPr lang="en-US" dirty="0" smtClean="0"/>
              <a:t>: The 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” corner swap is the most common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as it occurs in </a:t>
            </a:r>
            <a:r>
              <a:rPr lang="en-US" b="1" dirty="0" smtClean="0">
                <a:solidFill>
                  <a:srgbClr val="FFFF00"/>
                </a:solidFill>
              </a:rPr>
              <a:t>4/6</a:t>
            </a:r>
            <a:r>
              <a:rPr lang="en-US" dirty="0" smtClean="0"/>
              <a:t> solves</a:t>
            </a:r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A combination of 2 simple algorithms can be used to cycle through the 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86" y="409946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6" y="410787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51" y="4099462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49183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26315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4970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19" y="432764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5651"/>
            <a:ext cx="10131425" cy="4433104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To change the permutation of corners you will use a mixture of </a:t>
            </a:r>
            <a:r>
              <a:rPr lang="en-US" sz="1700" b="1" dirty="0" smtClean="0">
                <a:solidFill>
                  <a:srgbClr val="FFFF00"/>
                </a:solidFill>
              </a:rPr>
              <a:t>R U L </a:t>
            </a:r>
            <a:r>
              <a:rPr lang="en-US" sz="1700" dirty="0" smtClean="0"/>
              <a:t>moves</a:t>
            </a:r>
          </a:p>
          <a:p>
            <a:r>
              <a:rPr lang="en-US" sz="1700" dirty="0" smtClean="0"/>
              <a:t>The </a:t>
            </a:r>
            <a:r>
              <a:rPr lang="en-US" sz="1700" b="1" dirty="0" smtClean="0">
                <a:solidFill>
                  <a:srgbClr val="FFFF00"/>
                </a:solidFill>
              </a:rPr>
              <a:t>CPLL</a:t>
            </a:r>
            <a:r>
              <a:rPr lang="en-US" sz="1700" dirty="0" smtClean="0"/>
              <a:t> algorithm that will be used is </a:t>
            </a:r>
            <a:r>
              <a:rPr lang="en-US" sz="1600" b="1" dirty="0">
                <a:solidFill>
                  <a:srgbClr val="FFFF00"/>
                </a:solidFill>
              </a:rPr>
              <a:t>(R U2 R’ U2’) (U R U’ R’)</a:t>
            </a:r>
            <a:r>
              <a:rPr lang="en-US" sz="1700" b="1" dirty="0" smtClean="0">
                <a:solidFill>
                  <a:srgbClr val="FFFF00"/>
                </a:solidFill>
              </a:rPr>
              <a:t> (R U’ L’ U) (R’ U’ L U)</a:t>
            </a:r>
          </a:p>
          <a:p>
            <a:pPr lvl="1"/>
            <a:r>
              <a:rPr lang="en-US" sz="1500" dirty="0" smtClean="0"/>
              <a:t>It may look daunting but it is actually two shorter algorithms</a:t>
            </a:r>
          </a:p>
          <a:p>
            <a:pPr lvl="1"/>
            <a:r>
              <a:rPr lang="en-US" sz="1500" dirty="0" smtClean="0"/>
              <a:t>It starts with the </a:t>
            </a:r>
            <a:r>
              <a:rPr lang="en-US" sz="1500" b="1" dirty="0" smtClean="0">
                <a:solidFill>
                  <a:srgbClr val="FFFF00"/>
                </a:solidFill>
              </a:rPr>
              <a:t>Anti-</a:t>
            </a:r>
            <a:r>
              <a:rPr lang="en-US" sz="1500" b="1" dirty="0" err="1" smtClean="0">
                <a:solidFill>
                  <a:srgbClr val="FFFF00"/>
                </a:solidFill>
              </a:rPr>
              <a:t>Sune</a:t>
            </a:r>
            <a:r>
              <a:rPr lang="en-US" sz="1500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 that was used for </a:t>
            </a:r>
            <a:r>
              <a:rPr lang="en-US" sz="1500" b="1" dirty="0" smtClean="0">
                <a:solidFill>
                  <a:srgbClr val="FFFF00"/>
                </a:solidFill>
              </a:rPr>
              <a:t>OCLL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(R </a:t>
            </a:r>
            <a:r>
              <a:rPr lang="en-US" sz="1500" b="1" dirty="0">
                <a:solidFill>
                  <a:srgbClr val="FFFF00"/>
                </a:solidFill>
              </a:rPr>
              <a:t>U2 R’ U2’) (U R U’ R’)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r>
              <a:rPr lang="en-US" sz="1500" dirty="0" smtClean="0"/>
              <a:t>It ends with the </a:t>
            </a:r>
            <a:r>
              <a:rPr lang="en-US" sz="1500" b="1" dirty="0" err="1" smtClean="0">
                <a:solidFill>
                  <a:srgbClr val="FFFF00"/>
                </a:solidFill>
              </a:rPr>
              <a:t>Niklas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which manipulates two </a:t>
            </a:r>
            <a:r>
              <a:rPr lang="en-US" sz="1500" b="1" dirty="0" smtClean="0">
                <a:solidFill>
                  <a:srgbClr val="FFFF00"/>
                </a:solidFill>
              </a:rPr>
              <a:t>F2L pairs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(R </a:t>
            </a:r>
            <a:r>
              <a:rPr lang="en-US" sz="1500" b="1" dirty="0">
                <a:solidFill>
                  <a:srgbClr val="FFFF00"/>
                </a:solidFill>
              </a:rPr>
              <a:t>U’ L’ </a:t>
            </a:r>
            <a:r>
              <a:rPr lang="en-US" sz="1500" b="1" dirty="0" smtClean="0">
                <a:solidFill>
                  <a:srgbClr val="FFFF00"/>
                </a:solidFill>
              </a:rPr>
              <a:t>U) (R</a:t>
            </a:r>
            <a:r>
              <a:rPr lang="en-US" sz="1500" b="1" dirty="0">
                <a:solidFill>
                  <a:srgbClr val="FFFF00"/>
                </a:solidFill>
              </a:rPr>
              <a:t>’ U’ </a:t>
            </a:r>
            <a:r>
              <a:rPr lang="en-US" sz="1500" b="1" dirty="0" smtClean="0">
                <a:solidFill>
                  <a:srgbClr val="FFFF00"/>
                </a:solidFill>
              </a:rPr>
              <a:t>L U)</a:t>
            </a:r>
            <a:endParaRPr lang="en-US" sz="1500" dirty="0" smtClean="0"/>
          </a:p>
          <a:p>
            <a:pPr lvl="1"/>
            <a:r>
              <a:rPr lang="en-US" sz="1500" dirty="0" smtClean="0"/>
              <a:t>The combination of these two algorithms is the </a:t>
            </a:r>
            <a:r>
              <a:rPr lang="en-US" sz="1500" b="1" dirty="0" err="1" smtClean="0">
                <a:solidFill>
                  <a:srgbClr val="FFFF00"/>
                </a:solidFill>
              </a:rPr>
              <a:t>Jb</a:t>
            </a:r>
            <a:r>
              <a:rPr lang="en-US" sz="1500" b="1" dirty="0" smtClean="0">
                <a:solidFill>
                  <a:srgbClr val="FFFF00"/>
                </a:solidFill>
              </a:rPr>
              <a:t>-Perm </a:t>
            </a:r>
            <a:r>
              <a:rPr lang="en-US" sz="1500" dirty="0" smtClean="0"/>
              <a:t>which swaps 2 LL corners and 2 LL edges</a:t>
            </a:r>
          </a:p>
          <a:p>
            <a:r>
              <a:rPr lang="en-GB" sz="1700" dirty="0" smtClean="0"/>
              <a:t>Explanation of the algorithm(s)</a:t>
            </a:r>
            <a:endParaRPr lang="en-US" sz="1700" dirty="0" smtClean="0"/>
          </a:p>
          <a:p>
            <a:pPr lvl="1"/>
            <a:r>
              <a:rPr lang="en-US" sz="1500" dirty="0" smtClean="0"/>
              <a:t>The </a:t>
            </a:r>
            <a:r>
              <a:rPr lang="en-US" sz="1500" b="1" dirty="0" smtClean="0">
                <a:solidFill>
                  <a:srgbClr val="FFFF00"/>
                </a:solidFill>
              </a:rPr>
              <a:t>Anti-</a:t>
            </a:r>
            <a:r>
              <a:rPr lang="en-US" sz="1500" b="1" dirty="0" err="1" smtClean="0">
                <a:solidFill>
                  <a:srgbClr val="FFFF00"/>
                </a:solidFill>
              </a:rPr>
              <a:t>Sune</a:t>
            </a:r>
            <a:r>
              <a:rPr lang="en-US" sz="1500" dirty="0" smtClean="0"/>
              <a:t> algorithm disorients 3 of the LL corners and permutes 3 of the LL edges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r>
              <a:rPr lang="en-US" sz="1500" dirty="0" smtClean="0"/>
              <a:t>The </a:t>
            </a:r>
            <a:r>
              <a:rPr lang="en-US" sz="1500" b="1" dirty="0" err="1" smtClean="0">
                <a:solidFill>
                  <a:srgbClr val="FFFF00"/>
                </a:solidFill>
              </a:rPr>
              <a:t>Niklas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 re-orients the LL corners and changes their permutation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r>
              <a:rPr lang="en-US" sz="1500" dirty="0" smtClean="0"/>
              <a:t>The combined effect of these two algorithms is to maintain the </a:t>
            </a:r>
            <a:r>
              <a:rPr lang="en-US" sz="1500" b="1" dirty="0" smtClean="0">
                <a:solidFill>
                  <a:srgbClr val="FFFF00"/>
                </a:solidFill>
              </a:rPr>
              <a:t>OLL </a:t>
            </a:r>
            <a:r>
              <a:rPr lang="en-US" sz="1500" dirty="0" smtClean="0"/>
              <a:t>but change the </a:t>
            </a:r>
            <a:r>
              <a:rPr lang="en-US" sz="1500" b="1" dirty="0" smtClean="0">
                <a:solidFill>
                  <a:srgbClr val="FFFF00"/>
                </a:solidFill>
              </a:rPr>
              <a:t>PLL</a:t>
            </a:r>
          </a:p>
          <a:p>
            <a:r>
              <a:rPr lang="en-US" sz="1700" dirty="0"/>
              <a:t>Setup for the algorithm</a:t>
            </a:r>
          </a:p>
          <a:p>
            <a:pPr lvl="1"/>
            <a:r>
              <a:rPr lang="en-US" sz="1500" dirty="0"/>
              <a:t>The key to using this algorithm is knowing the appropriate “</a:t>
            </a:r>
            <a:r>
              <a:rPr lang="en-US" sz="1500" b="1" dirty="0">
                <a:solidFill>
                  <a:srgbClr val="FFFF00"/>
                </a:solidFill>
              </a:rPr>
              <a:t>setup</a:t>
            </a:r>
            <a:r>
              <a:rPr lang="en-US" sz="1500" dirty="0"/>
              <a:t>” prior to </a:t>
            </a:r>
            <a:r>
              <a:rPr lang="en-US" sz="1500" dirty="0" smtClean="0"/>
              <a:t>execution</a:t>
            </a:r>
            <a:endParaRPr lang="en-US" sz="1500" b="1" dirty="0" smtClean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adjacent</a:t>
            </a:r>
            <a:r>
              <a:rPr lang="en-GB" dirty="0" smtClean="0"/>
              <a:t>” corner swap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 on one side (shown in orange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H</a:t>
            </a:r>
            <a:r>
              <a:rPr lang="en-US" b="1" dirty="0" smtClean="0">
                <a:solidFill>
                  <a:srgbClr val="FFFF00"/>
                </a:solidFill>
              </a:rPr>
              <a:t>eadlights</a:t>
            </a:r>
            <a:r>
              <a:rPr lang="en-US" dirty="0" smtClean="0"/>
              <a:t>” are on the left before executing the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R’) (R U’ L’ U) (R’ U’ L U)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Adjacent Corner Swap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8" y="4099462"/>
            <a:ext cx="1625600" cy="1625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83" y="4099462"/>
            <a:ext cx="1625600" cy="16256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5488604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65898" y="5744900"/>
            <a:ext cx="178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Adjacent Swap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71681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diagonal</a:t>
            </a:r>
            <a:r>
              <a:rPr lang="en-GB" dirty="0" smtClean="0"/>
              <a:t>” corner swap can be recognised by the absence of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Diagonal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rgbClr val="FFFF00"/>
                </a:solidFill>
              </a:rPr>
              <a:t>djacent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Headlights</a:t>
            </a:r>
            <a:r>
              <a:rPr lang="en-US" dirty="0"/>
              <a:t>” are on the left before executing </a:t>
            </a:r>
            <a:r>
              <a:rPr lang="en-US" dirty="0" smtClean="0"/>
              <a:t>the ”</a:t>
            </a:r>
            <a:r>
              <a:rPr lang="en-US" b="1" dirty="0" smtClean="0">
                <a:solidFill>
                  <a:srgbClr val="FFFF00"/>
                </a:solidFill>
              </a:rPr>
              <a:t>adjacent corner swap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(R U2 R’ U2’) (U R U’ R’) (R U’ L’ U) (R’ U’ L U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mr-IN" dirty="0"/>
              <a:t> –</a:t>
            </a:r>
            <a:r>
              <a:rPr lang="en-US" dirty="0"/>
              <a:t> twice, 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execution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Diagonal Corner Swap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84" y="4099462"/>
            <a:ext cx="1625600" cy="16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4" y="4107873"/>
            <a:ext cx="1625600" cy="162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9" y="4099462"/>
            <a:ext cx="1625600" cy="1625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308726" y="4656751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738670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27957" y="575113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Diagonal Swap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15964" y="5744900"/>
            <a:ext cx="178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Adjacent Swap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21747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5</a:t>
            </a:r>
            <a:r>
              <a:rPr lang="en-US" dirty="0" smtClean="0"/>
              <a:t> possible cases during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14" y="4516034"/>
            <a:ext cx="1625600" cy="1625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02" y="4503833"/>
            <a:ext cx="1625600" cy="162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83" y="2661400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43" y="2661400"/>
            <a:ext cx="1625600" cy="162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90" y="450858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94787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9244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2/12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4749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9858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345363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can be solved by cycling through the cases in a similar fashion to 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Cases: </a:t>
            </a:r>
            <a:r>
              <a:rPr lang="en-US" dirty="0" smtClean="0"/>
              <a:t>There can only be 3 or 4 misplaced edges, corresponding to the images on the previous slide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Probabilities</a:t>
            </a:r>
            <a:r>
              <a:rPr lang="en-US" dirty="0"/>
              <a:t>: </a:t>
            </a:r>
            <a:r>
              <a:rPr lang="en-US" dirty="0" smtClean="0"/>
              <a:t>The most common cases are the “</a:t>
            </a:r>
            <a:r>
              <a:rPr lang="en-US" b="1" dirty="0" smtClean="0">
                <a:solidFill>
                  <a:srgbClr val="FFFF00"/>
                </a:solidFill>
              </a:rPr>
              <a:t>3-cycles</a:t>
            </a:r>
            <a:r>
              <a:rPr lang="en-US" dirty="0" smtClean="0"/>
              <a:t>” as they occur in </a:t>
            </a:r>
            <a:r>
              <a:rPr lang="en-US" b="1" dirty="0" smtClean="0">
                <a:solidFill>
                  <a:srgbClr val="FFFF00"/>
                </a:solidFill>
              </a:rPr>
              <a:t>8/12 </a:t>
            </a:r>
            <a:r>
              <a:rPr lang="en-US" dirty="0" smtClean="0"/>
              <a:t>solves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Cycle from </a:t>
            </a:r>
            <a:r>
              <a:rPr lang="en-US" b="1" dirty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misplaced edges -&gt; </a:t>
            </a:r>
            <a:r>
              <a:rPr lang="en-US" b="1" dirty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misplaced edges -&gt;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23" y="4115038"/>
            <a:ext cx="1625600" cy="1625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17" y="4115038"/>
            <a:ext cx="1625600" cy="162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87" y="4115038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Permutation of the Last Layer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363848" y="4672328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783198" y="4672327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8584" y="4743172"/>
            <a:ext cx="53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e.g.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75632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4725" y="575201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Ub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21040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change the permutation of edges you can use a mixture of </a:t>
            </a:r>
            <a:r>
              <a:rPr lang="en-US" b="1" dirty="0" smtClean="0">
                <a:solidFill>
                  <a:srgbClr val="FFFF00"/>
                </a:solidFill>
              </a:rPr>
              <a:t>R U L </a:t>
            </a:r>
            <a:r>
              <a:rPr lang="en-US" dirty="0" smtClean="0"/>
              <a:t>moves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FFFF00"/>
                </a:solidFill>
              </a:rPr>
              <a:t>E</a:t>
            </a:r>
            <a:r>
              <a:rPr lang="en-US" b="1" dirty="0" smtClean="0">
                <a:solidFill>
                  <a:srgbClr val="FFFF00"/>
                </a:solidFill>
              </a:rPr>
              <a:t>PLL</a:t>
            </a:r>
            <a:r>
              <a:rPr lang="en-US" dirty="0" smtClean="0"/>
              <a:t> algorithm that will be used is </a:t>
            </a:r>
            <a:r>
              <a:rPr lang="en-US" b="1" dirty="0">
                <a:solidFill>
                  <a:srgbClr val="FFFF00"/>
                </a:solidFill>
              </a:rPr>
              <a:t>(R U2 R’ U2’) (U R U’ R’) </a:t>
            </a:r>
            <a:r>
              <a:rPr lang="en-US" b="1" dirty="0" smtClean="0">
                <a:solidFill>
                  <a:srgbClr val="FFFF00"/>
                </a:solidFill>
              </a:rPr>
              <a:t>U (L’ U2 L U2’) (U’ L’ U L)</a:t>
            </a:r>
          </a:p>
          <a:p>
            <a:pPr lvl="1"/>
            <a:r>
              <a:rPr lang="en-US" dirty="0" smtClean="0"/>
              <a:t>It may look daunting but it is actually two 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It starts with the 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 that was used for </a:t>
            </a:r>
            <a:r>
              <a:rPr lang="en-US" b="1" dirty="0" smtClean="0">
                <a:solidFill>
                  <a:srgbClr val="FFFF00"/>
                </a:solidFill>
              </a:rPr>
              <a:t>OCLL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(R </a:t>
            </a:r>
            <a:r>
              <a:rPr lang="en-US" b="1" dirty="0">
                <a:solidFill>
                  <a:srgbClr val="FFFF00"/>
                </a:solidFill>
              </a:rPr>
              <a:t>U2 R’ </a:t>
            </a:r>
            <a:r>
              <a:rPr lang="en-US" b="1" dirty="0" smtClean="0">
                <a:solidFill>
                  <a:srgbClr val="FFFF00"/>
                </a:solidFill>
              </a:rPr>
              <a:t>U2’) (U </a:t>
            </a:r>
            <a:r>
              <a:rPr lang="en-US" b="1" dirty="0">
                <a:solidFill>
                  <a:srgbClr val="FFFF00"/>
                </a:solidFill>
              </a:rPr>
              <a:t>R U’ R</a:t>
            </a:r>
            <a:r>
              <a:rPr lang="en-US" b="1" dirty="0" smtClean="0">
                <a:solidFill>
                  <a:srgbClr val="FFFF00"/>
                </a:solidFill>
              </a:rPr>
              <a:t>’)</a:t>
            </a:r>
          </a:p>
          <a:p>
            <a:pPr lvl="1"/>
            <a:r>
              <a:rPr lang="en-US" dirty="0" smtClean="0"/>
              <a:t>It ends with the left-handed 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mirror</a:t>
            </a:r>
            <a:r>
              <a:rPr lang="en-US" b="1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rgbClr val="FFFF00"/>
                </a:solidFill>
              </a:rPr>
              <a:t>L’ U2 L </a:t>
            </a:r>
            <a:r>
              <a:rPr lang="en-US" b="1" dirty="0" smtClean="0">
                <a:solidFill>
                  <a:srgbClr val="FFFF00"/>
                </a:solidFill>
              </a:rPr>
              <a:t>U2’) (U’ </a:t>
            </a:r>
            <a:r>
              <a:rPr lang="en-US" b="1" dirty="0">
                <a:solidFill>
                  <a:srgbClr val="FFFF00"/>
                </a:solidFill>
              </a:rPr>
              <a:t>L’ U L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The combination of these two algorithms is the </a:t>
            </a:r>
            <a:r>
              <a:rPr lang="en-US" b="1" dirty="0" err="1" smtClean="0">
                <a:solidFill>
                  <a:srgbClr val="FFFF00"/>
                </a:solidFill>
              </a:rPr>
              <a:t>Ub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 which is a clockwise “</a:t>
            </a:r>
            <a:r>
              <a:rPr lang="en-US" b="1" dirty="0" smtClean="0">
                <a:solidFill>
                  <a:srgbClr val="FFFF00"/>
                </a:solidFill>
              </a:rPr>
              <a:t>3-cycle</a:t>
            </a:r>
            <a:r>
              <a:rPr lang="en-US" dirty="0" smtClean="0"/>
              <a:t>” of LL edges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GB" dirty="0" smtClean="0"/>
              <a:t>Explanation of the algorithm(s)</a:t>
            </a:r>
            <a:endParaRPr lang="en-US" dirty="0" smtClean="0"/>
          </a:p>
          <a:p>
            <a:pPr lvl="1"/>
            <a:r>
              <a:rPr lang="en-US" dirty="0" smtClean="0"/>
              <a:t>The first 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 algorithm disorients 3 of the LL corners and permutes 3 of the LL edges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b="1" dirty="0" smtClean="0">
                <a:solidFill>
                  <a:srgbClr val="FFFF00"/>
                </a:solidFill>
              </a:rPr>
              <a:t>Anti-</a:t>
            </a:r>
            <a:r>
              <a:rPr lang="en-US" b="1" dirty="0" err="1" smtClean="0">
                <a:solidFill>
                  <a:srgbClr val="FFFF00"/>
                </a:solidFill>
              </a:rPr>
              <a:t>Sune</a:t>
            </a:r>
            <a:r>
              <a:rPr lang="en-US" dirty="0" smtClean="0"/>
              <a:t> </a:t>
            </a:r>
            <a:r>
              <a:rPr lang="en-US" dirty="0"/>
              <a:t>algorithm </a:t>
            </a:r>
            <a:r>
              <a:rPr lang="en-US" dirty="0" smtClean="0"/>
              <a:t>re-orients all of the LL </a:t>
            </a:r>
            <a:r>
              <a:rPr lang="en-US" dirty="0"/>
              <a:t>corners and permutes 3 of the LL edges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The combined effect of the two algorithms is to maintain the </a:t>
            </a:r>
            <a:r>
              <a:rPr lang="en-US" b="1" dirty="0" smtClean="0">
                <a:solidFill>
                  <a:srgbClr val="FFFF00"/>
                </a:solidFill>
              </a:rPr>
              <a:t>OLL </a:t>
            </a:r>
            <a:r>
              <a:rPr lang="en-US" dirty="0" smtClean="0"/>
              <a:t>but change the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</a:p>
          <a:p>
            <a:pPr lvl="1"/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19" y="432764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EPLL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6022</TotalTime>
  <Words>1259</Words>
  <Application>Microsoft Macintosh PowerPoint</Application>
  <PresentationFormat>Widescreen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Celestial</vt:lpstr>
      <vt:lpstr>Solving the Cube – Pt. 4</vt:lpstr>
      <vt:lpstr>Permutation of the Last Layer (PLL)</vt:lpstr>
      <vt:lpstr>Corner Permutation of the Last Layer (CPLL)</vt:lpstr>
      <vt:lpstr>CPLL Algorithm</vt:lpstr>
      <vt:lpstr>Adjacent Corner Swap</vt:lpstr>
      <vt:lpstr>Diagonal Corner Swap</vt:lpstr>
      <vt:lpstr>Edge Permutation of the Last Layer (EPLL)</vt:lpstr>
      <vt:lpstr>Edge Permutation of the Last Layer (EPLL)</vt:lpstr>
      <vt:lpstr>EPLL Algorithm</vt:lpstr>
      <vt:lpstr>3 Misplaced Edges</vt:lpstr>
      <vt:lpstr>4 Misplaced Edges</vt:lpstr>
      <vt:lpstr>Finger Tricks</vt:lpstr>
      <vt:lpstr>Congratulations!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Cube - Pt. 4</dc:title>
  <dc:subject>Solving the Cube</dc:subject>
  <dc:creator>Michael George</dc:creator>
  <cp:keywords>2015GEOR02</cp:keywords>
  <dc:description>2016-12-21 - v1.1.0
2016-11-17 - v1.0.0</dc:description>
  <cp:lastModifiedBy>George, Michael</cp:lastModifiedBy>
  <cp:revision>1038</cp:revision>
  <cp:lastPrinted>2016-11-16T17:40:15Z</cp:lastPrinted>
  <dcterms:created xsi:type="dcterms:W3CDTF">2016-10-19T12:59:59Z</dcterms:created>
  <dcterms:modified xsi:type="dcterms:W3CDTF">2016-12-21T09:29:24Z</dcterms:modified>
  <cp:category/>
</cp:coreProperties>
</file>