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78" r:id="rId4"/>
    <p:sldId id="279" r:id="rId5"/>
    <p:sldId id="275" r:id="rId6"/>
    <p:sldId id="277" r:id="rId7"/>
    <p:sldId id="272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1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F5B22-17DE-394A-833F-9DC08AE08763}" type="datetimeFigureOut">
              <a:rPr lang="en-US" smtClean="0"/>
              <a:t>12/21/16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AE1E0-1D0C-1447-8821-AB01E433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5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AE1E0-1D0C-1447-8821-AB01E433F9F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1803399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Improver Method </a:t>
            </a:r>
            <a:r>
              <a:rPr lang="mr-IN" dirty="0" smtClean="0"/>
              <a:t>–</a:t>
            </a:r>
            <a:r>
              <a:rPr lang="en-US" dirty="0" smtClean="0"/>
              <a:t> Pt.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George</a:t>
            </a:r>
          </a:p>
          <a:p>
            <a:r>
              <a:rPr lang="en-US" dirty="0" smtClean="0"/>
              <a:t>WCA ID: 2015GEOR02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089" y="269958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14" y="2021067"/>
            <a:ext cx="1219200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CFOP </a:t>
            </a:r>
            <a:r>
              <a:rPr lang="mr-IN" dirty="0" smtClean="0"/>
              <a:t>–</a:t>
            </a:r>
            <a:r>
              <a:rPr lang="en-US" dirty="0" smtClean="0"/>
              <a:t> Beginner to Expert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Cross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4 edges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First Two Layers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FF00"/>
                </a:solidFill>
              </a:rPr>
              <a:t>F2L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Orientation of the Last Layer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FF00"/>
                </a:solidFill>
              </a:rPr>
              <a:t>OLL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Permutation of the Last Layer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FF00"/>
                </a:solidFill>
              </a:rPr>
              <a:t>PLL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51" y="4271168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0" y="347133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Beginner Method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Massively simplified version of the </a:t>
            </a:r>
            <a:r>
              <a:rPr lang="en-US" b="1" dirty="0" smtClean="0">
                <a:solidFill>
                  <a:srgbClr val="FFFF00"/>
                </a:solidFill>
              </a:rPr>
              <a:t>CFOP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method</a:t>
            </a:r>
            <a:endParaRPr lang="en-US" dirty="0"/>
          </a:p>
          <a:p>
            <a:r>
              <a:rPr lang="en-US" dirty="0" smtClean="0"/>
              <a:t>Each of the 4 steps were split into 2 sub-steps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Cross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“</a:t>
            </a:r>
            <a:r>
              <a:rPr lang="en-US" b="1" dirty="0" smtClean="0">
                <a:solidFill>
                  <a:srgbClr val="FFFF00"/>
                </a:solidFill>
              </a:rPr>
              <a:t>Daisy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+ “</a:t>
            </a:r>
            <a:r>
              <a:rPr lang="en-US" b="1" dirty="0" smtClean="0">
                <a:solidFill>
                  <a:srgbClr val="FFFF00"/>
                </a:solidFill>
              </a:rPr>
              <a:t>Cross</a:t>
            </a:r>
            <a:r>
              <a:rPr lang="en-US" dirty="0" smtClean="0"/>
              <a:t>”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F2L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US" dirty="0" smtClean="0"/>
              <a:t>Corners + Edges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OLL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Edge Orientation (</a:t>
            </a:r>
            <a:r>
              <a:rPr lang="en-US" b="1" dirty="0" smtClean="0">
                <a:solidFill>
                  <a:srgbClr val="FFFF00"/>
                </a:solidFill>
              </a:rPr>
              <a:t>EOLL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+ Corner Orientation (</a:t>
            </a:r>
            <a:r>
              <a:rPr lang="en-US" b="1" dirty="0" smtClean="0">
                <a:solidFill>
                  <a:srgbClr val="FFFF00"/>
                </a:solidFill>
              </a:rPr>
              <a:t>OCLL</a:t>
            </a:r>
            <a:r>
              <a:rPr lang="en-US" dirty="0" smtClean="0"/>
              <a:t>)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PLL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Corner Permutation (</a:t>
            </a:r>
            <a:r>
              <a:rPr lang="en-US" b="1" dirty="0" smtClean="0">
                <a:solidFill>
                  <a:srgbClr val="FFFF00"/>
                </a:solidFill>
              </a:rPr>
              <a:t>CPLL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+ Edge Permutation (</a:t>
            </a:r>
            <a:r>
              <a:rPr lang="en-US" b="1" dirty="0" smtClean="0">
                <a:solidFill>
                  <a:srgbClr val="FFFF00"/>
                </a:solidFill>
              </a:rPr>
              <a:t>EPLL</a:t>
            </a:r>
            <a:r>
              <a:rPr lang="en-US" dirty="0" smtClean="0"/>
              <a:t>)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Each sub-step was simplified to a single trigger / algorithm</a:t>
            </a:r>
          </a:p>
          <a:p>
            <a:pPr lvl="1"/>
            <a:r>
              <a:rPr lang="en-US" dirty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OLL </a:t>
            </a:r>
            <a:r>
              <a:rPr lang="en-US" dirty="0" smtClean="0"/>
              <a:t>algorithms </a:t>
            </a:r>
            <a:r>
              <a:rPr lang="en-US" dirty="0"/>
              <a:t>were </a:t>
            </a:r>
            <a:r>
              <a:rPr lang="en-US" dirty="0" smtClean="0"/>
              <a:t>simple but near-optimal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F (U R U’ R’) F’</a:t>
            </a:r>
            <a:r>
              <a:rPr lang="en-US" dirty="0" smtClean="0"/>
              <a:t> and beginner </a:t>
            </a:r>
            <a:r>
              <a:rPr lang="en-US" b="1" dirty="0" smtClean="0">
                <a:solidFill>
                  <a:srgbClr val="FFFF00"/>
                </a:solidFill>
              </a:rPr>
              <a:t>Anti-Sune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PLL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algorithms were simple but rather long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Anti-Sune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FF00"/>
                </a:solidFill>
              </a:rPr>
              <a:t>Niklas </a:t>
            </a:r>
            <a:r>
              <a:rPr lang="en-US" dirty="0" smtClean="0"/>
              <a:t>combinations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The simplicity of the “</a:t>
            </a:r>
            <a:r>
              <a:rPr lang="en-US" b="1" dirty="0" smtClean="0">
                <a:solidFill>
                  <a:srgbClr val="FFFF00"/>
                </a:solidFill>
              </a:rPr>
              <a:t>beginner</a:t>
            </a:r>
            <a:r>
              <a:rPr lang="en-US" dirty="0" smtClean="0"/>
              <a:t>” method makes it analogous to the “</a:t>
            </a:r>
            <a:r>
              <a:rPr lang="en-US" b="1" dirty="0" smtClean="0">
                <a:solidFill>
                  <a:srgbClr val="FFFF00"/>
                </a:solidFill>
              </a:rPr>
              <a:t>Bubble Sort</a:t>
            </a:r>
            <a:r>
              <a:rPr lang="en-US" dirty="0" smtClean="0"/>
              <a:t>” in computing</a:t>
            </a:r>
          </a:p>
          <a:p>
            <a:pPr lvl="1"/>
            <a:r>
              <a:rPr lang="en-US" dirty="0" smtClean="0"/>
              <a:t>Do yourself a favor and upgrade </a:t>
            </a:r>
            <a:r>
              <a:rPr lang="en-US" dirty="0" smtClean="0"/>
              <a:t>it to </a:t>
            </a:r>
            <a:r>
              <a:rPr lang="en-US" dirty="0" smtClean="0"/>
              <a:t>the “</a:t>
            </a:r>
            <a:r>
              <a:rPr lang="en-US" b="1" dirty="0" smtClean="0">
                <a:solidFill>
                  <a:srgbClr val="FFFF00"/>
                </a:solidFill>
              </a:rPr>
              <a:t>improver</a:t>
            </a:r>
            <a:r>
              <a:rPr lang="en-US" dirty="0" smtClean="0"/>
              <a:t>” </a:t>
            </a:r>
            <a:r>
              <a:rPr lang="en-US" dirty="0" smtClean="0"/>
              <a:t>method!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Improver Method -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Efficiency</a:t>
            </a:r>
          </a:p>
          <a:p>
            <a:pPr lvl="1"/>
            <a:r>
              <a:rPr lang="en-GB" dirty="0"/>
              <a:t>Solve the cross directly, </a:t>
            </a:r>
            <a:r>
              <a:rPr lang="en-GB" dirty="0" smtClean="0"/>
              <a:t>skipping the </a:t>
            </a:r>
            <a:r>
              <a:rPr lang="en-GB" dirty="0"/>
              <a:t>“</a:t>
            </a:r>
            <a:r>
              <a:rPr lang="en-GB" b="1" dirty="0">
                <a:solidFill>
                  <a:srgbClr val="FFFF00"/>
                </a:solidFill>
              </a:rPr>
              <a:t>Daisy</a:t>
            </a:r>
            <a:r>
              <a:rPr lang="en-GB" dirty="0"/>
              <a:t>” step which is only for beginners</a:t>
            </a:r>
          </a:p>
          <a:p>
            <a:pPr lvl="1"/>
            <a:r>
              <a:rPr lang="en-GB" dirty="0"/>
              <a:t>Reduce the number of </a:t>
            </a:r>
            <a:r>
              <a:rPr lang="en-GB" b="1" dirty="0">
                <a:solidFill>
                  <a:srgbClr val="FFFF00"/>
                </a:solidFill>
              </a:rPr>
              <a:t>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/>
              <a:t>/ </a:t>
            </a:r>
            <a:r>
              <a:rPr lang="en-GB" b="1" dirty="0">
                <a:solidFill>
                  <a:srgbClr val="FFFF00"/>
                </a:solidFill>
              </a:rPr>
              <a:t>y’</a:t>
            </a:r>
            <a:r>
              <a:rPr lang="en-GB" dirty="0"/>
              <a:t> rotations during </a:t>
            </a:r>
            <a:r>
              <a:rPr lang="en-GB" b="1" dirty="0">
                <a:solidFill>
                  <a:srgbClr val="FFFF00"/>
                </a:solidFill>
              </a:rPr>
              <a:t>F2L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/>
              <a:t>with 2 additional triggers</a:t>
            </a:r>
          </a:p>
          <a:p>
            <a:pPr lvl="1"/>
            <a:r>
              <a:rPr lang="en-GB" dirty="0"/>
              <a:t>Reduce the number of moves and “</a:t>
            </a:r>
            <a:r>
              <a:rPr lang="en-GB" b="1" dirty="0">
                <a:solidFill>
                  <a:srgbClr val="FFFF00"/>
                </a:solidFill>
              </a:rPr>
              <a:t>looks</a:t>
            </a:r>
            <a:r>
              <a:rPr lang="en-GB" dirty="0"/>
              <a:t>” during </a:t>
            </a:r>
            <a:r>
              <a:rPr lang="en-GB" b="1" dirty="0">
                <a:solidFill>
                  <a:srgbClr val="FFFF00"/>
                </a:solidFill>
              </a:rPr>
              <a:t>OLL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/>
              <a:t>with 2 additional algorithms</a:t>
            </a:r>
          </a:p>
          <a:p>
            <a:pPr lvl="1"/>
            <a:r>
              <a:rPr lang="en-GB" dirty="0"/>
              <a:t>Reduce the number of moves and “</a:t>
            </a:r>
            <a:r>
              <a:rPr lang="en-GB" b="1" dirty="0">
                <a:solidFill>
                  <a:srgbClr val="FFFF00"/>
                </a:solidFill>
              </a:rPr>
              <a:t>looks</a:t>
            </a:r>
            <a:r>
              <a:rPr lang="en-GB" dirty="0"/>
              <a:t>” during </a:t>
            </a:r>
            <a:r>
              <a:rPr lang="en-GB" b="1" dirty="0">
                <a:solidFill>
                  <a:srgbClr val="FFFF00"/>
                </a:solidFill>
              </a:rPr>
              <a:t>PLL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/>
              <a:t>with 2 additional algorithms</a:t>
            </a:r>
          </a:p>
          <a:p>
            <a:pPr marL="0" indent="0">
              <a:buNone/>
            </a:pPr>
            <a:r>
              <a:rPr lang="en-GB" b="1" dirty="0"/>
              <a:t>Tips</a:t>
            </a:r>
          </a:p>
          <a:p>
            <a:pPr lvl="1"/>
            <a:r>
              <a:rPr lang="en-GB" dirty="0"/>
              <a:t>“</a:t>
            </a:r>
            <a:r>
              <a:rPr lang="en-GB" b="1" dirty="0">
                <a:solidFill>
                  <a:srgbClr val="FFFF00"/>
                </a:solidFill>
              </a:rPr>
              <a:t>Cross on bottom</a:t>
            </a:r>
            <a:r>
              <a:rPr lang="en-GB" dirty="0"/>
              <a:t>” gives the best visibility of unsolved pieces and helps with “</a:t>
            </a:r>
            <a:r>
              <a:rPr lang="en-GB" b="1" dirty="0">
                <a:solidFill>
                  <a:srgbClr val="FFFF00"/>
                </a:solidFill>
              </a:rPr>
              <a:t>look ahead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“</a:t>
            </a:r>
            <a:r>
              <a:rPr lang="en-GB" b="1" dirty="0">
                <a:solidFill>
                  <a:srgbClr val="FFFF00"/>
                </a:solidFill>
              </a:rPr>
              <a:t>Finger tricks</a:t>
            </a:r>
            <a:r>
              <a:rPr lang="en-GB" dirty="0"/>
              <a:t>” is the term given to fast, ergonomic turns. They look cool and speed up your solves</a:t>
            </a:r>
          </a:p>
          <a:p>
            <a:pPr lvl="1"/>
            <a:r>
              <a:rPr lang="en-GB" dirty="0"/>
              <a:t>Excessive “</a:t>
            </a:r>
            <a:r>
              <a:rPr lang="en-GB" b="1" dirty="0">
                <a:solidFill>
                  <a:srgbClr val="FFFF00"/>
                </a:solidFill>
              </a:rPr>
              <a:t>rotations</a:t>
            </a:r>
            <a:r>
              <a:rPr lang="en-GB" dirty="0"/>
              <a:t>” should be avoided because they waste time and affect spatial awareness</a:t>
            </a:r>
          </a:p>
          <a:p>
            <a:pPr lvl="1"/>
            <a:r>
              <a:rPr lang="en-GB" dirty="0"/>
              <a:t>“</a:t>
            </a:r>
            <a:r>
              <a:rPr lang="en-GB" b="1" dirty="0">
                <a:solidFill>
                  <a:srgbClr val="FFFF00"/>
                </a:solidFill>
              </a:rPr>
              <a:t>Colour neutrality</a:t>
            </a:r>
            <a:r>
              <a:rPr lang="en-GB" dirty="0"/>
              <a:t>” helps to ensure a good start to your solves and is best learnt from the day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en-GB" b="1" dirty="0" smtClean="0">
                <a:latin typeface="Calibri" charset="0"/>
                <a:ea typeface="Calibri" charset="0"/>
                <a:cs typeface="Times New Roman" charset="0"/>
              </a:rPr>
              <a:t>Methodical approach for cross pieces in the U-layer</a:t>
            </a:r>
            <a:endParaRPr lang="en-GB" dirty="0">
              <a:latin typeface="Calibri" charset="0"/>
              <a:ea typeface="Calibri" charset="0"/>
              <a:cs typeface="Times New Roman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Locate a cross piece in the </a:t>
            </a: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U-layer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Place </a:t>
            </a:r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the cross piece above its </a:t>
            </a: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centre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Solve </a:t>
            </a:r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the cross piece as </a:t>
            </a: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shown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/>
            </a:r>
            <a:br>
              <a:rPr lang="en-GB" dirty="0" smtClean="0">
                <a:latin typeface="Calibri" charset="0"/>
                <a:ea typeface="Calibri" charset="0"/>
                <a:cs typeface="Times New Roman" charset="0"/>
              </a:rPr>
            </a:b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Note: Use </a:t>
            </a:r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y and y’ rotations </a:t>
            </a: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to maximise L and R moves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endParaRPr lang="en-GB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n-GB" dirty="0" smtClean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n-GB" dirty="0" smtClean="0">
              <a:latin typeface="Calibri" charset="0"/>
              <a:ea typeface="Calibri" charset="0"/>
              <a:cs typeface="Times New Roman" charset="0"/>
            </a:endParaRPr>
          </a:p>
          <a:p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38" y="217341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658" y="2172782"/>
            <a:ext cx="1219835" cy="121983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30" y="4357107"/>
            <a:ext cx="1219835" cy="121983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658" y="4357106"/>
            <a:ext cx="1219835" cy="12198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92904" y="349584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L2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494811" y="349584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43476" y="5682734"/>
            <a:ext cx="8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b="1" dirty="0"/>
              <a:t>U L F’ L’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21498" y="568273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U’ R’ F R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35" y="4464686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409" y="4352747"/>
            <a:ext cx="1219835" cy="121983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66" y="4352747"/>
            <a:ext cx="1219835" cy="1219835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410" y="2159460"/>
            <a:ext cx="1219835" cy="121983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639" y="2159460"/>
            <a:ext cx="1219835" cy="1219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</a:t>
            </a:r>
            <a:r>
              <a:rPr lang="mr-IN" dirty="0" smtClean="0"/>
              <a:t>–</a:t>
            </a:r>
            <a:r>
              <a:rPr lang="en-US" dirty="0" smtClean="0"/>
              <a:t> Trapped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en-GB" b="1" dirty="0" smtClean="0">
                <a:latin typeface="Calibri" charset="0"/>
                <a:ea typeface="Calibri" charset="0"/>
                <a:cs typeface="Times New Roman" charset="0"/>
              </a:rPr>
              <a:t>Methodical approach for trapped cross pieces</a:t>
            </a:r>
            <a:endParaRPr lang="en-GB" dirty="0">
              <a:latin typeface="Calibri" charset="0"/>
              <a:ea typeface="Calibri" charset="0"/>
              <a:cs typeface="Times New Roman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Locate a trapped cross </a:t>
            </a: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piece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Liberate </a:t>
            </a:r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the cross piece as </a:t>
            </a: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shown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Solve </a:t>
            </a:r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the cross piece as shown on the previous </a:t>
            </a: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page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/>
            </a:r>
            <a:br>
              <a:rPr lang="en-GB" dirty="0" smtClean="0">
                <a:latin typeface="Calibri" charset="0"/>
                <a:ea typeface="Calibri" charset="0"/>
                <a:cs typeface="Times New Roman" charset="0"/>
              </a:rPr>
            </a:b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Note</a:t>
            </a:r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: </a:t>
            </a: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Use </a:t>
            </a:r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y and y’ rotations to maximise L and R </a:t>
            </a: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moves</a:t>
            </a:r>
            <a:endParaRPr lang="en-GB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n-GB" dirty="0" smtClean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n-GB" dirty="0" smtClean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n-GB" dirty="0" smtClean="0">
              <a:latin typeface="Calibri" charset="0"/>
              <a:ea typeface="Calibri" charset="0"/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82140" y="348508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L2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505565" y="348508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12192" y="5694328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L’ U’ 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343661" y="5682734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R U R’</a:t>
            </a:r>
            <a:endParaRPr lang="en-US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35" y="4464686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your Cross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Solving the cross is an “</a:t>
            </a:r>
            <a:r>
              <a:rPr lang="en-GB" b="1" dirty="0" smtClean="0">
                <a:solidFill>
                  <a:srgbClr val="FFFF00"/>
                </a:solidFill>
              </a:rPr>
              <a:t>intuitive</a:t>
            </a:r>
            <a:r>
              <a:rPr lang="en-GB" dirty="0"/>
              <a:t>” </a:t>
            </a:r>
            <a:r>
              <a:rPr lang="en-GB" dirty="0" smtClean="0"/>
              <a:t>process and there are no algorithms as such. Advanced solvers will typically solve the cross in 6 moves or less but this requires a great deal of practice and experience!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Tips</a:t>
            </a:r>
            <a:endParaRPr lang="en-GB" b="1" dirty="0"/>
          </a:p>
          <a:p>
            <a:pPr lvl="1"/>
            <a:r>
              <a:rPr lang="en-GB" dirty="0"/>
              <a:t>Solve the cross directly without using the </a:t>
            </a:r>
            <a:r>
              <a:rPr lang="en-GB" dirty="0" smtClean="0"/>
              <a:t>“</a:t>
            </a:r>
            <a:r>
              <a:rPr lang="en-GB" b="1" dirty="0" smtClean="0">
                <a:solidFill>
                  <a:srgbClr val="FFFF00"/>
                </a:solidFill>
              </a:rPr>
              <a:t>Daisy</a:t>
            </a:r>
            <a:r>
              <a:rPr lang="en-GB" dirty="0"/>
              <a:t>” step</a:t>
            </a:r>
          </a:p>
          <a:p>
            <a:pPr lvl="1"/>
            <a:r>
              <a:rPr lang="en-GB" dirty="0" smtClean="0"/>
              <a:t>Always “</a:t>
            </a:r>
            <a:r>
              <a:rPr lang="en-GB" b="1" dirty="0" smtClean="0">
                <a:solidFill>
                  <a:srgbClr val="FFFF00"/>
                </a:solidFill>
              </a:rPr>
              <a:t>Cross on Bottom</a:t>
            </a:r>
            <a:r>
              <a:rPr lang="en-GB" dirty="0" smtClean="0"/>
              <a:t>” for increased visibility of cross pieces and </a:t>
            </a:r>
            <a:r>
              <a:rPr lang="en-GB" b="1" dirty="0" smtClean="0">
                <a:solidFill>
                  <a:srgbClr val="FFFF00"/>
                </a:solidFill>
              </a:rPr>
              <a:t>F2L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/>
              <a:t>pairs</a:t>
            </a:r>
          </a:p>
          <a:p>
            <a:pPr lvl="1"/>
            <a:r>
              <a:rPr lang="en-GB" dirty="0" smtClean="0"/>
              <a:t>Try to adopt “</a:t>
            </a:r>
            <a:r>
              <a:rPr lang="en-GB" b="1" dirty="0" smtClean="0">
                <a:solidFill>
                  <a:srgbClr val="FFFF00"/>
                </a:solidFill>
              </a:rPr>
              <a:t>Colour Neutrality</a:t>
            </a:r>
            <a:r>
              <a:rPr lang="en-GB" dirty="0" smtClean="0"/>
              <a:t>” for easier starts to your solves</a:t>
            </a:r>
          </a:p>
          <a:p>
            <a:pPr lvl="1"/>
            <a:r>
              <a:rPr lang="en-GB" dirty="0" smtClean="0"/>
              <a:t>Try to influence tricky / unsolved cross edges whilst solving the current edge</a:t>
            </a:r>
          </a:p>
          <a:p>
            <a:pPr lvl="1"/>
            <a:r>
              <a:rPr lang="en-GB" dirty="0" smtClean="0"/>
              <a:t>Avoid unnecessary setup / restoration moves</a:t>
            </a:r>
          </a:p>
          <a:p>
            <a:pPr lvl="1"/>
            <a:r>
              <a:rPr lang="en-GB" dirty="0" smtClean="0"/>
              <a:t>Minimise cube rotations, especially </a:t>
            </a:r>
            <a:r>
              <a:rPr lang="en-GB" b="1" dirty="0" smtClean="0">
                <a:solidFill>
                  <a:srgbClr val="FFFF00"/>
                </a:solidFill>
              </a:rPr>
              <a:t>y2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/>
              <a:t>through the use of ”mirroring”, etc.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927" y="3794937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32" y="2445208"/>
            <a:ext cx="3251200" cy="325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86" y="2650670"/>
            <a:ext cx="2776728" cy="2895600"/>
          </a:xfrm>
        </p:spPr>
      </p:pic>
    </p:spTree>
    <p:extLst>
      <p:ext uri="{BB962C8B-B14F-4D97-AF65-F5344CB8AC3E}">
        <p14:creationId xmlns:p14="http://schemas.microsoft.com/office/powerpoint/2010/main" val="1767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1268</TotalTime>
  <Words>532</Words>
  <Application>Microsoft Macintosh PowerPoint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Mangal</vt:lpstr>
      <vt:lpstr>Times New Roman</vt:lpstr>
      <vt:lpstr>Arial</vt:lpstr>
      <vt:lpstr>Celestial</vt:lpstr>
      <vt:lpstr>Improver Method – Pt. 1</vt:lpstr>
      <vt:lpstr>CFOP – Beginner to Expert</vt:lpstr>
      <vt:lpstr>Beginner Method - Summary</vt:lpstr>
      <vt:lpstr>Improver Method - Summary</vt:lpstr>
      <vt:lpstr>Cross - Basics</vt:lpstr>
      <vt:lpstr>Cross – Trapped Edges</vt:lpstr>
      <vt:lpstr>Improving your Cross</vt:lpstr>
      <vt:lpstr>Homework</vt:lpstr>
    </vt:vector>
  </TitlesOfParts>
  <Manager/>
  <Company>Logiqx</Company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Improver Method - Pt. 1</dc:title>
  <dc:subject>Solving the Cube</dc:subject>
  <dc:creator>Michael George</dc:creator>
  <cp:keywords>2015GEOR02</cp:keywords>
  <dc:description>2016-12-21 - v1.0.0</dc:description>
  <cp:lastModifiedBy>George, Michael</cp:lastModifiedBy>
  <cp:revision>631</cp:revision>
  <dcterms:created xsi:type="dcterms:W3CDTF">2016-10-19T12:59:59Z</dcterms:created>
  <dcterms:modified xsi:type="dcterms:W3CDTF">2016-12-21T09:17:38Z</dcterms:modified>
  <cp:category/>
</cp:coreProperties>
</file>