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8" r:id="rId4"/>
    <p:sldId id="270" r:id="rId5"/>
    <p:sldId id="273" r:id="rId6"/>
    <p:sldId id="271" r:id="rId7"/>
    <p:sldId id="274" r:id="rId8"/>
    <p:sldId id="272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6"/>
    <p:restoredTop sz="94682"/>
  </p:normalViewPr>
  <p:slideViewPr>
    <p:cSldViewPr snapToGrid="0" snapToObjects="1">
      <p:cViewPr varScale="1">
        <p:scale>
          <a:sx n="110" d="100"/>
          <a:sy n="110" d="100"/>
        </p:scale>
        <p:origin x="20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F5B22-17DE-394A-833F-9DC08AE08763}" type="datetimeFigureOut">
              <a:rPr lang="en-US" smtClean="0"/>
              <a:t>12/21/16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E1E0-1D0C-1447-8821-AB01E433F9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5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AE1E0-1D0C-1447-8821-AB01E433F9F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12/21/16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2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26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276" y="1803399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Improver </a:t>
            </a:r>
            <a:r>
              <a:rPr lang="en-US" dirty="0" smtClean="0"/>
              <a:t>Method </a:t>
            </a:r>
            <a:r>
              <a:rPr lang="mr-IN" dirty="0" smtClean="0"/>
              <a:t>–</a:t>
            </a:r>
            <a:r>
              <a:rPr lang="en-US" dirty="0" smtClean="0"/>
              <a:t> Pt.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George</a:t>
            </a:r>
          </a:p>
          <a:p>
            <a:r>
              <a:rPr lang="en-US" dirty="0" smtClean="0"/>
              <a:t>WCA ID: 2015GEOR02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8400"/>
            <a:ext cx="10131425" cy="1456267"/>
          </a:xfrm>
        </p:spPr>
        <p:txBody>
          <a:bodyPr/>
          <a:lstStyle/>
          <a:p>
            <a:r>
              <a:rPr lang="en-US" dirty="0" smtClean="0"/>
              <a:t>First 2 Layers (</a:t>
            </a:r>
            <a:r>
              <a:rPr lang="en-US" b="1" dirty="0" smtClean="0">
                <a:solidFill>
                  <a:srgbClr val="FFFF00"/>
                </a:solidFill>
              </a:rPr>
              <a:t>F2L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882012"/>
            <a:ext cx="10131425" cy="4324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“Beginner” method used 2 simple </a:t>
            </a:r>
            <a:r>
              <a:rPr lang="en-GB" dirty="0" smtClean="0"/>
              <a:t>triggers</a:t>
            </a:r>
            <a:endParaRPr lang="en-GB" dirty="0"/>
          </a:p>
          <a:p>
            <a:pPr lvl="1"/>
            <a:r>
              <a:rPr lang="en-US" dirty="0" smtClean="0"/>
              <a:t>Left-handed trigger - </a:t>
            </a:r>
            <a:r>
              <a:rPr lang="en-US" b="1" dirty="0" smtClean="0">
                <a:solidFill>
                  <a:srgbClr val="FFFF00"/>
                </a:solidFill>
              </a:rPr>
              <a:t>U</a:t>
            </a:r>
            <a:r>
              <a:rPr lang="en-US" b="1" dirty="0">
                <a:solidFill>
                  <a:srgbClr val="FFFF00"/>
                </a:solidFill>
              </a:rPr>
              <a:t>’ L’ U </a:t>
            </a:r>
            <a:r>
              <a:rPr lang="en-US" b="1" dirty="0" smtClean="0">
                <a:solidFill>
                  <a:srgbClr val="FFFF00"/>
                </a:solidFill>
              </a:rPr>
              <a:t>L</a:t>
            </a:r>
            <a:endParaRPr lang="en-US" b="1" dirty="0">
              <a:solidFill>
                <a:srgbClr val="FFFF00"/>
              </a:solidFill>
            </a:endParaRPr>
          </a:p>
          <a:p>
            <a:pPr lvl="1"/>
            <a:r>
              <a:rPr lang="en-US" dirty="0" smtClean="0"/>
              <a:t>Right-handed trigger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FF00"/>
                </a:solidFill>
              </a:rPr>
              <a:t>U R U’ R’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GB" dirty="0"/>
              <a:t>“Improver” method </a:t>
            </a:r>
            <a:r>
              <a:rPr lang="en-GB" dirty="0" smtClean="0"/>
              <a:t>will use 4 additional triggers</a:t>
            </a:r>
            <a:endParaRPr lang="en-GB" dirty="0"/>
          </a:p>
          <a:p>
            <a:pPr lvl="1"/>
            <a:r>
              <a:rPr lang="en-GB" dirty="0" smtClean="0"/>
              <a:t>“</a:t>
            </a:r>
            <a:r>
              <a:rPr lang="en-GB" b="1" dirty="0">
                <a:solidFill>
                  <a:srgbClr val="FFFF00"/>
                </a:solidFill>
              </a:rPr>
              <a:t>S</a:t>
            </a:r>
            <a:r>
              <a:rPr lang="en-GB" b="1" dirty="0" smtClean="0">
                <a:solidFill>
                  <a:srgbClr val="FFFF00"/>
                </a:solidFill>
              </a:rPr>
              <a:t>exy Move</a:t>
            </a:r>
            <a:r>
              <a:rPr lang="en-GB" dirty="0" smtClean="0"/>
              <a:t>” for alternative corner insertion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L’ U’ L U </a:t>
            </a:r>
            <a:r>
              <a:rPr lang="en-GB" dirty="0" smtClean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R U R’ U’</a:t>
            </a:r>
            <a:endParaRPr lang="en-GB" dirty="0"/>
          </a:p>
          <a:p>
            <a:pPr lvl="1"/>
            <a:r>
              <a:rPr lang="en-GB" dirty="0" smtClean="0"/>
              <a:t>“</a:t>
            </a:r>
            <a:r>
              <a:rPr lang="en-GB" b="1" dirty="0" smtClean="0">
                <a:solidFill>
                  <a:srgbClr val="FFFF00"/>
                </a:solidFill>
              </a:rPr>
              <a:t>Sledgehammer</a:t>
            </a:r>
            <a:r>
              <a:rPr lang="en-GB" dirty="0" smtClean="0"/>
              <a:t>” for alternative corner + edge pairing </a:t>
            </a:r>
            <a:r>
              <a:rPr lang="mr-IN" dirty="0" smtClean="0"/>
              <a:t>–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FFFF00"/>
                </a:solidFill>
              </a:rPr>
              <a:t>L F’ L’ F </a:t>
            </a:r>
            <a:r>
              <a:rPr lang="en-GB" dirty="0"/>
              <a:t>and </a:t>
            </a:r>
            <a:r>
              <a:rPr lang="en-US" b="1" dirty="0" smtClean="0">
                <a:solidFill>
                  <a:srgbClr val="FFFF00"/>
                </a:solidFill>
              </a:rPr>
              <a:t>R’ F R F’</a:t>
            </a:r>
            <a:endParaRPr lang="en-GB" dirty="0"/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The new </a:t>
            </a:r>
            <a:r>
              <a:rPr lang="en-GB" dirty="0" smtClean="0"/>
              <a:t>triggers are relatively easy </a:t>
            </a:r>
            <a:r>
              <a:rPr lang="en-GB" dirty="0"/>
              <a:t>to learn and incorporate into your solves</a:t>
            </a:r>
          </a:p>
          <a:p>
            <a:pPr lvl="1"/>
            <a:r>
              <a:rPr lang="en-GB" dirty="0" smtClean="0"/>
              <a:t>Alternative corner insertion will reduce the number of </a:t>
            </a:r>
            <a:r>
              <a:rPr lang="en-GB" b="1" dirty="0" smtClean="0">
                <a:solidFill>
                  <a:srgbClr val="FFFF00"/>
                </a:solidFill>
              </a:rPr>
              <a:t>y</a:t>
            </a:r>
            <a:r>
              <a:rPr lang="en-GB" dirty="0" smtClean="0">
                <a:solidFill>
                  <a:srgbClr val="FFFF00"/>
                </a:solidFill>
              </a:rPr>
              <a:t> </a:t>
            </a:r>
            <a:r>
              <a:rPr lang="en-GB" dirty="0" smtClean="0"/>
              <a:t>/ </a:t>
            </a:r>
            <a:r>
              <a:rPr lang="en-GB" b="1" dirty="0" smtClean="0">
                <a:solidFill>
                  <a:srgbClr val="FFFF00"/>
                </a:solidFill>
              </a:rPr>
              <a:t>y’</a:t>
            </a:r>
            <a:r>
              <a:rPr lang="en-GB" dirty="0" smtClean="0"/>
              <a:t> rotations</a:t>
            </a:r>
            <a:endParaRPr lang="en-GB" b="1" dirty="0">
              <a:solidFill>
                <a:srgbClr val="FFFF00"/>
              </a:solidFill>
            </a:endParaRPr>
          </a:p>
          <a:p>
            <a:pPr lvl="1"/>
            <a:r>
              <a:rPr lang="en-GB" dirty="0" smtClean="0"/>
              <a:t>Alternative </a:t>
            </a:r>
            <a:r>
              <a:rPr lang="en-GB" dirty="0"/>
              <a:t>corner + edge pairing </a:t>
            </a:r>
            <a:r>
              <a:rPr lang="en-GB" dirty="0" smtClean="0"/>
              <a:t>will </a:t>
            </a:r>
            <a:r>
              <a:rPr lang="en-GB" dirty="0"/>
              <a:t>reduce the number of </a:t>
            </a:r>
            <a:r>
              <a:rPr lang="en-GB" b="1" dirty="0">
                <a:solidFill>
                  <a:srgbClr val="FFFF00"/>
                </a:solidFill>
              </a:rPr>
              <a:t>y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/>
              <a:t>/ </a:t>
            </a:r>
            <a:r>
              <a:rPr lang="en-GB" b="1" dirty="0">
                <a:solidFill>
                  <a:srgbClr val="FFFF00"/>
                </a:solidFill>
              </a:rPr>
              <a:t>y’</a:t>
            </a:r>
            <a:r>
              <a:rPr lang="en-GB" dirty="0"/>
              <a:t> </a:t>
            </a:r>
            <a:r>
              <a:rPr lang="en-GB" dirty="0" smtClean="0"/>
              <a:t>rotations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8" y="2304063"/>
            <a:ext cx="1625600" cy="162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868" y="4537929"/>
            <a:ext cx="1625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961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basic approach is to “</a:t>
            </a:r>
            <a:r>
              <a:rPr lang="en-GB" b="1" dirty="0" smtClean="0">
                <a:solidFill>
                  <a:srgbClr val="FFFF00"/>
                </a:solidFill>
              </a:rPr>
              <a:t>pair</a:t>
            </a:r>
            <a:r>
              <a:rPr lang="en-GB" dirty="0" smtClean="0"/>
              <a:t>” a corner + edge then “</a:t>
            </a:r>
            <a:r>
              <a:rPr lang="en-GB" b="1" dirty="0" smtClean="0">
                <a:solidFill>
                  <a:srgbClr val="FFFF00"/>
                </a:solidFill>
              </a:rPr>
              <a:t>insert</a:t>
            </a:r>
            <a:r>
              <a:rPr lang="en-GB" dirty="0" smtClean="0"/>
              <a:t>” them into the appropriate “</a:t>
            </a:r>
            <a:r>
              <a:rPr lang="en-GB" b="1" dirty="0" smtClean="0">
                <a:solidFill>
                  <a:srgbClr val="FFFF00"/>
                </a:solidFill>
              </a:rPr>
              <a:t>slot</a:t>
            </a:r>
            <a:r>
              <a:rPr lang="en-GB" dirty="0" smtClean="0"/>
              <a:t>”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b="1" dirty="0"/>
              <a:t>Step </a:t>
            </a:r>
            <a:r>
              <a:rPr lang="en-GB" b="1" dirty="0" smtClean="0"/>
              <a:t>2.1 </a:t>
            </a:r>
            <a:r>
              <a:rPr lang="mr-IN" b="1" dirty="0" smtClean="0"/>
              <a:t>–</a:t>
            </a:r>
            <a:r>
              <a:rPr lang="en-GB" b="1" dirty="0" smtClean="0"/>
              <a:t> </a:t>
            </a:r>
            <a:r>
              <a:rPr lang="en-GB" dirty="0" smtClean="0"/>
              <a:t>“</a:t>
            </a:r>
            <a:r>
              <a:rPr lang="en-GB" b="1" dirty="0">
                <a:solidFill>
                  <a:srgbClr val="FFFF00"/>
                </a:solidFill>
              </a:rPr>
              <a:t>S</a:t>
            </a:r>
            <a:r>
              <a:rPr lang="en-GB" b="1" dirty="0" smtClean="0">
                <a:solidFill>
                  <a:srgbClr val="FFFF00"/>
                </a:solidFill>
              </a:rPr>
              <a:t>olve</a:t>
            </a:r>
            <a:r>
              <a:rPr lang="en-GB" dirty="0" smtClean="0"/>
              <a:t>” the corner piece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smtClean="0"/>
              <a:t>Step 2.2</a:t>
            </a:r>
            <a:r>
              <a:rPr lang="en-GB" b="1" dirty="0"/>
              <a:t> </a:t>
            </a:r>
            <a:r>
              <a:rPr lang="mr-IN" b="1" dirty="0" smtClean="0"/>
              <a:t>–</a:t>
            </a:r>
            <a:r>
              <a:rPr lang="en-GB" b="1" dirty="0" smtClean="0"/>
              <a:t> “</a:t>
            </a:r>
            <a:r>
              <a:rPr lang="en-GB" b="1" dirty="0" smtClean="0">
                <a:solidFill>
                  <a:srgbClr val="FFFF00"/>
                </a:solidFill>
              </a:rPr>
              <a:t>Setup</a:t>
            </a:r>
            <a:r>
              <a:rPr lang="en-GB" dirty="0" smtClean="0"/>
              <a:t>” the corner + edge in </a:t>
            </a:r>
            <a:r>
              <a:rPr lang="en-GB" dirty="0"/>
              <a:t>the </a:t>
            </a:r>
            <a:r>
              <a:rPr lang="en-GB" dirty="0" smtClean="0"/>
              <a:t>U-layer, ready for insertion</a:t>
            </a:r>
          </a:p>
          <a:p>
            <a:pPr marL="457200" lvl="1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Step 2.3 </a:t>
            </a:r>
            <a:r>
              <a:rPr lang="mr-IN" b="1" dirty="0" smtClean="0"/>
              <a:t>–</a:t>
            </a:r>
            <a:r>
              <a:rPr lang="en-GB" b="1" dirty="0" smtClean="0"/>
              <a:t> “</a:t>
            </a:r>
            <a:r>
              <a:rPr lang="en-GB" b="1" dirty="0" smtClean="0">
                <a:solidFill>
                  <a:srgbClr val="FFFF00"/>
                </a:solidFill>
              </a:rPr>
              <a:t>Insert</a:t>
            </a:r>
            <a:r>
              <a:rPr lang="en-GB" dirty="0" smtClean="0"/>
              <a:t>” the </a:t>
            </a:r>
            <a:r>
              <a:rPr lang="en-GB" dirty="0"/>
              <a:t>corner + edge into </a:t>
            </a:r>
            <a:r>
              <a:rPr lang="en-GB" dirty="0" smtClean="0"/>
              <a:t>the appropriate “</a:t>
            </a:r>
            <a:r>
              <a:rPr lang="en-GB" b="1" dirty="0" smtClean="0">
                <a:solidFill>
                  <a:srgbClr val="FFFF00"/>
                </a:solidFill>
              </a:rPr>
              <a:t>slot</a:t>
            </a:r>
            <a:r>
              <a:rPr lang="en-GB" dirty="0" smtClean="0"/>
              <a:t>”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5454" y="4806733"/>
            <a:ext cx="1219200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Solving the F2L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574" y="2368333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266" y="3587533"/>
            <a:ext cx="1219200" cy="1219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797" y="4806733"/>
            <a:ext cx="1219200" cy="1219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17" y="2368333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609" y="35875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5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2.1 </a:t>
            </a:r>
            <a:r>
              <a:rPr lang="mr-IN" dirty="0" smtClean="0"/>
              <a:t>–</a:t>
            </a:r>
            <a:r>
              <a:rPr lang="en-US" dirty="0" smtClean="0"/>
              <a:t> Solving the Corner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simple trigger </a:t>
            </a:r>
            <a:r>
              <a:rPr lang="en-US" dirty="0"/>
              <a:t>can be used to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solve</a:t>
            </a:r>
            <a:r>
              <a:rPr lang="en-US" dirty="0" smtClean="0"/>
              <a:t>” a </a:t>
            </a:r>
            <a:r>
              <a:rPr lang="en-US" dirty="0"/>
              <a:t>corner </a:t>
            </a:r>
            <a:r>
              <a:rPr lang="en-US" dirty="0" smtClean="0"/>
              <a:t>without using a </a:t>
            </a:r>
            <a:r>
              <a:rPr lang="en-US" b="1" dirty="0">
                <a:solidFill>
                  <a:srgbClr val="FFFF00"/>
                </a:solidFill>
              </a:rPr>
              <a:t>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FF00"/>
                </a:solidFill>
              </a:rPr>
              <a:t>y’</a:t>
            </a:r>
            <a:r>
              <a:rPr lang="en-US" dirty="0"/>
              <a:t> rotation</a:t>
            </a:r>
          </a:p>
          <a:p>
            <a:pPr marL="0" indent="0">
              <a:buNone/>
            </a:pPr>
            <a:endParaRPr lang="en-US" b="1" dirty="0" smtClean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Choose the appropriate setup + trigger based on the corner orientation</a:t>
            </a:r>
          </a:p>
          <a:p>
            <a:pPr marL="0" indent="0">
              <a:buNone/>
            </a:pPr>
            <a:r>
              <a:rPr lang="en-US" b="1" dirty="0" smtClean="0"/>
              <a:t>Execution</a:t>
            </a:r>
            <a:r>
              <a:rPr lang="en-US" dirty="0" smtClean="0"/>
              <a:t>: Turn the U-layer with your index 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35" y="3931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82" y="3931200"/>
            <a:ext cx="1625600" cy="1625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61002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5301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7" y="3931200"/>
            <a:ext cx="1625600" cy="1625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2" y="3931200"/>
            <a:ext cx="1625600" cy="1625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94918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L’ U’ L U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154061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U R’ U’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52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97" y="3931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14" y="3931200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2.1 </a:t>
            </a:r>
            <a:r>
              <a:rPr lang="mr-IN" dirty="0" smtClean="0"/>
              <a:t>–</a:t>
            </a:r>
            <a:r>
              <a:rPr lang="en-US" dirty="0" smtClean="0"/>
              <a:t> Tricky Corners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14" y="1633231"/>
            <a:ext cx="1625600" cy="162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034" y="1633231"/>
            <a:ext cx="1625600" cy="1625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88565" y="3391651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U’ L’ U </a:t>
            </a:r>
            <a:r>
              <a:rPr lang="en-US" b="1" dirty="0" smtClean="0"/>
              <a:t>L * 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53250" y="339748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U R U’ R’ * 2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004074" y="5727017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 * 3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283802" y="57270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 * 3</a:t>
            </a:r>
            <a:endParaRPr lang="en-US" b="1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6" y="1633231"/>
            <a:ext cx="1625600" cy="1625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800" y="1633231"/>
            <a:ext cx="1625600" cy="1625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376177" y="3391651"/>
            <a:ext cx="2078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 U L’ U’ * 2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92019" y="3397484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R U R’ U’ * 2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994914" y="5727017"/>
            <a:ext cx="128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 U L’ U’ * 3</a:t>
            </a:r>
            <a:endParaRPr lang="en-U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269810" y="5727017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U R’ U’ * 3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7729889" y="5721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or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427478" y="57211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A simple trigger </a:t>
            </a:r>
            <a:r>
              <a:rPr lang="en-US" dirty="0" smtClean="0"/>
              <a:t>can be used to 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an edge with its corner without using a </a:t>
            </a:r>
            <a:r>
              <a:rPr lang="en-US" b="1" dirty="0" smtClean="0">
                <a:solidFill>
                  <a:srgbClr val="FFFF00"/>
                </a:solidFill>
              </a:rPr>
              <a:t>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/ </a:t>
            </a:r>
            <a:r>
              <a:rPr lang="en-US" b="1" dirty="0" smtClean="0">
                <a:solidFill>
                  <a:srgbClr val="FFFF00"/>
                </a:solidFill>
              </a:rPr>
              <a:t>y’</a:t>
            </a:r>
            <a:r>
              <a:rPr lang="en-US" dirty="0" smtClean="0"/>
              <a:t> rotation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Choose the appropriate </a:t>
            </a:r>
            <a:r>
              <a:rPr lang="en-US" dirty="0" smtClean="0"/>
              <a:t>setup + trigger </a:t>
            </a:r>
            <a:r>
              <a:rPr lang="en-US" dirty="0"/>
              <a:t>based on the </a:t>
            </a:r>
            <a:r>
              <a:rPr lang="en-US" dirty="0" smtClean="0"/>
              <a:t>edge orientation</a:t>
            </a:r>
          </a:p>
          <a:p>
            <a:pPr marL="0" indent="0">
              <a:buNone/>
            </a:pPr>
            <a:r>
              <a:rPr lang="en-US" b="1" dirty="0"/>
              <a:t>Execution</a:t>
            </a:r>
            <a:r>
              <a:rPr lang="en-US" dirty="0"/>
              <a:t>: Turn the U-layer with your index </a:t>
            </a:r>
            <a:r>
              <a:rPr lang="en-US" dirty="0" smtClean="0"/>
              <a:t>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2.2 </a:t>
            </a:r>
            <a:r>
              <a:rPr lang="mr-IN" dirty="0" smtClean="0"/>
              <a:t>–</a:t>
            </a:r>
            <a:r>
              <a:rPr lang="en-US" dirty="0" smtClean="0"/>
              <a:t> Pairing the Edge + Corner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35" y="3931200"/>
            <a:ext cx="1625600" cy="1625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82" y="3931200"/>
            <a:ext cx="1625600" cy="1625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61002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15301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7" y="3931200"/>
            <a:ext cx="1625600" cy="162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2" y="3931200"/>
            <a:ext cx="1625600" cy="16256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09723" y="5727017"/>
            <a:ext cx="122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U2’ L F’ L’ F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049886" y="5727017"/>
            <a:ext cx="1254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U2 R’ F R F’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793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edge is already in the correct slot but “</a:t>
            </a:r>
            <a:r>
              <a:rPr lang="en-US" b="1" dirty="0" smtClean="0">
                <a:solidFill>
                  <a:srgbClr val="FFFF00"/>
                </a:solidFill>
              </a:rPr>
              <a:t>badly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oriented</a:t>
            </a:r>
            <a:r>
              <a:rPr lang="en-US" dirty="0" smtClean="0"/>
              <a:t>” the pair needs to be </a:t>
            </a:r>
            <a:r>
              <a:rPr lang="en-GB" dirty="0" smtClean="0"/>
              <a:t>extracted and re-solved</a:t>
            </a:r>
          </a:p>
          <a:p>
            <a:pPr marL="0" indent="0">
              <a:buNone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Extract</a:t>
            </a:r>
            <a:r>
              <a:rPr lang="en-US" dirty="0" smtClean="0"/>
              <a:t>” the corner and edge pieces using the “</a:t>
            </a:r>
            <a:r>
              <a:rPr lang="en-US" b="1" dirty="0" smtClean="0">
                <a:solidFill>
                  <a:srgbClr val="FFFF00"/>
                </a:solidFill>
              </a:rPr>
              <a:t>Sledgehammer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L F’ L’ F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FFFF00"/>
                </a:solidFill>
              </a:rPr>
              <a:t>R</a:t>
            </a:r>
            <a:r>
              <a:rPr lang="en-US" b="1" dirty="0">
                <a:solidFill>
                  <a:srgbClr val="FFFF00"/>
                </a:solidFill>
              </a:rPr>
              <a:t>’ F R F</a:t>
            </a:r>
            <a:r>
              <a:rPr lang="en-US" b="1" dirty="0" smtClean="0">
                <a:solidFill>
                  <a:srgbClr val="FFFF00"/>
                </a:solidFill>
              </a:rPr>
              <a:t>’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>
                <a:solidFill>
                  <a:srgbClr val="FFFF00"/>
                </a:solidFill>
              </a:rPr>
              <a:t>S</a:t>
            </a:r>
            <a:r>
              <a:rPr lang="en-US" b="1" dirty="0" smtClean="0">
                <a:solidFill>
                  <a:srgbClr val="FFFF00"/>
                </a:solidFill>
              </a:rPr>
              <a:t>olve</a:t>
            </a:r>
            <a:r>
              <a:rPr lang="en-US" dirty="0" smtClean="0"/>
              <a:t>” the corner using </a:t>
            </a:r>
            <a:r>
              <a:rPr lang="en-US" dirty="0"/>
              <a:t>the </a:t>
            </a: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Sexy Move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i.e. step 2.1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b="1" dirty="0" smtClean="0">
                <a:solidFill>
                  <a:srgbClr val="FFFF00"/>
                </a:solidFill>
              </a:rPr>
              <a:t>Setup</a:t>
            </a:r>
            <a:r>
              <a:rPr lang="en-US" dirty="0" smtClean="0"/>
              <a:t>” the corner and </a:t>
            </a:r>
            <a:r>
              <a:rPr lang="en-US" dirty="0"/>
              <a:t>edge </a:t>
            </a:r>
            <a:r>
              <a:rPr lang="en-US" dirty="0" smtClean="0"/>
              <a:t>using the </a:t>
            </a:r>
            <a:r>
              <a:rPr lang="en-US" dirty="0"/>
              <a:t>“</a:t>
            </a:r>
            <a:r>
              <a:rPr lang="en-US" b="1" dirty="0">
                <a:solidFill>
                  <a:srgbClr val="FFFF00"/>
                </a:solidFill>
              </a:rPr>
              <a:t>Sledgehammer</a:t>
            </a:r>
            <a:r>
              <a:rPr lang="en-US" dirty="0" smtClean="0"/>
              <a:t>” </a:t>
            </a:r>
            <a:r>
              <a:rPr lang="mr-IN" dirty="0" smtClean="0"/>
              <a:t>–</a:t>
            </a:r>
            <a:r>
              <a:rPr lang="en-US" dirty="0" smtClean="0"/>
              <a:t> i.e. step 2.2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21" y="3930544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00" y="3931200"/>
            <a:ext cx="1625600" cy="162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2.2 </a:t>
            </a:r>
            <a:r>
              <a:rPr lang="mr-IN" dirty="0" smtClean="0"/>
              <a:t>–</a:t>
            </a:r>
            <a:r>
              <a:rPr lang="en-US" dirty="0" smtClean="0"/>
              <a:t> Tricky EDGES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76745" y="5727982"/>
            <a:ext cx="319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(L </a:t>
            </a:r>
            <a:r>
              <a:rPr lang="en-US" b="1" dirty="0"/>
              <a:t>F’ L’ </a:t>
            </a:r>
            <a:r>
              <a:rPr lang="en-US" b="1" dirty="0" smtClean="0"/>
              <a:t>F) </a:t>
            </a:r>
            <a:r>
              <a:rPr lang="en-GB" b="1" dirty="0" smtClean="0"/>
              <a:t>(</a:t>
            </a:r>
            <a:r>
              <a:rPr lang="en-US" b="1" dirty="0"/>
              <a:t>L’ U’ L </a:t>
            </a:r>
            <a:r>
              <a:rPr lang="en-US" b="1" dirty="0" smtClean="0"/>
              <a:t>U) U2 (</a:t>
            </a:r>
            <a:r>
              <a:rPr lang="en-US" b="1" dirty="0"/>
              <a:t>L F’ L’ </a:t>
            </a:r>
            <a:r>
              <a:rPr lang="en-US" b="1" dirty="0" smtClean="0"/>
              <a:t>F)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702652" y="5727982"/>
            <a:ext cx="337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(R</a:t>
            </a:r>
            <a:r>
              <a:rPr lang="en-US" b="1" dirty="0"/>
              <a:t>’ F R </a:t>
            </a:r>
            <a:r>
              <a:rPr lang="en-US" b="1" dirty="0" smtClean="0"/>
              <a:t>F</a:t>
            </a:r>
            <a:r>
              <a:rPr lang="en-GB" b="1" dirty="0" smtClean="0"/>
              <a:t>’) (R U R’ U’) U2 (</a:t>
            </a:r>
            <a:r>
              <a:rPr lang="en-US" b="1" dirty="0"/>
              <a:t>R’ F R F</a:t>
            </a:r>
            <a:r>
              <a:rPr lang="en-GB" b="1" dirty="0"/>
              <a:t>’)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76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Insert the </a:t>
            </a:r>
            <a:r>
              <a:rPr lang="en-US" dirty="0" smtClean="0"/>
              <a:t>F2L pair as you would solve a corner in step </a:t>
            </a:r>
            <a:r>
              <a:rPr lang="en-US" dirty="0"/>
              <a:t>2.1 without </a:t>
            </a:r>
            <a:r>
              <a:rPr lang="en-US" dirty="0" smtClean="0"/>
              <a:t>using a </a:t>
            </a:r>
            <a:r>
              <a:rPr lang="en-US" b="1" dirty="0">
                <a:solidFill>
                  <a:srgbClr val="FFFF00"/>
                </a:solidFill>
              </a:rPr>
              <a:t>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/ </a:t>
            </a:r>
            <a:r>
              <a:rPr lang="en-US" b="1" dirty="0">
                <a:solidFill>
                  <a:srgbClr val="FFFF00"/>
                </a:solidFill>
              </a:rPr>
              <a:t>y’</a:t>
            </a:r>
            <a:r>
              <a:rPr lang="en-US" dirty="0"/>
              <a:t> </a:t>
            </a:r>
            <a:r>
              <a:rPr lang="en-US" dirty="0" smtClean="0"/>
              <a:t>rotation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Setup</a:t>
            </a:r>
            <a:r>
              <a:rPr lang="en-US" dirty="0" smtClean="0"/>
              <a:t>: </a:t>
            </a:r>
            <a:r>
              <a:rPr lang="en-US" dirty="0"/>
              <a:t>Choose the appropriate trigger based on the corner </a:t>
            </a:r>
            <a:r>
              <a:rPr lang="en-US" dirty="0" smtClean="0"/>
              <a:t>orientation</a:t>
            </a:r>
          </a:p>
          <a:p>
            <a:pPr marL="0" indent="0">
              <a:buNone/>
            </a:pPr>
            <a:r>
              <a:rPr lang="en-US" b="1" dirty="0" smtClean="0"/>
              <a:t>Execution</a:t>
            </a:r>
            <a:r>
              <a:rPr lang="en-US" dirty="0"/>
              <a:t>: Turn the U-layer with your index </a:t>
            </a:r>
            <a:r>
              <a:rPr lang="en-US" dirty="0" smtClean="0"/>
              <a:t>finger(s)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2.3 </a:t>
            </a:r>
            <a:r>
              <a:rPr lang="mr-IN" dirty="0" smtClean="0"/>
              <a:t>–</a:t>
            </a:r>
            <a:r>
              <a:rPr lang="en-US" dirty="0" smtClean="0"/>
              <a:t> Inserting the F2L Pair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35" y="3931200"/>
            <a:ext cx="1625600" cy="162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82" y="3931200"/>
            <a:ext cx="1625600" cy="1625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61002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U’ L’ U L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515301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U R U’ R’</a:t>
            </a:r>
            <a:endParaRPr lang="en-US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127" y="3931200"/>
            <a:ext cx="1625600" cy="1625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042" y="3931200"/>
            <a:ext cx="1625600" cy="1625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94918" y="5727017"/>
            <a:ext cx="94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L’ U’ L U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154061" y="5727017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 U R’ U’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0638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the Remaining Pairs!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132" y="2231275"/>
            <a:ext cx="3251200" cy="3251200"/>
          </a:xfrm>
          <a:prstGeom prst="rect">
            <a:avLst/>
          </a:prstGeom>
        </p:spPr>
      </p:pic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986" y="2586875"/>
            <a:ext cx="2776728" cy="2895600"/>
          </a:xfrm>
        </p:spPr>
      </p:pic>
    </p:spTree>
    <p:extLst>
      <p:ext uri="{BB962C8B-B14F-4D97-AF65-F5344CB8AC3E}">
        <p14:creationId xmlns:p14="http://schemas.microsoft.com/office/powerpoint/2010/main" val="11592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1665</TotalTime>
  <Words>645</Words>
  <Application>Microsoft Macintosh PowerPoint</Application>
  <PresentationFormat>Widescreen</PresentationFormat>
  <Paragraphs>88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Celestial</vt:lpstr>
      <vt:lpstr>Improver Method – Pt. 2</vt:lpstr>
      <vt:lpstr>First 2 Layers (F2L)</vt:lpstr>
      <vt:lpstr>Solving the F2L</vt:lpstr>
      <vt:lpstr>Step 2.1 – Solving the Corner</vt:lpstr>
      <vt:lpstr>Step 2.1 – Tricky Corners</vt:lpstr>
      <vt:lpstr>Step 2.2 – Pairing the Edge + Corner</vt:lpstr>
      <vt:lpstr>Step 2.2 – Tricky EDGES</vt:lpstr>
      <vt:lpstr>Step 2.3 – Inserting the F2L Pair</vt:lpstr>
      <vt:lpstr>Solve the Remaining Pairs!</vt:lpstr>
    </vt:vector>
  </TitlesOfParts>
  <Manager/>
  <Company>Logiqx</Company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Improver Method - Pt. 2</dc:title>
  <dc:subject>Solving the Cube</dc:subject>
  <dc:creator>Michael George</dc:creator>
  <cp:keywords>2015GEOR02</cp:keywords>
  <dc:description>2016-12-21 - v1.0.0</dc:description>
  <cp:lastModifiedBy>George, Michael</cp:lastModifiedBy>
  <cp:revision>754</cp:revision>
  <cp:lastPrinted>2016-11-16T17:40:15Z</cp:lastPrinted>
  <dcterms:created xsi:type="dcterms:W3CDTF">2016-10-19T12:59:59Z</dcterms:created>
  <dcterms:modified xsi:type="dcterms:W3CDTF">2016-12-21T09:29:50Z</dcterms:modified>
  <cp:category/>
</cp:coreProperties>
</file>