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72" r:id="rId4"/>
    <p:sldId id="277" r:id="rId5"/>
    <p:sldId id="289" r:id="rId6"/>
    <p:sldId id="287" r:id="rId7"/>
    <p:sldId id="278" r:id="rId8"/>
    <p:sldId id="280" r:id="rId9"/>
    <p:sldId id="281" r:id="rId10"/>
    <p:sldId id="282" r:id="rId11"/>
    <p:sldId id="283" r:id="rId12"/>
    <p:sldId id="288" r:id="rId13"/>
    <p:sldId id="290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6"/>
    <p:restoredTop sz="94682"/>
  </p:normalViewPr>
  <p:slideViewPr>
    <p:cSldViewPr snapToGrid="0" snapToObjects="1">
      <p:cViewPr varScale="1">
        <p:scale>
          <a:sx n="110" d="100"/>
          <a:sy n="110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F5B22-17DE-394A-833F-9DC08AE08763}" type="datetimeFigureOut">
              <a:rPr lang="en-US" smtClean="0"/>
              <a:t>12/21/16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AE1E0-1D0C-1447-8821-AB01E433F9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5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AE1E0-1D0C-1447-8821-AB01E433F9F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027" y="1803399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Improver Method </a:t>
            </a:r>
            <a:r>
              <a:rPr lang="mr-IN" dirty="0" smtClean="0"/>
              <a:t>–</a:t>
            </a:r>
            <a:r>
              <a:rPr lang="en-US" dirty="0" smtClean="0"/>
              <a:t> Pt.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George</a:t>
            </a:r>
          </a:p>
          <a:p>
            <a:r>
              <a:rPr lang="en-US" dirty="0" smtClean="0"/>
              <a:t>WCA ID: 2015GEOR02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2 </a:t>
            </a:r>
            <a:r>
              <a:rPr lang="en-US" b="1" dirty="0" smtClean="0">
                <a:solidFill>
                  <a:srgbClr val="FFFF00"/>
                </a:solidFill>
              </a:rPr>
              <a:t>OCLL</a:t>
            </a:r>
            <a:r>
              <a:rPr lang="en-US" dirty="0" smtClean="0"/>
              <a:t> cases </a:t>
            </a:r>
            <a:r>
              <a:rPr lang="en-GB" dirty="0" smtClean="0"/>
              <a:t>with 4 twisted corners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Approach</a:t>
            </a:r>
            <a:r>
              <a:rPr lang="en-US" dirty="0" smtClean="0"/>
              <a:t>: “</a:t>
            </a:r>
            <a:r>
              <a:rPr lang="en-US" b="1" dirty="0" smtClean="0">
                <a:solidFill>
                  <a:srgbClr val="FFFF00"/>
                </a:solidFill>
              </a:rPr>
              <a:t>H / Double Sune</a:t>
            </a:r>
            <a:r>
              <a:rPr lang="en-US" dirty="0" smtClean="0"/>
              <a:t>” or “</a:t>
            </a:r>
            <a:r>
              <a:rPr lang="en-US" b="1" dirty="0" smtClean="0">
                <a:solidFill>
                  <a:srgbClr val="FFFF00"/>
                </a:solidFill>
              </a:rPr>
              <a:t>Pi / Bruno</a:t>
            </a:r>
            <a:r>
              <a:rPr lang="en-US" dirty="0" smtClean="0"/>
              <a:t>”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 smtClean="0"/>
              <a:t>-&gt; “</a:t>
            </a:r>
            <a:r>
              <a:rPr lang="en-US" b="1" dirty="0" smtClean="0">
                <a:solidFill>
                  <a:srgbClr val="FFFF00"/>
                </a:solidFill>
              </a:rPr>
              <a:t>Anti-Sune</a:t>
            </a:r>
            <a:r>
              <a:rPr lang="en-US" dirty="0" smtClean="0"/>
              <a:t>” -&gt; “</a:t>
            </a:r>
            <a:r>
              <a:rPr lang="en-US" b="1" dirty="0" smtClean="0">
                <a:solidFill>
                  <a:srgbClr val="FFFF00"/>
                </a:solidFill>
              </a:rPr>
              <a:t>Solved</a:t>
            </a:r>
            <a:r>
              <a:rPr lang="en-US" dirty="0" smtClean="0"/>
              <a:t>”</a:t>
            </a:r>
            <a:endParaRPr lang="en-US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b="1" dirty="0"/>
              <a:t>Setup: </a:t>
            </a:r>
            <a:r>
              <a:rPr lang="en-US" dirty="0"/>
              <a:t>Ensure the back-right corner has its U-sticker on the back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before executing the </a:t>
            </a:r>
            <a:r>
              <a:rPr lang="en-US" b="1" dirty="0">
                <a:solidFill>
                  <a:srgbClr val="FFFF00"/>
                </a:solidFill>
              </a:rPr>
              <a:t>OCLL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algorithm</a:t>
            </a:r>
          </a:p>
          <a:p>
            <a:pPr marL="0" indent="0">
              <a:buNone/>
            </a:pPr>
            <a:r>
              <a:rPr lang="en-US" b="1" dirty="0" smtClean="0"/>
              <a:t>Algorithm</a:t>
            </a:r>
            <a:r>
              <a:rPr lang="en-US" dirty="0"/>
              <a:t>: </a:t>
            </a:r>
            <a:r>
              <a:rPr lang="en-US" b="1" dirty="0" smtClean="0">
                <a:solidFill>
                  <a:srgbClr val="FFFF00"/>
                </a:solidFill>
              </a:rPr>
              <a:t>R </a:t>
            </a:r>
            <a:r>
              <a:rPr lang="en-US" b="1" dirty="0">
                <a:solidFill>
                  <a:srgbClr val="FFFF00"/>
                </a:solidFill>
              </a:rPr>
              <a:t>U2 R’ </a:t>
            </a:r>
            <a:r>
              <a:rPr lang="en-US" b="1" dirty="0" smtClean="0">
                <a:solidFill>
                  <a:srgbClr val="FFFF00"/>
                </a:solidFill>
              </a:rPr>
              <a:t>U’ R </a:t>
            </a:r>
            <a:r>
              <a:rPr lang="en-US" b="1" dirty="0">
                <a:solidFill>
                  <a:srgbClr val="FFFF00"/>
                </a:solidFill>
              </a:rPr>
              <a:t>U’ R</a:t>
            </a:r>
            <a:r>
              <a:rPr lang="en-US" b="1" dirty="0" smtClean="0">
                <a:solidFill>
                  <a:srgbClr val="FFFF00"/>
                </a:solidFill>
              </a:rPr>
              <a:t>’ </a:t>
            </a:r>
            <a:r>
              <a:rPr lang="mr-IN" dirty="0" smtClean="0"/>
              <a:t>–</a:t>
            </a:r>
            <a:r>
              <a:rPr lang="en-US" dirty="0" smtClean="0"/>
              <a:t> twice, remembering to </a:t>
            </a:r>
            <a:r>
              <a:rPr lang="en-US" b="1" dirty="0" smtClean="0">
                <a:solidFill>
                  <a:srgbClr val="FFFF00"/>
                </a:solidFill>
              </a:rPr>
              <a:t>AUF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prior </a:t>
            </a:r>
            <a:r>
              <a:rPr lang="en-US" dirty="0"/>
              <a:t>to </a:t>
            </a:r>
            <a:r>
              <a:rPr lang="en-US" dirty="0" smtClean="0"/>
              <a:t>execution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259" y="4104909"/>
            <a:ext cx="1625600" cy="1625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221" y="4137564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</a:t>
            </a:r>
            <a:r>
              <a:rPr lang="en-GB" dirty="0" smtClean="0"/>
              <a:t> Twisted Corners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521" y="4118993"/>
            <a:ext cx="1625600" cy="16256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>
            <a:off x="5558053" y="4656752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330933" y="575113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H / Double Sune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44671" y="5763164"/>
            <a:ext cx="114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Pi / Bruno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388847" y="5752010"/>
            <a:ext cx="112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Anti-Sune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131964" y="4765698"/>
            <a:ext cx="38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or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474369" y="3961915"/>
            <a:ext cx="176720" cy="25278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13969" y="3945859"/>
            <a:ext cx="176720" cy="25278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783" y="4104909"/>
            <a:ext cx="1625600" cy="16256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7997491" y="4656752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990079" y="5763164"/>
            <a:ext cx="81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Solved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07434" y="4131523"/>
            <a:ext cx="176720" cy="25278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5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3 </a:t>
            </a:r>
            <a:r>
              <a:rPr lang="en-US" b="1" dirty="0" smtClean="0">
                <a:solidFill>
                  <a:srgbClr val="FFFF00"/>
                </a:solidFill>
              </a:rPr>
              <a:t>OCLL</a:t>
            </a:r>
            <a:r>
              <a:rPr lang="en-US" dirty="0" smtClean="0"/>
              <a:t> cases </a:t>
            </a:r>
            <a:r>
              <a:rPr lang="en-GB" dirty="0" smtClean="0"/>
              <a:t>with </a:t>
            </a:r>
            <a:r>
              <a:rPr lang="en-GB" dirty="0"/>
              <a:t>2</a:t>
            </a:r>
            <a:r>
              <a:rPr lang="en-GB" dirty="0" smtClean="0"/>
              <a:t> twisted corners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Approach</a:t>
            </a:r>
            <a:r>
              <a:rPr lang="en-US" dirty="0" smtClean="0"/>
              <a:t>: “</a:t>
            </a:r>
            <a:r>
              <a:rPr lang="en-US" b="1" dirty="0" smtClean="0">
                <a:solidFill>
                  <a:srgbClr val="FFFF00"/>
                </a:solidFill>
              </a:rPr>
              <a:t>L / Bowtie</a:t>
            </a:r>
            <a:r>
              <a:rPr lang="en-US" dirty="0" smtClean="0"/>
              <a:t>” or “</a:t>
            </a:r>
            <a:r>
              <a:rPr lang="en-US" b="1" dirty="0" smtClean="0">
                <a:solidFill>
                  <a:srgbClr val="FFFF00"/>
                </a:solidFill>
              </a:rPr>
              <a:t>T / Chameleon</a:t>
            </a:r>
            <a:r>
              <a:rPr lang="en-US" dirty="0" smtClean="0"/>
              <a:t>”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/>
              <a:t>or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U </a:t>
            </a:r>
            <a:r>
              <a:rPr lang="en-US" b="1" dirty="0">
                <a:solidFill>
                  <a:srgbClr val="FFFF00"/>
                </a:solidFill>
              </a:rPr>
              <a:t>/ </a:t>
            </a:r>
            <a:r>
              <a:rPr lang="en-US" b="1" dirty="0" smtClean="0">
                <a:solidFill>
                  <a:srgbClr val="FFFF00"/>
                </a:solidFill>
              </a:rPr>
              <a:t>Headlights</a:t>
            </a:r>
            <a:r>
              <a:rPr lang="en-US" dirty="0" smtClean="0"/>
              <a:t>”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/>
              <a:t>-&gt;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Sune</a:t>
            </a:r>
            <a:r>
              <a:rPr lang="en-US" dirty="0" smtClean="0"/>
              <a:t>” </a:t>
            </a:r>
            <a:r>
              <a:rPr lang="en-US" dirty="0"/>
              <a:t>-&gt;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Solved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b="1" dirty="0"/>
              <a:t>Setup: </a:t>
            </a:r>
            <a:r>
              <a:rPr lang="en-US" dirty="0"/>
              <a:t>Ensure the back-right corner has its U-sticker on the right before executing the </a:t>
            </a:r>
            <a:r>
              <a:rPr lang="en-US" b="1" dirty="0">
                <a:solidFill>
                  <a:srgbClr val="FFFF00"/>
                </a:solidFill>
              </a:rPr>
              <a:t>OCLL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algorithm</a:t>
            </a:r>
          </a:p>
          <a:p>
            <a:pPr marL="0" indent="0">
              <a:buNone/>
            </a:pPr>
            <a:r>
              <a:rPr lang="en-US" b="1" dirty="0"/>
              <a:t>Algorithm</a:t>
            </a:r>
            <a:r>
              <a:rPr lang="en-US" dirty="0"/>
              <a:t>: </a:t>
            </a:r>
            <a:r>
              <a:rPr lang="en-US" b="1" dirty="0">
                <a:solidFill>
                  <a:srgbClr val="FFFF00"/>
                </a:solidFill>
              </a:rPr>
              <a:t>R U2 R’ U’ R U’ R’ </a:t>
            </a:r>
            <a:r>
              <a:rPr lang="en-US" dirty="0" smtClean="0"/>
              <a:t>then </a:t>
            </a:r>
            <a:r>
              <a:rPr lang="en-US" b="1" dirty="0" smtClean="0">
                <a:solidFill>
                  <a:srgbClr val="FFFF00"/>
                </a:solidFill>
              </a:rPr>
              <a:t>R </a:t>
            </a:r>
            <a:r>
              <a:rPr lang="en-US" b="1" dirty="0">
                <a:solidFill>
                  <a:srgbClr val="FFFF00"/>
                </a:solidFill>
              </a:rPr>
              <a:t>U R’ U R U2’ R’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remembering </a:t>
            </a:r>
            <a:r>
              <a:rPr lang="en-US" dirty="0"/>
              <a:t>to </a:t>
            </a:r>
            <a:r>
              <a:rPr lang="en-US" b="1" dirty="0">
                <a:solidFill>
                  <a:srgbClr val="FFFF00"/>
                </a:solidFill>
              </a:rPr>
              <a:t>AUF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prior to </a:t>
            </a:r>
            <a:r>
              <a:rPr lang="en-US" dirty="0" smtClean="0"/>
              <a:t>execution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850319" y="5751132"/>
            <a:ext cx="161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 / Chameleon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650" y="4087432"/>
            <a:ext cx="1625600" cy="1625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990" y="4087432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 Twisted Corners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7018522" y="4656752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73881" y="5751132"/>
            <a:ext cx="155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U / Headlights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083130" y="575201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Sune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615583" y="4765698"/>
            <a:ext cx="38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or</a:t>
            </a:r>
            <a:endParaRPr lang="en-US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320" y="4087432"/>
            <a:ext cx="1625600" cy="1625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62" y="4087432"/>
            <a:ext cx="1625600" cy="1625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285545" y="4765698"/>
            <a:ext cx="38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or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81825" y="5751132"/>
            <a:ext cx="116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L / Bowtie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051252" y="4374330"/>
            <a:ext cx="176720" cy="25278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70697" y="4361026"/>
            <a:ext cx="176720" cy="25278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738703" y="4361025"/>
            <a:ext cx="176720" cy="25278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136" y="4092877"/>
            <a:ext cx="1625600" cy="1625600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>
            <a:off x="9408844" y="4644720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401432" y="5751132"/>
            <a:ext cx="81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Solved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658102" y="5463990"/>
            <a:ext cx="169506" cy="22914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97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OCLL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59352"/>
            <a:ext cx="10131425" cy="40318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“Beginner”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1 algorithm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en-US" b="1" dirty="0">
                <a:solidFill>
                  <a:srgbClr val="FFFF00"/>
                </a:solidFill>
              </a:rPr>
              <a:t>R U2 R’ U2’) (U R U’ R</a:t>
            </a:r>
            <a:r>
              <a:rPr lang="en-US" b="1" dirty="0" smtClean="0">
                <a:solidFill>
                  <a:srgbClr val="FFFF00"/>
                </a:solidFill>
              </a:rPr>
              <a:t>’)</a:t>
            </a:r>
            <a:endParaRPr lang="en-US" dirty="0" smtClean="0"/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4 twisted corners		</a:t>
            </a:r>
            <a:r>
              <a:rPr lang="en-GB" b="1" dirty="0" smtClean="0"/>
              <a:t>16 </a:t>
            </a:r>
            <a:r>
              <a:rPr lang="en-GB" dirty="0" smtClean="0"/>
              <a:t>or</a:t>
            </a:r>
            <a:r>
              <a:rPr lang="en-GB" b="1" dirty="0" smtClean="0"/>
              <a:t> 17</a:t>
            </a:r>
            <a:r>
              <a:rPr lang="en-GB" dirty="0" smtClean="0"/>
              <a:t> moves, </a:t>
            </a:r>
            <a:r>
              <a:rPr lang="en-GB" b="1" dirty="0" smtClean="0"/>
              <a:t>2</a:t>
            </a:r>
            <a:r>
              <a:rPr lang="en-GB" dirty="0" smtClean="0"/>
              <a:t> looks</a:t>
            </a:r>
          </a:p>
          <a:p>
            <a:pPr lvl="1"/>
            <a:r>
              <a:rPr lang="en-GB" b="1" dirty="0">
                <a:solidFill>
                  <a:srgbClr val="FFFF00"/>
                </a:solidFill>
              </a:rPr>
              <a:t>3 twisted </a:t>
            </a:r>
            <a:r>
              <a:rPr lang="en-GB" b="1" dirty="0" smtClean="0">
                <a:solidFill>
                  <a:srgbClr val="FFFF00"/>
                </a:solidFill>
              </a:rPr>
              <a:t>corners		</a:t>
            </a:r>
            <a:r>
              <a:rPr lang="en-GB" b="1" dirty="0" smtClean="0"/>
              <a:t>8</a:t>
            </a:r>
            <a:r>
              <a:rPr lang="en-GB" dirty="0" smtClean="0"/>
              <a:t> or </a:t>
            </a:r>
            <a:r>
              <a:rPr lang="en-GB" b="1" dirty="0" smtClean="0"/>
              <a:t>17</a:t>
            </a:r>
            <a:r>
              <a:rPr lang="en-GB" dirty="0" smtClean="0"/>
              <a:t> moves, </a:t>
            </a:r>
            <a:r>
              <a:rPr lang="en-GB" b="1" dirty="0" smtClean="0"/>
              <a:t>1</a:t>
            </a:r>
            <a:r>
              <a:rPr lang="en-GB" dirty="0" smtClean="0"/>
              <a:t> or </a:t>
            </a:r>
            <a:r>
              <a:rPr lang="en-GB" b="1" dirty="0" smtClean="0"/>
              <a:t>2</a:t>
            </a:r>
            <a:r>
              <a:rPr lang="en-GB" dirty="0" smtClean="0"/>
              <a:t> looks</a:t>
            </a:r>
          </a:p>
          <a:p>
            <a:pPr lvl="1"/>
            <a:r>
              <a:rPr lang="en-GB" b="1" dirty="0">
                <a:solidFill>
                  <a:srgbClr val="FFFF00"/>
                </a:solidFill>
              </a:rPr>
              <a:t>2 twisted </a:t>
            </a:r>
            <a:r>
              <a:rPr lang="en-GB" b="1" dirty="0" smtClean="0">
                <a:solidFill>
                  <a:srgbClr val="FFFF00"/>
                </a:solidFill>
              </a:rPr>
              <a:t>corners		</a:t>
            </a:r>
            <a:r>
              <a:rPr lang="en-GB" b="1" dirty="0" smtClean="0"/>
              <a:t>26</a:t>
            </a:r>
            <a:r>
              <a:rPr lang="en-GB" dirty="0" smtClean="0"/>
              <a:t> moves</a:t>
            </a:r>
            <a:r>
              <a:rPr lang="en-GB" dirty="0"/>
              <a:t>, </a:t>
            </a:r>
            <a:r>
              <a:rPr lang="en-GB" b="1" dirty="0" smtClean="0"/>
              <a:t>3</a:t>
            </a:r>
            <a:r>
              <a:rPr lang="en-GB" dirty="0" smtClean="0"/>
              <a:t> looks</a:t>
            </a:r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“Weighted Average”	</a:t>
            </a:r>
            <a:r>
              <a:rPr lang="en-GB" b="1" dirty="0" smtClean="0"/>
              <a:t>19.0</a:t>
            </a:r>
            <a:r>
              <a:rPr lang="en-GB" dirty="0" smtClean="0"/>
              <a:t> moves, </a:t>
            </a:r>
            <a:r>
              <a:rPr lang="en-GB" b="1" dirty="0" smtClean="0"/>
              <a:t>2.3</a:t>
            </a:r>
            <a:r>
              <a:rPr lang="en-GB" dirty="0" smtClean="0"/>
              <a:t> looks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US" dirty="0"/>
              <a:t>“Improver”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2 algorithms </a:t>
            </a:r>
            <a:r>
              <a:rPr lang="mr-IN" dirty="0" smtClean="0"/>
              <a:t>–</a:t>
            </a:r>
            <a:r>
              <a:rPr lang="en-GB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R </a:t>
            </a:r>
            <a:r>
              <a:rPr lang="en-US" b="1" dirty="0">
                <a:solidFill>
                  <a:srgbClr val="FFFF00"/>
                </a:solidFill>
              </a:rPr>
              <a:t>U2 R’ U’ R U’ R</a:t>
            </a:r>
            <a:r>
              <a:rPr lang="en-US" b="1" dirty="0" smtClean="0">
                <a:solidFill>
                  <a:srgbClr val="FFFF00"/>
                </a:solidFill>
              </a:rPr>
              <a:t>’ </a:t>
            </a:r>
            <a:r>
              <a:rPr lang="en-US" dirty="0" smtClean="0"/>
              <a:t>and </a:t>
            </a:r>
            <a:r>
              <a:rPr lang="en-US" b="1" dirty="0">
                <a:solidFill>
                  <a:srgbClr val="FFFF00"/>
                </a:solidFill>
              </a:rPr>
              <a:t>R U R’ U R U2’ R</a:t>
            </a:r>
            <a:r>
              <a:rPr lang="en-US" b="1" dirty="0" smtClean="0">
                <a:solidFill>
                  <a:srgbClr val="FFFF00"/>
                </a:solidFill>
              </a:rPr>
              <a:t>’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4 </a:t>
            </a:r>
            <a:r>
              <a:rPr lang="en-GB" b="1" dirty="0">
                <a:solidFill>
                  <a:srgbClr val="FFFF00"/>
                </a:solidFill>
              </a:rPr>
              <a:t>twisted </a:t>
            </a:r>
            <a:r>
              <a:rPr lang="en-GB" b="1" dirty="0" smtClean="0">
                <a:solidFill>
                  <a:srgbClr val="FFFF00"/>
                </a:solidFill>
              </a:rPr>
              <a:t>corners		</a:t>
            </a:r>
            <a:r>
              <a:rPr lang="en-GB" b="1" dirty="0" smtClean="0"/>
              <a:t>14</a:t>
            </a:r>
            <a:r>
              <a:rPr lang="en-GB" dirty="0" smtClean="0"/>
              <a:t> or </a:t>
            </a:r>
            <a:r>
              <a:rPr lang="en-GB" b="1" dirty="0" smtClean="0"/>
              <a:t>15</a:t>
            </a:r>
            <a:r>
              <a:rPr lang="en-GB" dirty="0" smtClean="0"/>
              <a:t> moves</a:t>
            </a:r>
            <a:r>
              <a:rPr lang="en-GB" dirty="0"/>
              <a:t>, </a:t>
            </a:r>
            <a:r>
              <a:rPr lang="en-GB" b="1" dirty="0"/>
              <a:t>2</a:t>
            </a:r>
            <a:r>
              <a:rPr lang="en-GB" dirty="0"/>
              <a:t> looks</a:t>
            </a:r>
          </a:p>
          <a:p>
            <a:pPr lvl="1"/>
            <a:r>
              <a:rPr lang="en-GB" b="1" dirty="0">
                <a:solidFill>
                  <a:srgbClr val="FFFF00"/>
                </a:solidFill>
              </a:rPr>
              <a:t>3 twisted </a:t>
            </a:r>
            <a:r>
              <a:rPr lang="en-GB" b="1" dirty="0" smtClean="0">
                <a:solidFill>
                  <a:srgbClr val="FFFF00"/>
                </a:solidFill>
              </a:rPr>
              <a:t>corners		</a:t>
            </a:r>
            <a:r>
              <a:rPr lang="en-GB" b="1" dirty="0" smtClean="0"/>
              <a:t>7</a:t>
            </a:r>
            <a:r>
              <a:rPr lang="en-GB" dirty="0" smtClean="0"/>
              <a:t> moves</a:t>
            </a:r>
            <a:r>
              <a:rPr lang="en-GB" dirty="0"/>
              <a:t>, </a:t>
            </a:r>
            <a:r>
              <a:rPr lang="en-GB" b="1" dirty="0"/>
              <a:t>1</a:t>
            </a:r>
            <a:r>
              <a:rPr lang="en-GB" dirty="0"/>
              <a:t> </a:t>
            </a:r>
            <a:r>
              <a:rPr lang="en-GB" dirty="0" smtClean="0"/>
              <a:t>look</a:t>
            </a:r>
            <a:endParaRPr lang="en-GB" dirty="0"/>
          </a:p>
          <a:p>
            <a:pPr lvl="1"/>
            <a:r>
              <a:rPr lang="en-GB" b="1" dirty="0">
                <a:solidFill>
                  <a:srgbClr val="FFFF00"/>
                </a:solidFill>
              </a:rPr>
              <a:t>2 twisted </a:t>
            </a:r>
            <a:r>
              <a:rPr lang="en-GB" b="1" dirty="0" smtClean="0">
                <a:solidFill>
                  <a:srgbClr val="FFFF00"/>
                </a:solidFill>
              </a:rPr>
              <a:t>corners		</a:t>
            </a:r>
            <a:r>
              <a:rPr lang="en-GB" b="1" dirty="0" smtClean="0"/>
              <a:t>15</a:t>
            </a:r>
            <a:r>
              <a:rPr lang="en-GB" dirty="0" smtClean="0"/>
              <a:t> moves</a:t>
            </a:r>
            <a:r>
              <a:rPr lang="en-GB" dirty="0"/>
              <a:t>, </a:t>
            </a:r>
            <a:r>
              <a:rPr lang="en-GB" b="1" dirty="0" smtClean="0"/>
              <a:t>2</a:t>
            </a:r>
            <a:r>
              <a:rPr lang="en-GB" dirty="0" smtClean="0"/>
              <a:t> </a:t>
            </a:r>
            <a:r>
              <a:rPr lang="en-GB" dirty="0"/>
              <a:t>looks</a:t>
            </a:r>
          </a:p>
          <a:p>
            <a:pPr lvl="1"/>
            <a:r>
              <a:rPr lang="en-GB" b="1" dirty="0">
                <a:solidFill>
                  <a:srgbClr val="FFFF00"/>
                </a:solidFill>
              </a:rPr>
              <a:t>“</a:t>
            </a:r>
            <a:r>
              <a:rPr lang="en-GB" b="1" dirty="0" smtClean="0">
                <a:solidFill>
                  <a:srgbClr val="FFFF00"/>
                </a:solidFill>
              </a:rPr>
              <a:t>Weighted Average”	</a:t>
            </a:r>
            <a:r>
              <a:rPr lang="en-GB" b="1" dirty="0" smtClean="0"/>
              <a:t>12.0</a:t>
            </a:r>
            <a:r>
              <a:rPr lang="en-GB" dirty="0" smtClean="0"/>
              <a:t> </a:t>
            </a:r>
            <a:r>
              <a:rPr lang="en-GB" dirty="0"/>
              <a:t>moves, </a:t>
            </a:r>
            <a:r>
              <a:rPr lang="en-GB" b="1" dirty="0" smtClean="0"/>
              <a:t>1.7</a:t>
            </a:r>
            <a:r>
              <a:rPr lang="en-GB" dirty="0" smtClean="0"/>
              <a:t> looks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935" y="476634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775" y="476634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522" y="476634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234" y="305095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109" y="1277799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586" y="476634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522" y="1277072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863" y="3051385"/>
            <a:ext cx="1219200" cy="12192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630454" y="2516022"/>
            <a:ext cx="1542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H / Double Sune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0226896" y="2521345"/>
            <a:ext cx="1140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Pi / Bruno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774179" y="4246545"/>
            <a:ext cx="1140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Sune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0276333" y="4288109"/>
            <a:ext cx="998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Anti-Sune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7225545" y="5971051"/>
            <a:ext cx="1613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 / Chameleon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8723411" y="5971051"/>
            <a:ext cx="1367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 / Headlights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6092792" y="5971051"/>
            <a:ext cx="1029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L / Bowtie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0361988" y="5971051"/>
            <a:ext cx="735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Solved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4691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OLL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34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“Beginner” </a:t>
            </a:r>
            <a:r>
              <a:rPr lang="mr-IN" dirty="0"/>
              <a:t>–</a:t>
            </a:r>
            <a:r>
              <a:rPr lang="en-US" dirty="0"/>
              <a:t> 2 algorithms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One </a:t>
            </a:r>
            <a:r>
              <a:rPr lang="en-US" b="1" dirty="0" smtClean="0">
                <a:solidFill>
                  <a:srgbClr val="FFFF00"/>
                </a:solidFill>
              </a:rPr>
              <a:t>EOLL </a:t>
            </a:r>
            <a:r>
              <a:rPr lang="en-US" dirty="0" smtClean="0"/>
              <a:t>algorithm</a:t>
            </a:r>
            <a:r>
              <a:rPr lang="en-US" b="1" dirty="0" smtClean="0"/>
              <a:t> </a:t>
            </a:r>
            <a:r>
              <a:rPr lang="en-US" dirty="0" smtClean="0"/>
              <a:t>+ beginner </a:t>
            </a:r>
            <a:r>
              <a:rPr lang="en-US" b="1" dirty="0" smtClean="0">
                <a:solidFill>
                  <a:srgbClr val="FFFF00"/>
                </a:solidFill>
              </a:rPr>
              <a:t>Anti-Sune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“Worst Case”</a:t>
            </a:r>
            <a:r>
              <a:rPr lang="en-GB" b="1" dirty="0">
                <a:solidFill>
                  <a:srgbClr val="FFFF00"/>
                </a:solidFill>
              </a:rPr>
              <a:t>		</a:t>
            </a:r>
            <a:r>
              <a:rPr lang="en-GB" b="1" dirty="0"/>
              <a:t>45 </a:t>
            </a:r>
            <a:r>
              <a:rPr lang="en-GB" dirty="0"/>
              <a:t>moves, </a:t>
            </a:r>
            <a:r>
              <a:rPr lang="en-GB" b="1" dirty="0"/>
              <a:t>6</a:t>
            </a:r>
            <a:r>
              <a:rPr lang="en-GB" dirty="0"/>
              <a:t> </a:t>
            </a:r>
            <a:r>
              <a:rPr lang="en-GB" dirty="0" smtClean="0"/>
              <a:t>looks</a:t>
            </a:r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“Weighted </a:t>
            </a:r>
            <a:r>
              <a:rPr lang="en-GB" b="1" dirty="0">
                <a:solidFill>
                  <a:srgbClr val="FFFF00"/>
                </a:solidFill>
              </a:rPr>
              <a:t>Average” 	</a:t>
            </a:r>
            <a:r>
              <a:rPr lang="en-GB" b="1" dirty="0" smtClean="0"/>
              <a:t>27.3 </a:t>
            </a:r>
            <a:r>
              <a:rPr lang="en-GB" dirty="0"/>
              <a:t>moves, </a:t>
            </a:r>
            <a:r>
              <a:rPr lang="en-GB" b="1" dirty="0" smtClean="0"/>
              <a:t>3.8 </a:t>
            </a:r>
            <a:r>
              <a:rPr lang="en-GB" dirty="0" smtClean="0"/>
              <a:t>looks</a:t>
            </a:r>
            <a:endParaRPr lang="en-GB" dirty="0"/>
          </a:p>
          <a:p>
            <a:pPr lvl="1"/>
            <a:endParaRPr lang="en-GB" dirty="0" smtClean="0"/>
          </a:p>
          <a:p>
            <a:pPr marL="0" indent="0">
              <a:buNone/>
            </a:pPr>
            <a:r>
              <a:rPr lang="en-US" dirty="0" smtClean="0"/>
              <a:t>“Improver” </a:t>
            </a:r>
            <a:r>
              <a:rPr lang="mr-IN" dirty="0" smtClean="0"/>
              <a:t>–</a:t>
            </a:r>
            <a:r>
              <a:rPr lang="en-US" dirty="0" smtClean="0"/>
              <a:t> 4 algorithms </a:t>
            </a:r>
            <a:r>
              <a:rPr lang="mr-IN" dirty="0" smtClean="0"/>
              <a:t>–</a:t>
            </a:r>
            <a:r>
              <a:rPr lang="en-US" dirty="0" smtClean="0"/>
              <a:t> Two </a:t>
            </a:r>
            <a:r>
              <a:rPr lang="en-US" b="1" dirty="0" smtClean="0">
                <a:solidFill>
                  <a:srgbClr val="FFFF00"/>
                </a:solidFill>
              </a:rPr>
              <a:t>EOLL </a:t>
            </a:r>
            <a:r>
              <a:rPr lang="en-US" dirty="0" smtClean="0"/>
              <a:t>algorithms</a:t>
            </a:r>
            <a:r>
              <a:rPr lang="en-US" b="1" dirty="0" smtClean="0"/>
              <a:t> </a:t>
            </a:r>
            <a:r>
              <a:rPr lang="en-US" dirty="0" smtClean="0"/>
              <a:t>+ </a:t>
            </a:r>
            <a:r>
              <a:rPr lang="en-US" b="1" dirty="0" smtClean="0">
                <a:solidFill>
                  <a:srgbClr val="FFFF00"/>
                </a:solidFill>
              </a:rPr>
              <a:t>Sune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+ </a:t>
            </a:r>
            <a:r>
              <a:rPr lang="en-US" b="1" dirty="0" smtClean="0">
                <a:solidFill>
                  <a:srgbClr val="FFFF00"/>
                </a:solidFill>
              </a:rPr>
              <a:t>Anti-Sune</a:t>
            </a:r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“Worst Case”</a:t>
            </a:r>
            <a:r>
              <a:rPr lang="en-GB" b="1" dirty="0">
                <a:solidFill>
                  <a:srgbClr val="FFFF00"/>
                </a:solidFill>
              </a:rPr>
              <a:t>		</a:t>
            </a:r>
            <a:r>
              <a:rPr lang="en-GB" b="1" dirty="0"/>
              <a:t>28 </a:t>
            </a:r>
            <a:r>
              <a:rPr lang="en-GB" dirty="0"/>
              <a:t>moves, </a:t>
            </a:r>
            <a:r>
              <a:rPr lang="en-GB" b="1" dirty="0"/>
              <a:t>4 </a:t>
            </a:r>
            <a:r>
              <a:rPr lang="en-GB" dirty="0"/>
              <a:t>looks</a:t>
            </a:r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“</a:t>
            </a:r>
            <a:r>
              <a:rPr lang="en-GB" b="1" dirty="0">
                <a:solidFill>
                  <a:srgbClr val="FFFF00"/>
                </a:solidFill>
              </a:rPr>
              <a:t>Weighted Average” </a:t>
            </a:r>
            <a:r>
              <a:rPr lang="en-GB" b="1" dirty="0" smtClean="0">
                <a:solidFill>
                  <a:srgbClr val="FFFF00"/>
                </a:solidFill>
              </a:rPr>
              <a:t>	</a:t>
            </a:r>
            <a:r>
              <a:rPr lang="en-GB" b="1" dirty="0" smtClean="0"/>
              <a:t>18.1 </a:t>
            </a:r>
            <a:r>
              <a:rPr lang="en-GB" dirty="0"/>
              <a:t>moves, </a:t>
            </a:r>
            <a:r>
              <a:rPr lang="en-GB" b="1" dirty="0" smtClean="0"/>
              <a:t>2.8 </a:t>
            </a:r>
            <a:r>
              <a:rPr lang="en-GB" dirty="0"/>
              <a:t>looks</a:t>
            </a:r>
          </a:p>
          <a:p>
            <a:pPr lvl="1"/>
            <a:endParaRPr lang="en-GB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GB" dirty="0" smtClean="0"/>
              <a:t>Comparison</a:t>
            </a:r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“Worst Case”</a:t>
            </a:r>
            <a:r>
              <a:rPr lang="en-GB" b="1" dirty="0">
                <a:solidFill>
                  <a:srgbClr val="FFFF00"/>
                </a:solidFill>
              </a:rPr>
              <a:t>		</a:t>
            </a:r>
            <a:r>
              <a:rPr lang="en-GB" dirty="0" smtClean="0"/>
              <a:t>“Improver” </a:t>
            </a:r>
            <a:r>
              <a:rPr lang="en-GB" dirty="0"/>
              <a:t>method saves </a:t>
            </a:r>
            <a:r>
              <a:rPr lang="en-GB" b="1" dirty="0" smtClean="0"/>
              <a:t>17 </a:t>
            </a:r>
            <a:r>
              <a:rPr lang="en-GB" dirty="0" smtClean="0"/>
              <a:t>moves, </a:t>
            </a:r>
            <a:r>
              <a:rPr lang="en-GB" b="1" dirty="0"/>
              <a:t>2 </a:t>
            </a:r>
            <a:r>
              <a:rPr lang="en-GB" dirty="0"/>
              <a:t>looks </a:t>
            </a:r>
            <a:r>
              <a:rPr lang="mr-IN" dirty="0" smtClean="0"/>
              <a:t>–</a:t>
            </a:r>
            <a:r>
              <a:rPr lang="en-GB" dirty="0" smtClean="0"/>
              <a:t>&gt; </a:t>
            </a:r>
            <a:r>
              <a:rPr lang="en-GB" b="1" dirty="0"/>
              <a:t>37.8% </a:t>
            </a:r>
            <a:r>
              <a:rPr lang="en-GB" dirty="0" smtClean="0"/>
              <a:t>saving</a:t>
            </a:r>
            <a:endParaRPr lang="en-GB" dirty="0"/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“</a:t>
            </a:r>
            <a:r>
              <a:rPr lang="en-GB" b="1" dirty="0">
                <a:solidFill>
                  <a:srgbClr val="FFFF00"/>
                </a:solidFill>
              </a:rPr>
              <a:t>Weighted Average” 	</a:t>
            </a:r>
            <a:r>
              <a:rPr lang="en-GB" dirty="0" smtClean="0"/>
              <a:t>“Improver</a:t>
            </a:r>
            <a:r>
              <a:rPr lang="en-GB" smtClean="0"/>
              <a:t>” </a:t>
            </a:r>
            <a:r>
              <a:rPr lang="en-GB"/>
              <a:t>method saves </a:t>
            </a:r>
            <a:r>
              <a:rPr lang="en-GB" b="1" dirty="0" smtClean="0"/>
              <a:t>9.2 </a:t>
            </a:r>
            <a:r>
              <a:rPr lang="en-GB" dirty="0" smtClean="0"/>
              <a:t>moves, </a:t>
            </a:r>
            <a:r>
              <a:rPr lang="en-GB" b="1" dirty="0" smtClean="0"/>
              <a:t>1 </a:t>
            </a:r>
            <a:r>
              <a:rPr lang="en-GB" dirty="0" smtClean="0"/>
              <a:t>look </a:t>
            </a:r>
            <a:r>
              <a:rPr lang="mr-IN" dirty="0" smtClean="0"/>
              <a:t>–</a:t>
            </a:r>
            <a:r>
              <a:rPr lang="en-GB" dirty="0" smtClean="0"/>
              <a:t>&gt; </a:t>
            </a:r>
            <a:r>
              <a:rPr lang="en-GB" b="1" dirty="0" smtClean="0"/>
              <a:t>33.7%</a:t>
            </a:r>
            <a:r>
              <a:rPr lang="en-GB" dirty="0" smtClean="0"/>
              <a:t> saving</a:t>
            </a:r>
            <a:endParaRPr lang="en-GB" b="1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794" y="2066400"/>
            <a:ext cx="1625600" cy="162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568" y="3872922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3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Nearly Done!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986" y="2586875"/>
            <a:ext cx="2776728" cy="2895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18" y="2231275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8400"/>
            <a:ext cx="10131425" cy="1456267"/>
          </a:xfrm>
        </p:spPr>
        <p:txBody>
          <a:bodyPr/>
          <a:lstStyle/>
          <a:p>
            <a:r>
              <a:rPr lang="en-US" dirty="0" smtClean="0"/>
              <a:t>Orientation of the Last Layer (</a:t>
            </a:r>
            <a:r>
              <a:rPr lang="en-US" b="1" dirty="0" smtClean="0">
                <a:solidFill>
                  <a:srgbClr val="FFFF00"/>
                </a:solidFill>
              </a:rPr>
              <a:t>OLL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82012"/>
            <a:ext cx="10131425" cy="4324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“Beginner” method used 2 simple algorithms</a:t>
            </a:r>
          </a:p>
          <a:p>
            <a:pPr lvl="1"/>
            <a:r>
              <a:rPr lang="en-US" dirty="0" smtClean="0"/>
              <a:t>6-move modified trigger </a:t>
            </a:r>
            <a:r>
              <a:rPr lang="en-US" b="1" dirty="0" smtClean="0">
                <a:solidFill>
                  <a:srgbClr val="FFFF00"/>
                </a:solidFill>
              </a:rPr>
              <a:t>F </a:t>
            </a:r>
            <a:r>
              <a:rPr lang="en-US" b="1" dirty="0">
                <a:solidFill>
                  <a:srgbClr val="FFFF00"/>
                </a:solidFill>
              </a:rPr>
              <a:t>(U R U’ R’) F</a:t>
            </a:r>
            <a:r>
              <a:rPr lang="en-US" b="1" dirty="0" smtClean="0">
                <a:solidFill>
                  <a:srgbClr val="FFFF00"/>
                </a:solidFill>
              </a:rPr>
              <a:t>’ </a:t>
            </a:r>
            <a:r>
              <a:rPr lang="en-US" dirty="0" smtClean="0"/>
              <a:t>for edge orientation </a:t>
            </a:r>
            <a:r>
              <a:rPr lang="en-GB" dirty="0" smtClean="0"/>
              <a:t>(</a:t>
            </a:r>
            <a:r>
              <a:rPr lang="en-GB" b="1" dirty="0" smtClean="0">
                <a:solidFill>
                  <a:srgbClr val="FFFF00"/>
                </a:solidFill>
              </a:rPr>
              <a:t>EOLL</a:t>
            </a:r>
            <a:r>
              <a:rPr lang="en-GB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8-move combination of triggers </a:t>
            </a:r>
            <a:r>
              <a:rPr lang="en-US" b="1" dirty="0" smtClean="0">
                <a:solidFill>
                  <a:srgbClr val="FFFF00"/>
                </a:solidFill>
              </a:rPr>
              <a:t>(R </a:t>
            </a:r>
            <a:r>
              <a:rPr lang="en-US" b="1" dirty="0">
                <a:solidFill>
                  <a:srgbClr val="FFFF00"/>
                </a:solidFill>
              </a:rPr>
              <a:t>U2 R’ U2</a:t>
            </a:r>
            <a:r>
              <a:rPr lang="en-US" b="1" dirty="0" smtClean="0">
                <a:solidFill>
                  <a:srgbClr val="FFFF00"/>
                </a:solidFill>
              </a:rPr>
              <a:t>’)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FFFF00"/>
                </a:solidFill>
              </a:rPr>
              <a:t>(U R U’ R’)</a:t>
            </a:r>
            <a:r>
              <a:rPr lang="en-US" dirty="0"/>
              <a:t> </a:t>
            </a:r>
            <a:r>
              <a:rPr lang="en-US" dirty="0" smtClean="0"/>
              <a:t>for corner orientation </a:t>
            </a:r>
            <a:r>
              <a:rPr lang="en-GB" dirty="0" smtClean="0"/>
              <a:t>(</a:t>
            </a:r>
            <a:r>
              <a:rPr lang="en-GB" b="1" dirty="0" smtClean="0">
                <a:solidFill>
                  <a:srgbClr val="FFFF00"/>
                </a:solidFill>
              </a:rPr>
              <a:t>OCLL</a:t>
            </a:r>
            <a:r>
              <a:rPr lang="en-GB" dirty="0" smtClean="0"/>
              <a:t>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GB" dirty="0" smtClean="0"/>
              <a:t>“Improver” method will use 4 simple algorithms</a:t>
            </a:r>
          </a:p>
          <a:p>
            <a:pPr lvl="1"/>
            <a:r>
              <a:rPr lang="en-GB" dirty="0" smtClean="0"/>
              <a:t>6-move algorithms for edge orientation (</a:t>
            </a:r>
            <a:r>
              <a:rPr lang="en-GB" b="1" dirty="0" smtClean="0">
                <a:solidFill>
                  <a:srgbClr val="FFFF00"/>
                </a:solidFill>
              </a:rPr>
              <a:t>EOLL</a:t>
            </a:r>
            <a:r>
              <a:rPr lang="en-GB" dirty="0" smtClean="0"/>
              <a:t>) </a:t>
            </a:r>
            <a:r>
              <a:rPr lang="mr-IN" dirty="0" smtClean="0"/>
              <a:t>–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F R U </a:t>
            </a:r>
            <a:r>
              <a:rPr lang="en-GB" dirty="0" smtClean="0"/>
              <a:t>moves</a:t>
            </a:r>
          </a:p>
          <a:p>
            <a:pPr lvl="1"/>
            <a:r>
              <a:rPr lang="en-GB" dirty="0" smtClean="0"/>
              <a:t>7-move algorithms for corner orientation (</a:t>
            </a:r>
            <a:r>
              <a:rPr lang="en-GB" b="1" dirty="0" smtClean="0">
                <a:solidFill>
                  <a:srgbClr val="FFFF00"/>
                </a:solidFill>
              </a:rPr>
              <a:t>Sune </a:t>
            </a:r>
            <a:r>
              <a:rPr lang="en-GB" dirty="0" smtClean="0"/>
              <a:t>and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Anti-Sune</a:t>
            </a:r>
            <a:r>
              <a:rPr lang="en-GB" dirty="0" smtClean="0"/>
              <a:t>) </a:t>
            </a:r>
            <a:r>
              <a:rPr lang="mr-IN" dirty="0" smtClean="0"/>
              <a:t>–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R U</a:t>
            </a:r>
            <a:r>
              <a:rPr lang="en-GB" dirty="0" smtClean="0"/>
              <a:t> moves</a:t>
            </a:r>
          </a:p>
          <a:p>
            <a:pPr lvl="1"/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 new algorithms will be easy to learn and incorporate into your solves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beginner </a:t>
            </a:r>
            <a:r>
              <a:rPr lang="en-GB" b="1" dirty="0">
                <a:solidFill>
                  <a:srgbClr val="FFFF00"/>
                </a:solidFill>
              </a:rPr>
              <a:t>Anti-Sune </a:t>
            </a:r>
            <a:r>
              <a:rPr lang="en-GB" dirty="0" smtClean="0"/>
              <a:t>(</a:t>
            </a:r>
            <a:r>
              <a:rPr lang="en-US" dirty="0"/>
              <a:t>combination of </a:t>
            </a:r>
            <a:r>
              <a:rPr lang="en-US" dirty="0" smtClean="0"/>
              <a:t>triggers</a:t>
            </a:r>
            <a:r>
              <a:rPr lang="en-GB" dirty="0" smtClean="0"/>
              <a:t>) will be shortened from 8 moves to 7 moves</a:t>
            </a:r>
          </a:p>
          <a:p>
            <a:pPr lvl="1"/>
            <a:r>
              <a:rPr lang="en-GB" dirty="0" smtClean="0"/>
              <a:t>The additional </a:t>
            </a:r>
            <a:r>
              <a:rPr lang="en-GB" b="1" dirty="0" smtClean="0">
                <a:solidFill>
                  <a:srgbClr val="FFFF00"/>
                </a:solidFill>
              </a:rPr>
              <a:t>EOLL</a:t>
            </a:r>
            <a:r>
              <a:rPr lang="en-GB" dirty="0" smtClean="0">
                <a:solidFill>
                  <a:srgbClr val="FFFF00"/>
                </a:solidFill>
              </a:rPr>
              <a:t> </a:t>
            </a:r>
            <a:r>
              <a:rPr lang="en-GB" dirty="0" smtClean="0"/>
              <a:t>+ </a:t>
            </a:r>
            <a:r>
              <a:rPr lang="en-GB" b="1" dirty="0" smtClean="0">
                <a:solidFill>
                  <a:srgbClr val="FFFF00"/>
                </a:solidFill>
              </a:rPr>
              <a:t>OCLL</a:t>
            </a:r>
            <a:r>
              <a:rPr lang="en-GB" dirty="0" smtClean="0">
                <a:solidFill>
                  <a:srgbClr val="FFFF00"/>
                </a:solidFill>
              </a:rPr>
              <a:t> </a:t>
            </a:r>
            <a:r>
              <a:rPr lang="en-GB" dirty="0" smtClean="0"/>
              <a:t>algorithms will each be a simple “</a:t>
            </a:r>
            <a:r>
              <a:rPr lang="en-GB" b="1" dirty="0" smtClean="0">
                <a:solidFill>
                  <a:srgbClr val="FFFF00"/>
                </a:solidFill>
              </a:rPr>
              <a:t>inverse</a:t>
            </a:r>
            <a:r>
              <a:rPr lang="en-GB" dirty="0" smtClean="0"/>
              <a:t>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26" y="2064667"/>
            <a:ext cx="1625600" cy="162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174" y="3872922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4 possible cases during </a:t>
            </a:r>
            <a:r>
              <a:rPr lang="en-US" b="1" dirty="0" smtClean="0">
                <a:solidFill>
                  <a:srgbClr val="FFFF00"/>
                </a:solidFill>
              </a:rPr>
              <a:t>EOLL</a:t>
            </a:r>
            <a:r>
              <a:rPr lang="en-US" dirty="0" smtClean="0"/>
              <a:t> including the “</a:t>
            </a:r>
            <a:r>
              <a:rPr lang="en-US" b="1" dirty="0" smtClean="0">
                <a:solidFill>
                  <a:srgbClr val="FFFF00"/>
                </a:solidFill>
              </a:rPr>
              <a:t>solved</a:t>
            </a:r>
            <a:r>
              <a:rPr lang="en-US" dirty="0" smtClean="0"/>
              <a:t>” case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“</a:t>
            </a:r>
            <a:r>
              <a:rPr lang="en-US" b="1" dirty="0" smtClean="0">
                <a:solidFill>
                  <a:srgbClr val="FFFF00"/>
                </a:solidFill>
              </a:rPr>
              <a:t>adjacent edge flip</a:t>
            </a:r>
            <a:r>
              <a:rPr lang="en-US" dirty="0" smtClean="0"/>
              <a:t>” is the most common </a:t>
            </a:r>
            <a:r>
              <a:rPr lang="en-US" b="1" dirty="0" smtClean="0">
                <a:solidFill>
                  <a:srgbClr val="FFFF00"/>
                </a:solidFill>
              </a:rPr>
              <a:t>EOLL</a:t>
            </a:r>
            <a:r>
              <a:rPr lang="en-US" dirty="0" smtClean="0"/>
              <a:t> as it occurs in </a:t>
            </a:r>
            <a:r>
              <a:rPr lang="en-US" b="1" dirty="0" smtClean="0">
                <a:solidFill>
                  <a:srgbClr val="FFFF00"/>
                </a:solidFill>
              </a:rPr>
              <a:t>4/8</a:t>
            </a:r>
            <a:r>
              <a:rPr lang="en-US" dirty="0" smtClean="0"/>
              <a:t> solves (i.e. </a:t>
            </a:r>
            <a:r>
              <a:rPr lang="en-US" b="1" dirty="0" smtClean="0">
                <a:solidFill>
                  <a:srgbClr val="FFFF00"/>
                </a:solidFill>
              </a:rPr>
              <a:t>50</a:t>
            </a:r>
            <a:r>
              <a:rPr lang="en-US" b="1" dirty="0">
                <a:solidFill>
                  <a:srgbClr val="FFFF00"/>
                </a:solidFill>
              </a:rPr>
              <a:t>% </a:t>
            </a:r>
            <a:r>
              <a:rPr lang="en-US" dirty="0" smtClean="0"/>
              <a:t>of the time)</a:t>
            </a:r>
          </a:p>
          <a:p>
            <a:pPr marL="0" indent="0">
              <a:buNone/>
            </a:pPr>
            <a:r>
              <a:rPr lang="en-US" dirty="0" smtClean="0"/>
              <a:t>The other two cases take longer to solve if you only know the </a:t>
            </a:r>
            <a:r>
              <a:rPr lang="en-US" b="1" dirty="0" smtClean="0">
                <a:solidFill>
                  <a:srgbClr val="FFFF00"/>
                </a:solidFill>
              </a:rPr>
              <a:t>F </a:t>
            </a:r>
            <a:r>
              <a:rPr lang="en-US" b="1" dirty="0">
                <a:solidFill>
                  <a:srgbClr val="FFFF00"/>
                </a:solidFill>
              </a:rPr>
              <a:t>(U R U’ R’) F</a:t>
            </a:r>
            <a:r>
              <a:rPr lang="en-US" b="1" dirty="0" smtClean="0">
                <a:solidFill>
                  <a:srgbClr val="FFFF00"/>
                </a:solidFill>
              </a:rPr>
              <a:t>’ </a:t>
            </a:r>
            <a:r>
              <a:rPr lang="en-US" dirty="0" smtClean="0"/>
              <a:t>algorithm</a:t>
            </a:r>
            <a:endParaRPr lang="en-US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Edge Orientation of the Last Layer (</a:t>
            </a:r>
            <a:r>
              <a:rPr lang="en-GB" b="1" dirty="0" smtClean="0">
                <a:solidFill>
                  <a:srgbClr val="FFFF00"/>
                </a:solidFill>
              </a:rPr>
              <a:t>EOLL</a:t>
            </a:r>
            <a:r>
              <a:rPr lang="en-GB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589" y="4115041"/>
            <a:ext cx="1625600" cy="162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17" y="4115041"/>
            <a:ext cx="1625600" cy="162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753" y="4115041"/>
            <a:ext cx="1625600" cy="162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82" y="4115041"/>
            <a:ext cx="1625600" cy="1625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31002" y="5484835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1/8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9945509" y="5484835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1/8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131029" y="5484318"/>
            <a:ext cx="471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2/8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534202" y="5484318"/>
            <a:ext cx="471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4</a:t>
            </a:r>
            <a:r>
              <a:rPr lang="en-US" sz="1600" dirty="0" smtClean="0"/>
              <a:t>/8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63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EOLL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59352"/>
            <a:ext cx="10131425" cy="48150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 change the orientation of edges you will use a mixture of </a:t>
            </a:r>
            <a:r>
              <a:rPr lang="en-US" b="1" dirty="0" smtClean="0">
                <a:solidFill>
                  <a:srgbClr val="FFFF00"/>
                </a:solidFill>
              </a:rPr>
              <a:t>F R U </a:t>
            </a:r>
            <a:r>
              <a:rPr lang="en-US" dirty="0" smtClean="0"/>
              <a:t>moves</a:t>
            </a:r>
          </a:p>
          <a:p>
            <a:endParaRPr lang="en-US" dirty="0" smtClean="0"/>
          </a:p>
          <a:p>
            <a:r>
              <a:rPr lang="en-US" dirty="0" smtClean="0"/>
              <a:t>The first </a:t>
            </a:r>
            <a:r>
              <a:rPr lang="en-US" b="1" dirty="0" smtClean="0">
                <a:solidFill>
                  <a:srgbClr val="FFFF00"/>
                </a:solidFill>
              </a:rPr>
              <a:t>EOLL</a:t>
            </a:r>
            <a:r>
              <a:rPr lang="en-US" dirty="0" smtClean="0"/>
              <a:t> algorithm </a:t>
            </a:r>
            <a:r>
              <a:rPr lang="en-US" dirty="0"/>
              <a:t>that will be used </a:t>
            </a:r>
            <a:r>
              <a:rPr lang="en-US" dirty="0" smtClean="0"/>
              <a:t>is </a:t>
            </a:r>
            <a:r>
              <a:rPr lang="en-US" b="1" dirty="0" smtClean="0">
                <a:solidFill>
                  <a:srgbClr val="FFFF00"/>
                </a:solidFill>
              </a:rPr>
              <a:t>F (U R U’ R’) F’</a:t>
            </a:r>
          </a:p>
          <a:p>
            <a:pPr lvl="1"/>
            <a:r>
              <a:rPr lang="en-US" dirty="0" smtClean="0"/>
              <a:t>Notice how it includes the </a:t>
            </a:r>
            <a:r>
              <a:rPr lang="en-US" b="1" dirty="0" smtClean="0">
                <a:solidFill>
                  <a:srgbClr val="FFFF00"/>
                </a:solidFill>
              </a:rPr>
              <a:t>U R U’ R’ </a:t>
            </a:r>
            <a:r>
              <a:rPr lang="en-US" dirty="0" smtClean="0"/>
              <a:t>trigger that is used during </a:t>
            </a:r>
            <a:r>
              <a:rPr lang="en-US" b="1" dirty="0" smtClean="0">
                <a:solidFill>
                  <a:srgbClr val="FFFF00"/>
                </a:solidFill>
              </a:rPr>
              <a:t>F2L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F</a:t>
            </a:r>
            <a:r>
              <a:rPr lang="en-US" dirty="0" smtClean="0"/>
              <a:t> is referred to as a “</a:t>
            </a:r>
            <a:r>
              <a:rPr lang="en-US" b="1" dirty="0" smtClean="0">
                <a:solidFill>
                  <a:srgbClr val="FFFF00"/>
                </a:solidFill>
              </a:rPr>
              <a:t>setup</a:t>
            </a:r>
            <a:r>
              <a:rPr lang="en-US" dirty="0" smtClean="0"/>
              <a:t>” move and the </a:t>
            </a:r>
            <a:r>
              <a:rPr lang="en-US" b="1" dirty="0" smtClean="0">
                <a:solidFill>
                  <a:srgbClr val="FFFF00"/>
                </a:solidFill>
              </a:rPr>
              <a:t>F’</a:t>
            </a:r>
            <a:r>
              <a:rPr lang="en-US" dirty="0" smtClean="0"/>
              <a:t> will undo the setup</a:t>
            </a:r>
          </a:p>
          <a:p>
            <a:pPr lvl="1"/>
            <a:r>
              <a:rPr lang="en-US" dirty="0" smtClean="0"/>
              <a:t>The algorithm “</a:t>
            </a:r>
            <a:r>
              <a:rPr lang="en-US" b="1" dirty="0" smtClean="0">
                <a:solidFill>
                  <a:srgbClr val="FFFF00"/>
                </a:solidFill>
              </a:rPr>
              <a:t>flips</a:t>
            </a:r>
            <a:r>
              <a:rPr lang="en-US" dirty="0" smtClean="0"/>
              <a:t>” two adjacent LL edges (UF and UR) and has a side effect of “</a:t>
            </a:r>
            <a:r>
              <a:rPr lang="en-US" b="1" dirty="0" smtClean="0">
                <a:solidFill>
                  <a:srgbClr val="FFFF00"/>
                </a:solidFill>
              </a:rPr>
              <a:t>permuting</a:t>
            </a:r>
            <a:r>
              <a:rPr lang="en-US" dirty="0" smtClean="0"/>
              <a:t>” LL pieces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second </a:t>
            </a:r>
            <a:r>
              <a:rPr lang="en-US" b="1" dirty="0" smtClean="0">
                <a:solidFill>
                  <a:srgbClr val="FFFF00"/>
                </a:solidFill>
              </a:rPr>
              <a:t>EOLL</a:t>
            </a:r>
            <a:r>
              <a:rPr lang="en-US" dirty="0" smtClean="0"/>
              <a:t> </a:t>
            </a:r>
            <a:r>
              <a:rPr lang="en-US" dirty="0"/>
              <a:t>algorithm that will be used is </a:t>
            </a:r>
            <a:r>
              <a:rPr lang="en-US" b="1" dirty="0">
                <a:solidFill>
                  <a:srgbClr val="FFFF00"/>
                </a:solidFill>
              </a:rPr>
              <a:t>F </a:t>
            </a:r>
            <a:r>
              <a:rPr lang="en-US" b="1" dirty="0" smtClean="0">
                <a:solidFill>
                  <a:srgbClr val="FFFF00"/>
                </a:solidFill>
              </a:rPr>
              <a:t>(R U R’ U’) </a:t>
            </a:r>
            <a:r>
              <a:rPr lang="en-US" b="1" dirty="0">
                <a:solidFill>
                  <a:srgbClr val="FFFF00"/>
                </a:solidFill>
              </a:rPr>
              <a:t>F’</a:t>
            </a:r>
          </a:p>
          <a:p>
            <a:pPr lvl="1"/>
            <a:r>
              <a:rPr lang="en-US" dirty="0"/>
              <a:t>Notice how it includes the </a:t>
            </a:r>
            <a:r>
              <a:rPr lang="en-US" b="1" dirty="0" smtClean="0">
                <a:solidFill>
                  <a:srgbClr val="FFFF00"/>
                </a:solidFill>
              </a:rPr>
              <a:t>R U R’ U’ </a:t>
            </a:r>
            <a:r>
              <a:rPr lang="en-US" dirty="0"/>
              <a:t>trigger that </a:t>
            </a:r>
            <a:r>
              <a:rPr lang="en-US" dirty="0" smtClean="0"/>
              <a:t>is used during </a:t>
            </a:r>
            <a:r>
              <a:rPr lang="en-US" b="1" dirty="0">
                <a:solidFill>
                  <a:srgbClr val="FFFF00"/>
                </a:solidFill>
              </a:rPr>
              <a:t>F2L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FFFF00"/>
                </a:solidFill>
              </a:rPr>
              <a:t>F</a:t>
            </a:r>
            <a:r>
              <a:rPr lang="en-US" dirty="0"/>
              <a:t> is referred to as a “</a:t>
            </a:r>
            <a:r>
              <a:rPr lang="en-US" b="1" dirty="0">
                <a:solidFill>
                  <a:srgbClr val="FFFF00"/>
                </a:solidFill>
              </a:rPr>
              <a:t>setup</a:t>
            </a:r>
            <a:r>
              <a:rPr lang="en-US" dirty="0"/>
              <a:t>” move and the </a:t>
            </a:r>
            <a:r>
              <a:rPr lang="en-US" b="1" dirty="0">
                <a:solidFill>
                  <a:srgbClr val="FFFF00"/>
                </a:solidFill>
              </a:rPr>
              <a:t>F’</a:t>
            </a:r>
            <a:r>
              <a:rPr lang="en-US" dirty="0"/>
              <a:t> will undo the setup</a:t>
            </a:r>
          </a:p>
          <a:p>
            <a:pPr lvl="1"/>
            <a:r>
              <a:rPr lang="en-US" dirty="0"/>
              <a:t>The algorithm “</a:t>
            </a:r>
            <a:r>
              <a:rPr lang="en-US" b="1" dirty="0">
                <a:solidFill>
                  <a:srgbClr val="FFFF00"/>
                </a:solidFill>
              </a:rPr>
              <a:t>flips</a:t>
            </a:r>
            <a:r>
              <a:rPr lang="en-US" dirty="0"/>
              <a:t>” </a:t>
            </a:r>
            <a:r>
              <a:rPr lang="en-US" dirty="0" smtClean="0"/>
              <a:t>two opposite LL </a:t>
            </a:r>
            <a:r>
              <a:rPr lang="en-US" dirty="0"/>
              <a:t>edges (</a:t>
            </a:r>
            <a:r>
              <a:rPr lang="en-US" dirty="0" smtClean="0"/>
              <a:t>UF </a:t>
            </a:r>
            <a:r>
              <a:rPr lang="en-US" dirty="0"/>
              <a:t>and </a:t>
            </a:r>
            <a:r>
              <a:rPr lang="en-US" dirty="0" smtClean="0"/>
              <a:t>UB) and has </a:t>
            </a:r>
            <a:r>
              <a:rPr lang="en-US" dirty="0"/>
              <a:t>a side effect of “</a:t>
            </a:r>
            <a:r>
              <a:rPr lang="en-US" b="1" dirty="0">
                <a:solidFill>
                  <a:srgbClr val="FFFF00"/>
                </a:solidFill>
              </a:rPr>
              <a:t>permuting</a:t>
            </a:r>
            <a:r>
              <a:rPr lang="en-US" dirty="0"/>
              <a:t>” LL </a:t>
            </a:r>
            <a:r>
              <a:rPr lang="en-US" dirty="0" smtClean="0"/>
              <a:t>pieces</a:t>
            </a:r>
          </a:p>
          <a:p>
            <a:pPr lvl="1"/>
            <a:endParaRPr lang="en-US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Note how the two algorithms are both an “</a:t>
            </a:r>
            <a:r>
              <a:rPr lang="en-US" b="1" dirty="0" smtClean="0">
                <a:solidFill>
                  <a:srgbClr val="FFFF00"/>
                </a:solidFill>
              </a:rPr>
              <a:t>inverse</a:t>
            </a:r>
            <a:r>
              <a:rPr lang="en-US" b="1" dirty="0" smtClean="0"/>
              <a:t>”</a:t>
            </a:r>
            <a:r>
              <a:rPr lang="en-US" dirty="0" smtClean="0"/>
              <a:t> of each other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162" y="1759352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“</a:t>
            </a:r>
            <a:r>
              <a:rPr lang="en-US" b="1" dirty="0" smtClean="0">
                <a:solidFill>
                  <a:srgbClr val="FFFF00"/>
                </a:solidFill>
              </a:rPr>
              <a:t>Dot</a:t>
            </a:r>
            <a:r>
              <a:rPr lang="en-US" dirty="0" smtClean="0"/>
              <a:t>” case will still take the most effort to solve as it will require both algorithms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Approach</a:t>
            </a:r>
            <a:r>
              <a:rPr lang="en-US" dirty="0"/>
              <a:t>: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Dot</a:t>
            </a:r>
            <a:r>
              <a:rPr lang="en-US" dirty="0" smtClean="0"/>
              <a:t>” -&gt; “</a:t>
            </a:r>
            <a:r>
              <a:rPr lang="en-US" b="1" dirty="0">
                <a:solidFill>
                  <a:srgbClr val="FFFF00"/>
                </a:solidFill>
              </a:rPr>
              <a:t>o</a:t>
            </a:r>
            <a:r>
              <a:rPr lang="en-US" b="1" dirty="0" smtClean="0">
                <a:solidFill>
                  <a:srgbClr val="FFFF00"/>
                </a:solidFill>
              </a:rPr>
              <a:t>pposite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edge flip</a:t>
            </a:r>
            <a:r>
              <a:rPr lang="en-US" dirty="0" smtClean="0"/>
              <a:t>” -&gt; “</a:t>
            </a:r>
            <a:r>
              <a:rPr lang="en-US" b="1" dirty="0">
                <a:solidFill>
                  <a:srgbClr val="FFFF00"/>
                </a:solidFill>
              </a:rPr>
              <a:t>s</a:t>
            </a:r>
            <a:r>
              <a:rPr lang="en-US" b="1" dirty="0" smtClean="0">
                <a:solidFill>
                  <a:srgbClr val="FFFF00"/>
                </a:solidFill>
              </a:rPr>
              <a:t>olved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Setup: </a:t>
            </a:r>
            <a:r>
              <a:rPr lang="en-US" dirty="0"/>
              <a:t>Ensure the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opposite edge flip</a:t>
            </a:r>
            <a:r>
              <a:rPr lang="en-US" dirty="0" smtClean="0"/>
              <a:t>” is a horizontal line before </a:t>
            </a:r>
            <a:r>
              <a:rPr lang="en-US" dirty="0"/>
              <a:t>executing </a:t>
            </a:r>
            <a:r>
              <a:rPr lang="en-US" dirty="0" smtClean="0"/>
              <a:t>the </a:t>
            </a:r>
            <a:r>
              <a:rPr lang="en-US" b="1" dirty="0">
                <a:solidFill>
                  <a:srgbClr val="FFFF00"/>
                </a:solidFill>
              </a:rPr>
              <a:t>F (R U R’ U’) </a:t>
            </a:r>
            <a:r>
              <a:rPr lang="en-US" b="1" dirty="0" smtClean="0">
                <a:solidFill>
                  <a:srgbClr val="FFFF00"/>
                </a:solidFill>
              </a:rPr>
              <a:t>F’ </a:t>
            </a:r>
            <a:r>
              <a:rPr lang="en-US" dirty="0" smtClean="0"/>
              <a:t>algorithm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Algorithm</a:t>
            </a:r>
            <a:r>
              <a:rPr lang="en-US" dirty="0"/>
              <a:t>: </a:t>
            </a:r>
            <a:r>
              <a:rPr lang="en-US" b="1" dirty="0">
                <a:solidFill>
                  <a:srgbClr val="FFFF00"/>
                </a:solidFill>
              </a:rPr>
              <a:t>F (U R U’ R’) F</a:t>
            </a:r>
            <a:r>
              <a:rPr lang="en-US" b="1" dirty="0" smtClean="0">
                <a:solidFill>
                  <a:srgbClr val="FFFF00"/>
                </a:solidFill>
              </a:rPr>
              <a:t>’ U’ F </a:t>
            </a:r>
            <a:r>
              <a:rPr lang="en-US" b="1" dirty="0">
                <a:solidFill>
                  <a:srgbClr val="FFFF00"/>
                </a:solidFill>
              </a:rPr>
              <a:t>(R U R’ U’) F</a:t>
            </a:r>
            <a:r>
              <a:rPr lang="en-US" b="1" dirty="0" smtClean="0">
                <a:solidFill>
                  <a:srgbClr val="FFFF00"/>
                </a:solidFill>
              </a:rPr>
              <a:t>’</a:t>
            </a:r>
            <a:endParaRPr lang="en-US" b="1" dirty="0">
              <a:solidFill>
                <a:srgbClr val="FFFF0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 smtClean="0"/>
              <a:t>Dot Case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810" y="4115041"/>
            <a:ext cx="1625600" cy="162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31" y="4115041"/>
            <a:ext cx="1625600" cy="162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396" y="4115041"/>
            <a:ext cx="1625600" cy="16256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327506" y="4672329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6732342" y="4672327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33871" y="5751132"/>
            <a:ext cx="140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Opposite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22100" y="5751808"/>
            <a:ext cx="81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Solved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076721" y="575113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Dot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884473" y="4743172"/>
            <a:ext cx="53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e.g.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559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053" y="2204765"/>
            <a:ext cx="1219200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EOLL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59352"/>
            <a:ext cx="10131425" cy="40318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“Beginner” </a:t>
            </a:r>
            <a:r>
              <a:rPr lang="mr-IN" dirty="0" smtClean="0"/>
              <a:t>–</a:t>
            </a:r>
            <a:r>
              <a:rPr lang="en-US" dirty="0" smtClean="0"/>
              <a:t> 1 algorithm </a:t>
            </a:r>
            <a:r>
              <a:rPr lang="mr-IN" dirty="0" smtClean="0"/>
              <a:t>–</a:t>
            </a:r>
            <a:r>
              <a:rPr lang="en-GB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F </a:t>
            </a:r>
            <a:r>
              <a:rPr lang="en-US" b="1" dirty="0">
                <a:solidFill>
                  <a:srgbClr val="FFFF00"/>
                </a:solidFill>
              </a:rPr>
              <a:t>(U R U’ R’) F’</a:t>
            </a:r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Adjacent Flip </a:t>
            </a:r>
            <a:r>
              <a:rPr lang="en-GB" dirty="0" smtClean="0"/>
              <a:t>/ </a:t>
            </a:r>
            <a:r>
              <a:rPr lang="en-GB" b="1" dirty="0" smtClean="0">
                <a:solidFill>
                  <a:srgbClr val="FFFF00"/>
                </a:solidFill>
              </a:rPr>
              <a:t>L</a:t>
            </a:r>
            <a:r>
              <a:rPr lang="en-GB" dirty="0" smtClean="0">
                <a:solidFill>
                  <a:srgbClr val="FFFF00"/>
                </a:solidFill>
              </a:rPr>
              <a:t> </a:t>
            </a:r>
            <a:r>
              <a:rPr lang="en-GB" dirty="0" smtClean="0"/>
              <a:t>/ </a:t>
            </a:r>
            <a:r>
              <a:rPr lang="en-GB" b="1" dirty="0" smtClean="0">
                <a:solidFill>
                  <a:srgbClr val="FFFF00"/>
                </a:solidFill>
              </a:rPr>
              <a:t>Clock		</a:t>
            </a:r>
            <a:r>
              <a:rPr lang="en-GB" b="1" dirty="0" smtClean="0"/>
              <a:t>6</a:t>
            </a:r>
            <a:r>
              <a:rPr lang="en-GB" dirty="0" smtClean="0"/>
              <a:t> moves, </a:t>
            </a:r>
            <a:r>
              <a:rPr lang="en-GB" b="1" dirty="0" smtClean="0"/>
              <a:t>1</a:t>
            </a:r>
            <a:r>
              <a:rPr lang="en-GB" dirty="0" smtClean="0"/>
              <a:t> look</a:t>
            </a:r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Opposite Flip </a:t>
            </a:r>
            <a:r>
              <a:rPr lang="en-GB" dirty="0" smtClean="0"/>
              <a:t>/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Lin	e		</a:t>
            </a:r>
            <a:r>
              <a:rPr lang="en-GB" b="1" dirty="0" smtClean="0"/>
              <a:t>12</a:t>
            </a:r>
            <a:r>
              <a:rPr lang="en-GB" dirty="0" smtClean="0"/>
              <a:t> moves, </a:t>
            </a:r>
            <a:r>
              <a:rPr lang="en-GB" b="1" dirty="0" smtClean="0"/>
              <a:t>2</a:t>
            </a:r>
            <a:r>
              <a:rPr lang="en-GB" dirty="0" smtClean="0"/>
              <a:t> looks</a:t>
            </a:r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4-Flip </a:t>
            </a:r>
            <a:r>
              <a:rPr lang="en-GB" dirty="0" smtClean="0"/>
              <a:t>/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Dot</a:t>
            </a:r>
            <a:r>
              <a:rPr lang="en-GB" dirty="0" smtClean="0"/>
              <a:t> 				</a:t>
            </a:r>
            <a:r>
              <a:rPr lang="en-GB" b="1" dirty="0" smtClean="0"/>
              <a:t>19</a:t>
            </a:r>
            <a:r>
              <a:rPr lang="en-GB" dirty="0" smtClean="0"/>
              <a:t> moves, </a:t>
            </a:r>
            <a:r>
              <a:rPr lang="en-GB" b="1" dirty="0" smtClean="0"/>
              <a:t>3</a:t>
            </a:r>
            <a:r>
              <a:rPr lang="en-GB" dirty="0" smtClean="0"/>
              <a:t> looks</a:t>
            </a:r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“Weighted Average”		</a:t>
            </a:r>
            <a:r>
              <a:rPr lang="en-GB" b="1" dirty="0" smtClean="0"/>
              <a:t>8.4</a:t>
            </a:r>
            <a:r>
              <a:rPr lang="en-GB" dirty="0" smtClean="0"/>
              <a:t> moves, </a:t>
            </a:r>
            <a:r>
              <a:rPr lang="en-GB" b="1" dirty="0" smtClean="0"/>
              <a:t>1.5</a:t>
            </a:r>
            <a:r>
              <a:rPr lang="en-GB" dirty="0" smtClean="0"/>
              <a:t> looks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US" dirty="0"/>
              <a:t>“Improver”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2 algorithms </a:t>
            </a:r>
            <a:r>
              <a:rPr lang="mr-IN" dirty="0" smtClean="0"/>
              <a:t>–</a:t>
            </a:r>
            <a:r>
              <a:rPr lang="en-GB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F </a:t>
            </a:r>
            <a:r>
              <a:rPr lang="en-US" b="1" dirty="0">
                <a:solidFill>
                  <a:srgbClr val="FFFF00"/>
                </a:solidFill>
              </a:rPr>
              <a:t>(U R U’ R’) </a:t>
            </a:r>
            <a:r>
              <a:rPr lang="en-US" b="1" dirty="0" smtClean="0">
                <a:solidFill>
                  <a:srgbClr val="FFFF00"/>
                </a:solidFill>
              </a:rPr>
              <a:t>F’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FF00"/>
                </a:solidFill>
              </a:rPr>
              <a:t>F </a:t>
            </a:r>
            <a:r>
              <a:rPr lang="en-US" b="1" dirty="0">
                <a:solidFill>
                  <a:srgbClr val="FFFF00"/>
                </a:solidFill>
              </a:rPr>
              <a:t>(R U R’ U’) F’</a:t>
            </a:r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Adjacent Flip </a:t>
            </a:r>
            <a:r>
              <a:rPr lang="en-GB" dirty="0" smtClean="0"/>
              <a:t>/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L </a:t>
            </a:r>
            <a:r>
              <a:rPr lang="en-GB" dirty="0" smtClean="0"/>
              <a:t>/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Clock		</a:t>
            </a:r>
            <a:r>
              <a:rPr lang="en-GB" b="1" dirty="0" smtClean="0"/>
              <a:t>6</a:t>
            </a:r>
            <a:r>
              <a:rPr lang="en-GB" dirty="0" smtClean="0"/>
              <a:t> moves, </a:t>
            </a:r>
            <a:r>
              <a:rPr lang="en-GB" b="1" dirty="0" smtClean="0"/>
              <a:t>1</a:t>
            </a:r>
            <a:r>
              <a:rPr lang="en-GB" dirty="0" smtClean="0"/>
              <a:t> look</a:t>
            </a:r>
            <a:endParaRPr lang="en-GB" dirty="0"/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Opposite Flip </a:t>
            </a:r>
            <a:r>
              <a:rPr lang="en-GB" dirty="0" smtClean="0"/>
              <a:t>/</a:t>
            </a:r>
            <a:r>
              <a:rPr lang="en-GB" b="1" dirty="0" smtClean="0">
                <a:solidFill>
                  <a:srgbClr val="FFFF00"/>
                </a:solidFill>
              </a:rPr>
              <a:t> Line</a:t>
            </a:r>
            <a:r>
              <a:rPr lang="en-GB" dirty="0" smtClean="0"/>
              <a:t>		</a:t>
            </a:r>
            <a:r>
              <a:rPr lang="en-GB" b="1" dirty="0" smtClean="0"/>
              <a:t>6</a:t>
            </a:r>
            <a:r>
              <a:rPr lang="en-GB" dirty="0" smtClean="0"/>
              <a:t> moves, </a:t>
            </a:r>
            <a:r>
              <a:rPr lang="en-GB" b="1" dirty="0" smtClean="0"/>
              <a:t>1</a:t>
            </a:r>
            <a:r>
              <a:rPr lang="en-GB" dirty="0" smtClean="0"/>
              <a:t> look</a:t>
            </a:r>
            <a:endParaRPr lang="en-GB" dirty="0"/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4-Flip </a:t>
            </a:r>
            <a:r>
              <a:rPr lang="en-GB" dirty="0" smtClean="0"/>
              <a:t>/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Dot</a:t>
            </a:r>
            <a:r>
              <a:rPr lang="en-GB" dirty="0"/>
              <a:t>	</a:t>
            </a:r>
            <a:r>
              <a:rPr lang="en-GB" dirty="0" smtClean="0"/>
              <a:t>			</a:t>
            </a:r>
            <a:r>
              <a:rPr lang="en-GB" b="1" dirty="0" smtClean="0"/>
              <a:t>13</a:t>
            </a:r>
            <a:r>
              <a:rPr lang="en-GB" dirty="0" smtClean="0"/>
              <a:t> moves, </a:t>
            </a:r>
            <a:r>
              <a:rPr lang="en-GB" b="1" dirty="0" smtClean="0"/>
              <a:t>2</a:t>
            </a:r>
            <a:r>
              <a:rPr lang="en-GB" dirty="0" smtClean="0"/>
              <a:t> looks</a:t>
            </a:r>
            <a:endParaRPr lang="en-GB" dirty="0"/>
          </a:p>
          <a:p>
            <a:pPr lvl="1"/>
            <a:r>
              <a:rPr lang="en-GB" b="1" dirty="0">
                <a:solidFill>
                  <a:srgbClr val="FFFF00"/>
                </a:solidFill>
              </a:rPr>
              <a:t>“</a:t>
            </a:r>
            <a:r>
              <a:rPr lang="en-GB" b="1" dirty="0" smtClean="0">
                <a:solidFill>
                  <a:srgbClr val="FFFF00"/>
                </a:solidFill>
              </a:rPr>
              <a:t>Weighted Average”		</a:t>
            </a:r>
            <a:r>
              <a:rPr lang="en-GB" b="1" dirty="0" smtClean="0"/>
              <a:t>6.1</a:t>
            </a:r>
            <a:r>
              <a:rPr lang="en-GB" dirty="0" smtClean="0"/>
              <a:t> moves, </a:t>
            </a:r>
            <a:r>
              <a:rPr lang="en-GB" b="1" dirty="0" smtClean="0"/>
              <a:t>1.1</a:t>
            </a:r>
            <a:r>
              <a:rPr lang="en-GB" dirty="0" smtClean="0"/>
              <a:t> looks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053" y="391131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997" y="220476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176" y="3916963"/>
            <a:ext cx="1219200" cy="121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98965" y="3413047"/>
            <a:ext cx="1400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Opposite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219037" y="3413047"/>
            <a:ext cx="92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Adjacent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914731" y="5114143"/>
            <a:ext cx="735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Solved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446675" y="5114527"/>
            <a:ext cx="489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Dot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60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8 possible cases during </a:t>
            </a:r>
            <a:r>
              <a:rPr lang="en-US" b="1" dirty="0" smtClean="0">
                <a:solidFill>
                  <a:srgbClr val="FFFF00"/>
                </a:solidFill>
              </a:rPr>
              <a:t>OCLL</a:t>
            </a:r>
            <a:r>
              <a:rPr lang="en-US" dirty="0" smtClean="0"/>
              <a:t> including the “</a:t>
            </a:r>
            <a:r>
              <a:rPr lang="en-US" b="1" dirty="0" smtClean="0">
                <a:solidFill>
                  <a:srgbClr val="FFFF00"/>
                </a:solidFill>
              </a:rPr>
              <a:t>solved</a:t>
            </a:r>
            <a:r>
              <a:rPr lang="en-US" dirty="0" smtClean="0"/>
              <a:t>” case</a:t>
            </a:r>
          </a:p>
          <a:p>
            <a:pPr marL="0" indent="0">
              <a:buNone/>
            </a:pPr>
            <a:r>
              <a:rPr lang="en-US" dirty="0" smtClean="0"/>
              <a:t>2 twisted corners require the most </a:t>
            </a:r>
            <a:r>
              <a:rPr lang="en-US" dirty="0"/>
              <a:t>effort </a:t>
            </a:r>
            <a:r>
              <a:rPr lang="en-US" dirty="0" smtClean="0"/>
              <a:t>if </a:t>
            </a:r>
            <a:r>
              <a:rPr lang="en-US" dirty="0"/>
              <a:t>you only know the </a:t>
            </a:r>
            <a:r>
              <a:rPr lang="en-US" dirty="0" smtClean="0"/>
              <a:t>triggers </a:t>
            </a:r>
            <a:r>
              <a:rPr lang="en-US" b="1" dirty="0" smtClean="0">
                <a:solidFill>
                  <a:srgbClr val="FFFF00"/>
                </a:solidFill>
              </a:rPr>
              <a:t>(R </a:t>
            </a:r>
            <a:r>
              <a:rPr lang="en-US" b="1" dirty="0">
                <a:solidFill>
                  <a:srgbClr val="FFFF00"/>
                </a:solidFill>
              </a:rPr>
              <a:t>U2 R’ U2’)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(U </a:t>
            </a:r>
            <a:r>
              <a:rPr lang="en-US" b="1" dirty="0">
                <a:solidFill>
                  <a:srgbClr val="FFFF00"/>
                </a:solidFill>
              </a:rPr>
              <a:t>R U’ R</a:t>
            </a:r>
            <a:r>
              <a:rPr lang="en-US" b="1" dirty="0" smtClean="0">
                <a:solidFill>
                  <a:srgbClr val="FFFF00"/>
                </a:solidFill>
              </a:rPr>
              <a:t>’)</a:t>
            </a:r>
            <a:endParaRPr lang="en-US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833" y="4508585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Orienting Corners of the Last Layer (</a:t>
            </a:r>
            <a:r>
              <a:rPr lang="en-GB" b="1" dirty="0" smtClean="0">
                <a:solidFill>
                  <a:srgbClr val="FFFF00"/>
                </a:solidFill>
              </a:rPr>
              <a:t>OCLL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75458" y="5852022"/>
            <a:ext cx="575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4/27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9536506" y="5852022"/>
            <a:ext cx="575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1/27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840963" y="5852022"/>
            <a:ext cx="575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4/27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206468" y="5852022"/>
            <a:ext cx="575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4/27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339" y="4508585"/>
            <a:ext cx="16256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029" y="4508585"/>
            <a:ext cx="1625600" cy="162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871" y="2666783"/>
            <a:ext cx="1625600" cy="1625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796" y="2618830"/>
            <a:ext cx="1625600" cy="1625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95" y="4508585"/>
            <a:ext cx="1625600" cy="1625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95" y="2666783"/>
            <a:ext cx="1625600" cy="1625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909" y="2651485"/>
            <a:ext cx="1625600" cy="16256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487033" y="4014349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</a:t>
            </a:r>
            <a:r>
              <a:rPr lang="en-US" sz="1600" dirty="0" smtClean="0"/>
              <a:t>/27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9524931" y="4014349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4</a:t>
            </a:r>
            <a:r>
              <a:rPr lang="en-US" sz="1600" dirty="0" smtClean="0"/>
              <a:t>/27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829388" y="4014349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4/27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7194893" y="4014349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4/27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80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OCLL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94077"/>
            <a:ext cx="10131425" cy="49539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To affect the orientation of corners on the last layer you only need to use </a:t>
            </a:r>
            <a:r>
              <a:rPr lang="en-US" b="1" dirty="0" smtClean="0">
                <a:solidFill>
                  <a:srgbClr val="FFFF00"/>
                </a:solidFill>
              </a:rPr>
              <a:t>R U </a:t>
            </a:r>
            <a:r>
              <a:rPr lang="en-US" dirty="0" smtClean="0"/>
              <a:t>moves</a:t>
            </a:r>
          </a:p>
          <a:p>
            <a:endParaRPr lang="en-US" dirty="0" smtClean="0"/>
          </a:p>
          <a:p>
            <a:r>
              <a:rPr lang="en-US" dirty="0" smtClean="0"/>
              <a:t>The first </a:t>
            </a:r>
            <a:r>
              <a:rPr lang="en-US" b="1" dirty="0" smtClean="0">
                <a:solidFill>
                  <a:srgbClr val="FFFF00"/>
                </a:solidFill>
              </a:rPr>
              <a:t>OCLL</a:t>
            </a:r>
            <a:r>
              <a:rPr lang="en-US" dirty="0" smtClean="0"/>
              <a:t> algorithm is a combination of two triggers with a “</a:t>
            </a:r>
            <a:r>
              <a:rPr lang="en-US" b="1" dirty="0" smtClean="0">
                <a:solidFill>
                  <a:srgbClr val="FFFF00"/>
                </a:solidFill>
              </a:rPr>
              <a:t>cancellation</a:t>
            </a:r>
            <a:r>
              <a:rPr lang="en-US" dirty="0" smtClean="0"/>
              <a:t>”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R </a:t>
            </a:r>
            <a:r>
              <a:rPr lang="en-US" b="1" dirty="0">
                <a:solidFill>
                  <a:srgbClr val="FFFF00"/>
                </a:solidFill>
              </a:rPr>
              <a:t>U2 R’ </a:t>
            </a:r>
            <a:r>
              <a:rPr lang="en-US" b="1" dirty="0" smtClean="0">
                <a:solidFill>
                  <a:srgbClr val="FFFF00"/>
                </a:solidFill>
              </a:rPr>
              <a:t>U’ </a:t>
            </a:r>
            <a:r>
              <a:rPr lang="en-US" b="1" dirty="0">
                <a:solidFill>
                  <a:srgbClr val="FFFF00"/>
                </a:solidFill>
              </a:rPr>
              <a:t>R U’ R</a:t>
            </a:r>
            <a:r>
              <a:rPr lang="en-US" b="1" dirty="0" smtClean="0">
                <a:solidFill>
                  <a:srgbClr val="FFFF00"/>
                </a:solidFill>
              </a:rPr>
              <a:t>’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R </a:t>
            </a:r>
            <a:r>
              <a:rPr lang="en-US" b="1" dirty="0">
                <a:solidFill>
                  <a:srgbClr val="FFFF00"/>
                </a:solidFill>
              </a:rPr>
              <a:t>U2 R’ </a:t>
            </a:r>
            <a:r>
              <a:rPr lang="en-US" b="1" dirty="0" smtClean="0">
                <a:solidFill>
                  <a:srgbClr val="FFFF00"/>
                </a:solidFill>
              </a:rPr>
              <a:t>U2’</a:t>
            </a:r>
            <a:r>
              <a:rPr lang="en-US" dirty="0" smtClean="0"/>
              <a:t> trigger extracts the front-right </a:t>
            </a:r>
            <a:r>
              <a:rPr lang="en-US" b="1" dirty="0" smtClean="0">
                <a:solidFill>
                  <a:srgbClr val="FFFF00"/>
                </a:solidFill>
              </a:rPr>
              <a:t>F2L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pair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U R U’ R’ </a:t>
            </a:r>
            <a:r>
              <a:rPr lang="en-US" dirty="0" smtClean="0"/>
              <a:t>trigger re-inserts the front-right </a:t>
            </a:r>
            <a:r>
              <a:rPr lang="en-US" b="1" dirty="0" smtClean="0">
                <a:solidFill>
                  <a:srgbClr val="FFFF00"/>
                </a:solidFill>
              </a:rPr>
              <a:t>F2L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pair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(R U2 </a:t>
            </a:r>
            <a:r>
              <a:rPr lang="en-US" b="1" dirty="0">
                <a:solidFill>
                  <a:srgbClr val="FFFF00"/>
                </a:solidFill>
              </a:rPr>
              <a:t>R’ </a:t>
            </a:r>
            <a:r>
              <a:rPr lang="en-US" b="1" dirty="0" smtClean="0">
                <a:solidFill>
                  <a:srgbClr val="FFFF00"/>
                </a:solidFill>
              </a:rPr>
              <a:t>U2’) </a:t>
            </a:r>
            <a:r>
              <a:rPr lang="en-US" b="1" dirty="0">
                <a:solidFill>
                  <a:srgbClr val="FFFF00"/>
                </a:solidFill>
              </a:rPr>
              <a:t>(</a:t>
            </a:r>
            <a:r>
              <a:rPr lang="en-US" b="1" dirty="0" smtClean="0">
                <a:solidFill>
                  <a:srgbClr val="FFFF00"/>
                </a:solidFill>
              </a:rPr>
              <a:t>U </a:t>
            </a:r>
            <a:r>
              <a:rPr lang="en-US" b="1" dirty="0">
                <a:solidFill>
                  <a:srgbClr val="FFFF00"/>
                </a:solidFill>
              </a:rPr>
              <a:t>R </a:t>
            </a:r>
            <a:r>
              <a:rPr lang="en-US" b="1" dirty="0" smtClean="0">
                <a:solidFill>
                  <a:srgbClr val="FFFF00"/>
                </a:solidFill>
              </a:rPr>
              <a:t>U’ </a:t>
            </a:r>
            <a:r>
              <a:rPr lang="en-US" b="1" dirty="0">
                <a:solidFill>
                  <a:srgbClr val="FFFF00"/>
                </a:solidFill>
              </a:rPr>
              <a:t>R’)</a:t>
            </a:r>
            <a:r>
              <a:rPr lang="en-US" dirty="0"/>
              <a:t> </a:t>
            </a:r>
            <a:r>
              <a:rPr lang="en-US" dirty="0" smtClean="0"/>
              <a:t>cancels to </a:t>
            </a:r>
            <a:r>
              <a:rPr lang="en-US" b="1" dirty="0" smtClean="0">
                <a:solidFill>
                  <a:srgbClr val="FFFF00"/>
                </a:solidFill>
              </a:rPr>
              <a:t>R </a:t>
            </a:r>
            <a:r>
              <a:rPr lang="en-US" b="1" dirty="0">
                <a:solidFill>
                  <a:srgbClr val="FFFF00"/>
                </a:solidFill>
              </a:rPr>
              <a:t>U2 R’ U’ R U’ </a:t>
            </a:r>
            <a:r>
              <a:rPr lang="en-US" b="1" dirty="0" smtClean="0">
                <a:solidFill>
                  <a:srgbClr val="FFFF00"/>
                </a:solidFill>
              </a:rPr>
              <a:t>R’</a:t>
            </a:r>
            <a:r>
              <a:rPr lang="en-US" dirty="0" smtClean="0"/>
              <a:t> and is known as the “</a:t>
            </a:r>
            <a:r>
              <a:rPr lang="en-US" b="1" dirty="0" smtClean="0">
                <a:solidFill>
                  <a:srgbClr val="FFFF00"/>
                </a:solidFill>
              </a:rPr>
              <a:t>Anti-Sune</a:t>
            </a:r>
            <a:r>
              <a:rPr lang="en-US" dirty="0" smtClean="0"/>
              <a:t>” algorithm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 smtClean="0"/>
              <a:t>The “</a:t>
            </a:r>
            <a:r>
              <a:rPr lang="en-US" b="1" dirty="0" smtClean="0">
                <a:solidFill>
                  <a:srgbClr val="FFFF00"/>
                </a:solidFill>
              </a:rPr>
              <a:t>Anti-Sune</a:t>
            </a:r>
            <a:r>
              <a:rPr lang="en-US" dirty="0" smtClean="0"/>
              <a:t>” algorithm will “</a:t>
            </a:r>
            <a:r>
              <a:rPr lang="en-US" b="1" dirty="0" smtClean="0">
                <a:solidFill>
                  <a:srgbClr val="FFFF00"/>
                </a:solidFill>
              </a:rPr>
              <a:t>twist</a:t>
            </a:r>
            <a:r>
              <a:rPr lang="en-US" dirty="0" smtClean="0"/>
              <a:t>” three LL corners counter-clockwise and will “</a:t>
            </a:r>
            <a:r>
              <a:rPr lang="en-US" b="1" dirty="0" smtClean="0">
                <a:solidFill>
                  <a:srgbClr val="FFFF00"/>
                </a:solidFill>
              </a:rPr>
              <a:t>permute</a:t>
            </a:r>
            <a:r>
              <a:rPr lang="en-US" dirty="0" smtClean="0"/>
              <a:t>” the LL edges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second </a:t>
            </a:r>
            <a:r>
              <a:rPr lang="en-US" b="1" dirty="0" smtClean="0">
                <a:solidFill>
                  <a:srgbClr val="FFFF00"/>
                </a:solidFill>
              </a:rPr>
              <a:t>OCLL</a:t>
            </a:r>
            <a:r>
              <a:rPr lang="en-US" dirty="0" smtClean="0"/>
              <a:t> </a:t>
            </a:r>
            <a:r>
              <a:rPr lang="en-US" dirty="0"/>
              <a:t>algorithm is a combination of two triggers with a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cancellation</a:t>
            </a:r>
            <a:r>
              <a:rPr lang="en-US" dirty="0" smtClean="0"/>
              <a:t>”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R U </a:t>
            </a:r>
            <a:r>
              <a:rPr lang="en-US" b="1" dirty="0">
                <a:solidFill>
                  <a:srgbClr val="FFFF00"/>
                </a:solidFill>
              </a:rPr>
              <a:t>R’ </a:t>
            </a:r>
            <a:r>
              <a:rPr lang="en-US" b="1" dirty="0" smtClean="0">
                <a:solidFill>
                  <a:srgbClr val="FFFF00"/>
                </a:solidFill>
              </a:rPr>
              <a:t>U R U2’ </a:t>
            </a:r>
            <a:r>
              <a:rPr lang="en-US" b="1" dirty="0">
                <a:solidFill>
                  <a:srgbClr val="FFFF00"/>
                </a:solidFill>
              </a:rPr>
              <a:t>R</a:t>
            </a:r>
            <a:r>
              <a:rPr lang="en-US" b="1" dirty="0" smtClean="0">
                <a:solidFill>
                  <a:srgbClr val="FFFF00"/>
                </a:solidFill>
              </a:rPr>
              <a:t>’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FFFF00"/>
                </a:solidFill>
              </a:rPr>
              <a:t>R </a:t>
            </a:r>
            <a:r>
              <a:rPr lang="en-US" b="1" dirty="0" smtClean="0">
                <a:solidFill>
                  <a:srgbClr val="FFFF00"/>
                </a:solidFill>
              </a:rPr>
              <a:t>U </a:t>
            </a:r>
            <a:r>
              <a:rPr lang="en-US" b="1" dirty="0">
                <a:solidFill>
                  <a:srgbClr val="FFFF00"/>
                </a:solidFill>
              </a:rPr>
              <a:t>R’ </a:t>
            </a:r>
            <a:r>
              <a:rPr lang="en-US" b="1" dirty="0" smtClean="0">
                <a:solidFill>
                  <a:srgbClr val="FFFF00"/>
                </a:solidFill>
              </a:rPr>
              <a:t>U’</a:t>
            </a:r>
            <a:r>
              <a:rPr lang="en-US" dirty="0" smtClean="0"/>
              <a:t> </a:t>
            </a:r>
            <a:r>
              <a:rPr lang="en-US" dirty="0"/>
              <a:t>trigger extracts the front-right </a:t>
            </a:r>
            <a:r>
              <a:rPr lang="en-US" b="1" dirty="0">
                <a:solidFill>
                  <a:srgbClr val="FFFF00"/>
                </a:solidFill>
              </a:rPr>
              <a:t>F2L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pair</a:t>
            </a:r>
          </a:p>
          <a:p>
            <a:pPr lvl="1"/>
            <a:r>
              <a:rPr lang="en-US" dirty="0"/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U2 </a:t>
            </a:r>
            <a:r>
              <a:rPr lang="en-US" b="1" dirty="0">
                <a:solidFill>
                  <a:srgbClr val="FFFF00"/>
                </a:solidFill>
              </a:rPr>
              <a:t>R </a:t>
            </a:r>
            <a:r>
              <a:rPr lang="en-US" b="1" dirty="0" smtClean="0">
                <a:solidFill>
                  <a:srgbClr val="FFFF00"/>
                </a:solidFill>
              </a:rPr>
              <a:t>U2’ </a:t>
            </a:r>
            <a:r>
              <a:rPr lang="en-US" b="1" dirty="0">
                <a:solidFill>
                  <a:srgbClr val="FFFF00"/>
                </a:solidFill>
              </a:rPr>
              <a:t>R’ </a:t>
            </a:r>
            <a:r>
              <a:rPr lang="en-US" dirty="0"/>
              <a:t>trigger re-inserts the front-right </a:t>
            </a:r>
            <a:r>
              <a:rPr lang="en-US" b="1" dirty="0">
                <a:solidFill>
                  <a:srgbClr val="FFFF00"/>
                </a:solidFill>
              </a:rPr>
              <a:t>F2L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pair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(R </a:t>
            </a:r>
            <a:r>
              <a:rPr lang="en-US" b="1" dirty="0">
                <a:solidFill>
                  <a:srgbClr val="FFFF00"/>
                </a:solidFill>
              </a:rPr>
              <a:t>U R’ </a:t>
            </a:r>
            <a:r>
              <a:rPr lang="en-US" b="1" dirty="0" smtClean="0">
                <a:solidFill>
                  <a:srgbClr val="FFFF00"/>
                </a:solidFill>
              </a:rPr>
              <a:t>U’) (U2 R </a:t>
            </a:r>
            <a:r>
              <a:rPr lang="en-US" b="1" dirty="0">
                <a:solidFill>
                  <a:srgbClr val="FFFF00"/>
                </a:solidFill>
              </a:rPr>
              <a:t>U2’ R</a:t>
            </a:r>
            <a:r>
              <a:rPr lang="en-US" b="1" dirty="0" smtClean="0">
                <a:solidFill>
                  <a:srgbClr val="FFFF00"/>
                </a:solidFill>
              </a:rPr>
              <a:t>’)</a:t>
            </a:r>
            <a:r>
              <a:rPr lang="en-US" dirty="0" smtClean="0"/>
              <a:t> cancels to </a:t>
            </a:r>
            <a:r>
              <a:rPr lang="en-US" b="1" dirty="0" smtClean="0">
                <a:solidFill>
                  <a:srgbClr val="FFFF00"/>
                </a:solidFill>
              </a:rPr>
              <a:t>R </a:t>
            </a:r>
            <a:r>
              <a:rPr lang="en-US" b="1" dirty="0">
                <a:solidFill>
                  <a:srgbClr val="FFFF00"/>
                </a:solidFill>
              </a:rPr>
              <a:t>U R’ U R U2’ R’ </a:t>
            </a:r>
            <a:r>
              <a:rPr lang="en-US" dirty="0" smtClean="0"/>
              <a:t>and is known as the “</a:t>
            </a:r>
            <a:r>
              <a:rPr lang="en-US" b="1" dirty="0" smtClean="0">
                <a:solidFill>
                  <a:srgbClr val="FFFF00"/>
                </a:solidFill>
              </a:rPr>
              <a:t>Sune</a:t>
            </a:r>
            <a:r>
              <a:rPr lang="en-US" dirty="0" smtClean="0"/>
              <a:t>” algorithm</a:t>
            </a:r>
            <a:endParaRPr lang="en-US" b="1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/>
              <a:t>The “</a:t>
            </a:r>
            <a:r>
              <a:rPr lang="en-US" b="1" dirty="0" smtClean="0">
                <a:solidFill>
                  <a:srgbClr val="FFFF00"/>
                </a:solidFill>
              </a:rPr>
              <a:t>Sune</a:t>
            </a:r>
            <a:r>
              <a:rPr lang="en-US" dirty="0" smtClean="0"/>
              <a:t>” algorithm </a:t>
            </a:r>
            <a:r>
              <a:rPr lang="en-US" dirty="0"/>
              <a:t>will “</a:t>
            </a:r>
            <a:r>
              <a:rPr lang="en-US" b="1" dirty="0">
                <a:solidFill>
                  <a:srgbClr val="FFFF00"/>
                </a:solidFill>
              </a:rPr>
              <a:t>twist</a:t>
            </a:r>
            <a:r>
              <a:rPr lang="en-US" dirty="0"/>
              <a:t>” three LL corners </a:t>
            </a:r>
            <a:r>
              <a:rPr lang="en-US" dirty="0" smtClean="0"/>
              <a:t>clockwise and will “</a:t>
            </a:r>
            <a:r>
              <a:rPr lang="en-US" b="1" dirty="0" smtClean="0">
                <a:solidFill>
                  <a:srgbClr val="FFFF00"/>
                </a:solidFill>
              </a:rPr>
              <a:t>permute</a:t>
            </a:r>
            <a:r>
              <a:rPr lang="en-US" dirty="0" smtClean="0"/>
              <a:t>” the LL edges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 </a:t>
            </a:r>
            <a:r>
              <a:rPr lang="en-US" dirty="0"/>
              <a:t>how the two </a:t>
            </a:r>
            <a:r>
              <a:rPr lang="en-US"/>
              <a:t>algorithms are both an “</a:t>
            </a:r>
            <a:r>
              <a:rPr lang="en-US" b="1">
                <a:solidFill>
                  <a:srgbClr val="FFFF00"/>
                </a:solidFill>
              </a:rPr>
              <a:t>inverse</a:t>
            </a:r>
            <a:r>
              <a:rPr lang="en-US" b="1"/>
              <a:t>”</a:t>
            </a:r>
            <a:r>
              <a:rPr lang="en-US"/>
              <a:t> of </a:t>
            </a:r>
            <a:r>
              <a:rPr lang="en-US" dirty="0"/>
              <a:t>each </a:t>
            </a:r>
            <a:r>
              <a:rPr lang="en-US" dirty="0" smtClean="0"/>
              <a:t>other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26" y="2065867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5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2 </a:t>
            </a:r>
            <a:r>
              <a:rPr lang="en-US" b="1" dirty="0" smtClean="0">
                <a:solidFill>
                  <a:srgbClr val="FFFF00"/>
                </a:solidFill>
              </a:rPr>
              <a:t>OCLL</a:t>
            </a:r>
            <a:r>
              <a:rPr lang="en-US" dirty="0" smtClean="0"/>
              <a:t> cases </a:t>
            </a:r>
            <a:r>
              <a:rPr lang="en-GB" dirty="0" smtClean="0"/>
              <a:t>with 3 twisted corners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Approach</a:t>
            </a:r>
            <a:r>
              <a:rPr lang="en-US" dirty="0" smtClean="0"/>
              <a:t>: “</a:t>
            </a:r>
            <a:r>
              <a:rPr lang="en-US" b="1" dirty="0" smtClean="0">
                <a:solidFill>
                  <a:srgbClr val="FFFF00"/>
                </a:solidFill>
              </a:rPr>
              <a:t>Sune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or “</a:t>
            </a:r>
            <a:r>
              <a:rPr lang="en-US" b="1" dirty="0" smtClean="0">
                <a:solidFill>
                  <a:srgbClr val="FFFF00"/>
                </a:solidFill>
              </a:rPr>
              <a:t>Anti-Sune</a:t>
            </a:r>
            <a:r>
              <a:rPr lang="en-US" dirty="0" smtClean="0"/>
              <a:t>” -&gt; “</a:t>
            </a:r>
            <a:r>
              <a:rPr lang="en-US" b="1" dirty="0" smtClean="0">
                <a:solidFill>
                  <a:srgbClr val="FFFF00"/>
                </a:solidFill>
              </a:rPr>
              <a:t>Solved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b="1" dirty="0"/>
              <a:t>Setup: </a:t>
            </a:r>
            <a:r>
              <a:rPr lang="en-US" dirty="0"/>
              <a:t>Ensure the “</a:t>
            </a:r>
            <a:r>
              <a:rPr lang="en-US" b="1" dirty="0">
                <a:solidFill>
                  <a:srgbClr val="FFFF00"/>
                </a:solidFill>
              </a:rPr>
              <a:t>oriented</a:t>
            </a:r>
            <a:r>
              <a:rPr lang="en-US" dirty="0"/>
              <a:t>” corner is </a:t>
            </a:r>
            <a:r>
              <a:rPr lang="en-US" dirty="0" smtClean="0"/>
              <a:t>positioned correctly before </a:t>
            </a:r>
            <a:r>
              <a:rPr lang="en-US" dirty="0"/>
              <a:t>executing the </a:t>
            </a:r>
            <a:r>
              <a:rPr lang="en-US" b="1" dirty="0">
                <a:solidFill>
                  <a:srgbClr val="FFFF00"/>
                </a:solidFill>
              </a:rPr>
              <a:t>OCLL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algorithm</a:t>
            </a:r>
          </a:p>
          <a:p>
            <a:pPr marL="0" indent="0">
              <a:buNone/>
            </a:pPr>
            <a:r>
              <a:rPr lang="en-US" b="1" dirty="0" smtClean="0"/>
              <a:t>Algorithm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FF00"/>
                </a:solidFill>
              </a:rPr>
              <a:t>R </a:t>
            </a:r>
            <a:r>
              <a:rPr lang="en-US" b="1" dirty="0">
                <a:solidFill>
                  <a:srgbClr val="FFFF00"/>
                </a:solidFill>
              </a:rPr>
              <a:t>U2 R</a:t>
            </a:r>
            <a:r>
              <a:rPr lang="en-US" b="1" dirty="0" smtClean="0">
                <a:solidFill>
                  <a:srgbClr val="FFFF00"/>
                </a:solidFill>
              </a:rPr>
              <a:t>’ U’ </a:t>
            </a:r>
            <a:r>
              <a:rPr lang="en-US" b="1" dirty="0">
                <a:solidFill>
                  <a:srgbClr val="FFFF00"/>
                </a:solidFill>
              </a:rPr>
              <a:t>R U’ </a:t>
            </a:r>
            <a:r>
              <a:rPr lang="en-US" b="1" dirty="0" smtClean="0">
                <a:solidFill>
                  <a:srgbClr val="FFFF00"/>
                </a:solidFill>
              </a:rPr>
              <a:t>R’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FFFF00"/>
                </a:solidFill>
              </a:rPr>
              <a:t>R </a:t>
            </a:r>
            <a:r>
              <a:rPr lang="en-US" b="1" dirty="0">
                <a:solidFill>
                  <a:srgbClr val="FFFF00"/>
                </a:solidFill>
              </a:rPr>
              <a:t>U R’ U R U2’ R</a:t>
            </a:r>
            <a:r>
              <a:rPr lang="en-US" b="1" dirty="0" smtClean="0">
                <a:solidFill>
                  <a:srgbClr val="FFFF00"/>
                </a:solidFill>
              </a:rPr>
              <a:t>’ </a:t>
            </a:r>
            <a:r>
              <a:rPr lang="mr-IN" dirty="0" smtClean="0"/>
              <a:t>–</a:t>
            </a:r>
            <a:r>
              <a:rPr lang="en-GB" dirty="0" smtClean="0"/>
              <a:t> </a:t>
            </a:r>
            <a:r>
              <a:rPr lang="en-US" dirty="0" smtClean="0"/>
              <a:t>depending on the case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 Twisted Corners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50" y="4149181"/>
            <a:ext cx="1625600" cy="1625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294" y="4147002"/>
            <a:ext cx="1625600" cy="1625600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3193826" y="4704291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92762" y="5798671"/>
            <a:ext cx="114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Anti-Sune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176903" y="5799549"/>
            <a:ext cx="81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Solved</a:t>
            </a:r>
            <a:endParaRPr lang="en-US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723158" y="4131523"/>
            <a:ext cx="176720" cy="25278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024" y="4147002"/>
            <a:ext cx="1625600" cy="1625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968" y="4141983"/>
            <a:ext cx="1625600" cy="1625600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8572500" y="4699272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13848" y="579453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Sune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555577" y="5794530"/>
            <a:ext cx="81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Solved</a:t>
            </a:r>
            <a:endParaRPr lang="en-US" b="1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776354" y="5545635"/>
            <a:ext cx="169506" cy="22914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56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3998</TotalTime>
  <Words>1178</Words>
  <Application>Microsoft Macintosh PowerPoint</Application>
  <PresentationFormat>Widescreen</PresentationFormat>
  <Paragraphs>186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Mangal</vt:lpstr>
      <vt:lpstr>Arial</vt:lpstr>
      <vt:lpstr>Celestial</vt:lpstr>
      <vt:lpstr>Improver Method – Pt. 3</vt:lpstr>
      <vt:lpstr>Orientation of the Last Layer (OLL)</vt:lpstr>
      <vt:lpstr>Edge Orientation of the Last Layer (EOLL)</vt:lpstr>
      <vt:lpstr>EOLL Algorithms</vt:lpstr>
      <vt:lpstr>Dot Case</vt:lpstr>
      <vt:lpstr>EOLL Efficiency</vt:lpstr>
      <vt:lpstr>Orienting Corners of the Last Layer (OCLL)</vt:lpstr>
      <vt:lpstr>OCLL Algorithms</vt:lpstr>
      <vt:lpstr>3 Twisted Corners</vt:lpstr>
      <vt:lpstr>4 Twisted Corners</vt:lpstr>
      <vt:lpstr>2 Twisted Corners</vt:lpstr>
      <vt:lpstr>OCLL Efficiency</vt:lpstr>
      <vt:lpstr>OLL Efficiency</vt:lpstr>
      <vt:lpstr>Nearly Done!</vt:lpstr>
    </vt:vector>
  </TitlesOfParts>
  <Manager/>
  <Company>Logiqx</Company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Improver Method - Pt. 3</dc:title>
  <dc:subject>Solving the Cube</dc:subject>
  <dc:creator>Michael George</dc:creator>
  <cp:keywords>2015GEOR02</cp:keywords>
  <dc:description>2016-12-21 - v1.0.0</dc:description>
  <cp:lastModifiedBy>George, Michael</cp:lastModifiedBy>
  <cp:revision>1146</cp:revision>
  <cp:lastPrinted>2016-11-16T17:40:15Z</cp:lastPrinted>
  <dcterms:created xsi:type="dcterms:W3CDTF">2016-10-19T12:59:59Z</dcterms:created>
  <dcterms:modified xsi:type="dcterms:W3CDTF">2016-12-21T09:30:11Z</dcterms:modified>
  <cp:category/>
</cp:coreProperties>
</file>