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2" r:id="rId4"/>
    <p:sldId id="286" r:id="rId5"/>
    <p:sldId id="281" r:id="rId6"/>
    <p:sldId id="285" r:id="rId7"/>
    <p:sldId id="287" r:id="rId8"/>
    <p:sldId id="278" r:id="rId9"/>
    <p:sldId id="277" r:id="rId10"/>
    <p:sldId id="282" r:id="rId11"/>
    <p:sldId id="283" r:id="rId12"/>
    <p:sldId id="288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27" y="1803398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Improver Method </a:t>
            </a:r>
            <a:r>
              <a:rPr lang="mr-IN" dirty="0" smtClean="0"/>
              <a:t>–</a:t>
            </a:r>
            <a:r>
              <a:rPr lang="en-US" dirty="0" smtClean="0"/>
              <a:t> Pt.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cases </a:t>
            </a:r>
            <a:r>
              <a:rPr lang="en-GB" dirty="0" smtClean="0"/>
              <a:t>with 3 misplaced edges and they can be recognised by the “</a:t>
            </a:r>
            <a:r>
              <a:rPr lang="en-GB" b="1" dirty="0" smtClean="0">
                <a:solidFill>
                  <a:srgbClr val="FFFF00"/>
                </a:solidFill>
              </a:rPr>
              <a:t>bar</a:t>
            </a:r>
            <a:r>
              <a:rPr lang="en-GB" dirty="0" smtClean="0"/>
              <a:t>” (green below)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Ua-Perm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or “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 smtClean="0"/>
              <a:t>Ensure the ”</a:t>
            </a:r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rgbClr val="FFFF00"/>
                </a:solidFill>
              </a:rPr>
              <a:t>ar</a:t>
            </a:r>
            <a:r>
              <a:rPr lang="en-US" dirty="0" smtClean="0"/>
              <a:t>” is at the </a:t>
            </a:r>
            <a:r>
              <a:rPr lang="en-US" b="1" dirty="0" smtClean="0"/>
              <a:t>back</a:t>
            </a:r>
            <a:r>
              <a:rPr lang="en-US" dirty="0" smtClean="0"/>
              <a:t> before executing the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R U’ R U R U R U’ R’ U’ </a:t>
            </a:r>
            <a:r>
              <a:rPr lang="en-US" b="1" dirty="0" smtClean="0">
                <a:solidFill>
                  <a:srgbClr val="FFFF00"/>
                </a:solidFill>
              </a:rPr>
              <a:t>R2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R2 U R U R’ U’ R’ U’ R’ U </a:t>
            </a:r>
            <a:r>
              <a:rPr lang="en-US" b="1" dirty="0" smtClean="0">
                <a:solidFill>
                  <a:srgbClr val="FFFF00"/>
                </a:solidFill>
              </a:rPr>
              <a:t>R’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/>
              <a:t>depending on the </a:t>
            </a:r>
            <a:r>
              <a:rPr lang="en-US" dirty="0" smtClean="0"/>
              <a:t>case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86" y="4099463"/>
            <a:ext cx="1625600" cy="162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89" y="4088863"/>
            <a:ext cx="1625600" cy="1625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250" y="4089174"/>
            <a:ext cx="1625600" cy="1625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3081070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67688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Ua-Perm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84232" y="575201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Ub-Perm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8147959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0547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Misplaced Edges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47" y="4088863"/>
            <a:ext cx="1625600" cy="1625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8644" y="5762853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5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/>
              <a:t> cases </a:t>
            </a:r>
            <a:r>
              <a:rPr lang="en-GB" dirty="0" smtClean="0"/>
              <a:t>with 4 misplaced edges and they take the most effort to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Z-Perm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H-Perm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/>
              <a:t>A</a:t>
            </a:r>
            <a:r>
              <a:rPr lang="en-US" dirty="0" smtClean="0"/>
              <a:t>void the “</a:t>
            </a:r>
            <a:r>
              <a:rPr lang="en-US" b="1" dirty="0" smtClean="0">
                <a:solidFill>
                  <a:srgbClr val="FFFF00"/>
                </a:solidFill>
              </a:rPr>
              <a:t>Ua-Perm</a:t>
            </a:r>
            <a:r>
              <a:rPr lang="en-US" dirty="0" smtClean="0"/>
              <a:t>” by setting up the Z-Perm correctly before executing the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R U’ R U R U R U’ R’ U’ R2 </a:t>
            </a:r>
            <a:r>
              <a:rPr lang="mr-IN" dirty="0"/>
              <a:t>–</a:t>
            </a:r>
            <a:r>
              <a:rPr lang="en-US" dirty="0"/>
              <a:t> twice, remembering 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prior to execution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30" y="4104909"/>
            <a:ext cx="1625600" cy="1625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1" y="4088310"/>
            <a:ext cx="1625600" cy="1625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34" y="4104909"/>
            <a:ext cx="1625600" cy="1625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11" y="410490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Misplaced Edges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465453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59378" y="5763164"/>
            <a:ext cx="90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71120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45972" y="5752010"/>
            <a:ext cx="10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Ua-Perm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39364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7904891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897479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79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EPLL </a:t>
            </a: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1 algorithm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>
                <a:solidFill>
                  <a:srgbClr val="FFFF00"/>
                </a:solidFill>
              </a:rPr>
              <a:t>(R U2 R’ U2’) (U R U’ R’) U (L’ U2 L U2’) (U’ L’ U L)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3 Misplaced Edges	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dirty="0"/>
              <a:t>–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Ua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Ub</a:t>
            </a:r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17 </a:t>
            </a:r>
            <a:r>
              <a:rPr lang="en-GB" dirty="0" smtClean="0"/>
              <a:t>or</a:t>
            </a:r>
            <a:r>
              <a:rPr lang="en-GB" b="1" dirty="0" smtClean="0"/>
              <a:t> 35 </a:t>
            </a:r>
            <a:r>
              <a:rPr lang="en-GB" dirty="0" smtClean="0"/>
              <a:t>moves</a:t>
            </a:r>
            <a:r>
              <a:rPr lang="en-GB" dirty="0"/>
              <a:t>, </a:t>
            </a:r>
            <a:r>
              <a:rPr lang="en-GB" b="1" dirty="0"/>
              <a:t>2</a:t>
            </a:r>
            <a:r>
              <a:rPr lang="en-GB" b="1" dirty="0" smtClean="0"/>
              <a:t> </a:t>
            </a:r>
            <a:r>
              <a:rPr lang="en-GB" dirty="0" smtClean="0"/>
              <a:t>or</a:t>
            </a:r>
            <a:r>
              <a:rPr lang="en-GB" b="1" dirty="0" smtClean="0"/>
              <a:t> 4</a:t>
            </a:r>
            <a:r>
              <a:rPr lang="en-GB" dirty="0" smtClean="0"/>
              <a:t> </a:t>
            </a:r>
            <a:r>
              <a:rPr lang="en-GB" dirty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4 Misplaced Edges</a:t>
            </a:r>
            <a:r>
              <a:rPr lang="en-GB" b="1" dirty="0">
                <a:solidFill>
                  <a:srgbClr val="FFFF00"/>
                </a:solidFill>
              </a:rPr>
              <a:t>	 </a:t>
            </a:r>
            <a:r>
              <a:rPr lang="mr-IN" dirty="0"/>
              <a:t>–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Z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H		</a:t>
            </a:r>
            <a:r>
              <a:rPr lang="en-GB" b="1" dirty="0" smtClean="0"/>
              <a:t>34 </a:t>
            </a:r>
            <a:r>
              <a:rPr lang="en-GB" dirty="0" smtClean="0"/>
              <a:t>or</a:t>
            </a:r>
            <a:r>
              <a:rPr lang="en-GB" b="1" dirty="0" smtClean="0"/>
              <a:t> 35 </a:t>
            </a:r>
            <a:r>
              <a:rPr lang="en-GB" dirty="0" smtClean="0"/>
              <a:t>moves</a:t>
            </a:r>
            <a:r>
              <a:rPr lang="en-GB" dirty="0"/>
              <a:t>, </a:t>
            </a:r>
            <a:r>
              <a:rPr lang="en-GB" b="1" dirty="0"/>
              <a:t>4</a:t>
            </a:r>
            <a:r>
              <a:rPr lang="en-GB" dirty="0"/>
              <a:t> 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“Weighted Average”		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25.9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3.1</a:t>
            </a:r>
            <a:r>
              <a:rPr lang="en-GB" dirty="0" smtClean="0"/>
              <a:t> </a:t>
            </a:r>
            <a:r>
              <a:rPr lang="en-GB" dirty="0"/>
              <a:t>looks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“Improver”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2 algorithms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>
                <a:solidFill>
                  <a:srgbClr val="FFFF00"/>
                </a:solidFill>
              </a:rPr>
              <a:t>R U’ R U R U R U’ R’ U’ R2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R2 </a:t>
            </a:r>
            <a:r>
              <a:rPr lang="en-US" b="1" dirty="0">
                <a:solidFill>
                  <a:srgbClr val="FFFF00"/>
                </a:solidFill>
              </a:rPr>
              <a:t>U R U R’ U’ R’ U’ R’ U R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3 Misplaced Edges </a:t>
            </a:r>
            <a:r>
              <a:rPr lang="mr-IN" dirty="0" smtClean="0"/>
              <a:t>–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Ua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Ub</a:t>
            </a:r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11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/>
              <a:t>1</a:t>
            </a:r>
            <a:r>
              <a:rPr lang="en-GB" dirty="0"/>
              <a:t> look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4 Misplaced </a:t>
            </a:r>
            <a:r>
              <a:rPr lang="en-GB" b="1" dirty="0" smtClean="0">
                <a:solidFill>
                  <a:srgbClr val="FFFF00"/>
                </a:solidFill>
              </a:rPr>
              <a:t>Edges </a:t>
            </a:r>
            <a:r>
              <a:rPr lang="mr-IN" dirty="0" smtClean="0"/>
              <a:t>–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Z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H </a:t>
            </a:r>
            <a:r>
              <a:rPr lang="en-GB" dirty="0"/>
              <a:t>		</a:t>
            </a:r>
            <a:r>
              <a:rPr lang="en-GB" b="1" dirty="0"/>
              <a:t>23</a:t>
            </a:r>
            <a:r>
              <a:rPr lang="en-GB" dirty="0"/>
              <a:t> moves, </a:t>
            </a:r>
            <a:r>
              <a:rPr lang="en-GB" b="1" dirty="0"/>
              <a:t>2</a:t>
            </a:r>
            <a:r>
              <a:rPr lang="en-GB" dirty="0"/>
              <a:t> 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“Weighted Average”	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13.1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1.3</a:t>
            </a:r>
            <a:r>
              <a:rPr lang="en-GB" dirty="0" smtClean="0"/>
              <a:t> looks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187" y="4564551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28" y="4564551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269" y="282153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28" y="2821539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269" y="4564551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03197" y="5725876"/>
            <a:ext cx="735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Solved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608139" y="3969905"/>
            <a:ext cx="925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Ub-Perm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9586" y="3981480"/>
            <a:ext cx="916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Ua-Perm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238153" y="5723813"/>
            <a:ext cx="81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H-Perm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836565" y="5711207"/>
            <a:ext cx="778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Z-Perm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87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6400"/>
            <a:ext cx="10130400" cy="433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2 algorithms </a:t>
            </a:r>
            <a:r>
              <a:rPr lang="mr-IN" dirty="0" smtClean="0"/>
              <a:t>–</a:t>
            </a:r>
            <a:r>
              <a:rPr lang="en-US" dirty="0" smtClean="0"/>
              <a:t> beginner </a:t>
            </a:r>
            <a:r>
              <a:rPr lang="en-US" b="1" dirty="0" smtClean="0">
                <a:solidFill>
                  <a:srgbClr val="FFFF00"/>
                </a:solidFill>
              </a:rPr>
              <a:t>Jb-Perm</a:t>
            </a:r>
            <a:r>
              <a:rPr lang="en-US" dirty="0" smtClean="0"/>
              <a:t> + beginner 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 smtClean="0"/>
              <a:t>68 </a:t>
            </a:r>
            <a:r>
              <a:rPr lang="en-GB" dirty="0"/>
              <a:t>moves, </a:t>
            </a:r>
            <a:r>
              <a:rPr lang="en-GB" b="1" dirty="0"/>
              <a:t>8</a:t>
            </a:r>
            <a:r>
              <a:rPr lang="en-GB" dirty="0"/>
              <a:t> </a:t>
            </a:r>
            <a:r>
              <a:rPr lang="en-GB" dirty="0" smtClean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“Weighted </a:t>
            </a:r>
            <a:r>
              <a:rPr lang="en-GB" b="1" dirty="0">
                <a:solidFill>
                  <a:srgbClr val="FFFF00"/>
                </a:solidFill>
              </a:rPr>
              <a:t>Average” 	</a:t>
            </a:r>
            <a:r>
              <a:rPr lang="en-GB" b="1" dirty="0" smtClean="0"/>
              <a:t>42.1 </a:t>
            </a:r>
            <a:r>
              <a:rPr lang="en-GB" dirty="0" smtClean="0"/>
              <a:t>moves</a:t>
            </a:r>
            <a:r>
              <a:rPr lang="en-GB" dirty="0"/>
              <a:t>, </a:t>
            </a:r>
            <a:r>
              <a:rPr lang="en-GB" b="1" dirty="0" smtClean="0"/>
              <a:t>5.3 </a:t>
            </a:r>
            <a:r>
              <a:rPr lang="en-GB" dirty="0" smtClean="0"/>
              <a:t>looks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3 algorithms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Jb-Perm</a:t>
            </a:r>
            <a:r>
              <a:rPr lang="en-US" dirty="0"/>
              <a:t> + </a:t>
            </a:r>
            <a:r>
              <a:rPr lang="en-US" b="1" dirty="0" smtClean="0">
                <a:solidFill>
                  <a:srgbClr val="FFFF00"/>
                </a:solidFill>
              </a:rPr>
              <a:t>Ua-Perm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/>
              <a:t>46 </a:t>
            </a:r>
            <a:r>
              <a:rPr lang="en-GB" dirty="0"/>
              <a:t>moves, </a:t>
            </a:r>
            <a:r>
              <a:rPr lang="en-GB" b="1" dirty="0"/>
              <a:t>4 </a:t>
            </a:r>
            <a:r>
              <a:rPr lang="en-GB" dirty="0" smtClean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“Weighted </a:t>
            </a:r>
            <a:r>
              <a:rPr lang="en-GB" b="1" dirty="0">
                <a:solidFill>
                  <a:srgbClr val="FFFF00"/>
                </a:solidFill>
              </a:rPr>
              <a:t>Average” 	</a:t>
            </a:r>
            <a:r>
              <a:rPr lang="en-GB" b="1" dirty="0" smtClean="0"/>
              <a:t>24.3 </a:t>
            </a:r>
            <a:r>
              <a:rPr lang="en-GB" dirty="0"/>
              <a:t>moves, </a:t>
            </a:r>
            <a:r>
              <a:rPr lang="en-GB" b="1" dirty="0" smtClean="0"/>
              <a:t>2.4 </a:t>
            </a:r>
            <a:r>
              <a:rPr lang="en-GB" dirty="0" smtClean="0"/>
              <a:t>looks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Comparison</a:t>
            </a:r>
            <a:endParaRPr lang="en-US" dirty="0" smtClean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dirty="0" smtClean="0"/>
              <a:t>“Improver” method saves </a:t>
            </a:r>
            <a:r>
              <a:rPr lang="en-GB" b="1" dirty="0" smtClean="0"/>
              <a:t>22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/>
              <a:t>4</a:t>
            </a:r>
            <a:r>
              <a:rPr lang="en-GB" dirty="0"/>
              <a:t> looks </a:t>
            </a:r>
            <a:r>
              <a:rPr lang="mr-IN" dirty="0" smtClean="0"/>
              <a:t>–</a:t>
            </a:r>
            <a:r>
              <a:rPr lang="en-GB" dirty="0" smtClean="0"/>
              <a:t>&gt; </a:t>
            </a:r>
            <a:r>
              <a:rPr lang="en-GB" b="1" dirty="0"/>
              <a:t>32.4%</a:t>
            </a:r>
            <a:r>
              <a:rPr lang="en-GB" dirty="0"/>
              <a:t> saving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 	</a:t>
            </a:r>
            <a:r>
              <a:rPr lang="en-GB" dirty="0" smtClean="0"/>
              <a:t>“Improver</a:t>
            </a:r>
            <a:r>
              <a:rPr lang="en-GB" smtClean="0"/>
              <a:t>” </a:t>
            </a:r>
            <a:r>
              <a:rPr lang="en-GB"/>
              <a:t>method saves </a:t>
            </a:r>
            <a:r>
              <a:rPr lang="en-GB" b="1" dirty="0" smtClean="0"/>
              <a:t>17.8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3</a:t>
            </a:r>
            <a:r>
              <a:rPr lang="en-GB" dirty="0" smtClean="0"/>
              <a:t> looks </a:t>
            </a:r>
            <a:r>
              <a:rPr lang="mr-IN" dirty="0" smtClean="0"/>
              <a:t>–</a:t>
            </a:r>
            <a:r>
              <a:rPr lang="en-GB" dirty="0" smtClean="0"/>
              <a:t>&gt; </a:t>
            </a:r>
            <a:r>
              <a:rPr lang="en-GB" b="1" dirty="0" smtClean="0"/>
              <a:t>42.3%</a:t>
            </a:r>
            <a:r>
              <a:rPr lang="en-GB" dirty="0" smtClean="0"/>
              <a:t> saving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397" y="3849773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23" y="204151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18" y="2231275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586875"/>
            <a:ext cx="2776728" cy="2895600"/>
          </a:xfrm>
        </p:spPr>
      </p:pic>
    </p:spTree>
    <p:extLst>
      <p:ext uri="{BB962C8B-B14F-4D97-AF65-F5344CB8AC3E}">
        <p14:creationId xmlns:p14="http://schemas.microsoft.com/office/powerpoint/2010/main" val="115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898999"/>
            <a:ext cx="10131425" cy="429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Beginner” method used </a:t>
            </a:r>
            <a:r>
              <a:rPr lang="en-GB" dirty="0" smtClean="0"/>
              <a:t>2 simple algorithms</a:t>
            </a:r>
            <a:endParaRPr lang="en-GB" dirty="0"/>
          </a:p>
          <a:p>
            <a:pPr lvl="1"/>
            <a:r>
              <a:rPr lang="en-US" dirty="0" smtClean="0"/>
              <a:t>16-move combination of </a:t>
            </a:r>
            <a:r>
              <a:rPr lang="en-US" b="1" dirty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Niklas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for corner permutation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/>
              <a:t>)</a:t>
            </a:r>
            <a:endParaRPr lang="en-US" dirty="0"/>
          </a:p>
          <a:p>
            <a:pPr lvl="1"/>
            <a:r>
              <a:rPr lang="en-US" dirty="0" smtClean="0"/>
              <a:t>17-move combination </a:t>
            </a:r>
            <a:r>
              <a:rPr lang="en-US" dirty="0"/>
              <a:t>of </a:t>
            </a:r>
            <a:r>
              <a:rPr lang="en-US" b="1" dirty="0">
                <a:solidFill>
                  <a:srgbClr val="FFFF00"/>
                </a:solidFill>
              </a:rPr>
              <a:t>Anti-Sune</a:t>
            </a:r>
            <a:r>
              <a:rPr lang="en-US" dirty="0"/>
              <a:t> and </a:t>
            </a:r>
            <a:r>
              <a:rPr lang="en-US" dirty="0" smtClean="0"/>
              <a:t>its left-handed mirror for edge permutation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GB" dirty="0"/>
              <a:t>“Improver” method will use </a:t>
            </a:r>
            <a:r>
              <a:rPr lang="en-GB" dirty="0" smtClean="0"/>
              <a:t>3 shorter but less intuitive algorithms</a:t>
            </a:r>
            <a:endParaRPr lang="en-GB" dirty="0"/>
          </a:p>
          <a:p>
            <a:pPr lvl="1"/>
            <a:r>
              <a:rPr lang="en-GB" dirty="0" smtClean="0"/>
              <a:t>11-move algorithm </a:t>
            </a:r>
            <a:r>
              <a:rPr lang="en-GB" dirty="0"/>
              <a:t>for </a:t>
            </a:r>
            <a:r>
              <a:rPr lang="en-US" dirty="0"/>
              <a:t>corner permutation </a:t>
            </a:r>
            <a:r>
              <a:rPr lang="en-GB" dirty="0" smtClean="0"/>
              <a:t>(</a:t>
            </a:r>
            <a:r>
              <a:rPr lang="en-GB" b="1" dirty="0">
                <a:solidFill>
                  <a:srgbClr val="FFFF00"/>
                </a:solidFill>
              </a:rPr>
              <a:t>Jb-Perm</a:t>
            </a:r>
            <a:r>
              <a:rPr lang="en-GB" dirty="0" smtClean="0"/>
              <a:t>)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R U L </a:t>
            </a:r>
            <a:r>
              <a:rPr lang="en-GB" dirty="0" smtClean="0"/>
              <a:t>moves</a:t>
            </a:r>
            <a:endParaRPr lang="en-GB" dirty="0"/>
          </a:p>
          <a:p>
            <a:pPr lvl="1"/>
            <a:r>
              <a:rPr lang="en-GB" dirty="0" smtClean="0"/>
              <a:t>11-move algorithms </a:t>
            </a:r>
            <a:r>
              <a:rPr lang="en-GB" dirty="0"/>
              <a:t>for </a:t>
            </a:r>
            <a:r>
              <a:rPr lang="en-US" dirty="0"/>
              <a:t>edge permutation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Ua-Perm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Ub-Perm</a:t>
            </a:r>
            <a:r>
              <a:rPr lang="en-GB" dirty="0" smtClean="0"/>
              <a:t>)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>
                <a:solidFill>
                  <a:srgbClr val="FFFF00"/>
                </a:solidFill>
              </a:rPr>
              <a:t>R U</a:t>
            </a:r>
            <a:r>
              <a:rPr lang="en-GB" dirty="0"/>
              <a:t> </a:t>
            </a:r>
            <a:r>
              <a:rPr lang="en-GB" dirty="0" smtClean="0"/>
              <a:t>moves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The new </a:t>
            </a:r>
            <a:r>
              <a:rPr lang="en-GB" dirty="0"/>
              <a:t>algorithms </a:t>
            </a:r>
            <a:r>
              <a:rPr lang="en-GB" dirty="0" smtClean="0"/>
              <a:t>will be </a:t>
            </a:r>
            <a:r>
              <a:rPr lang="en-GB" smtClean="0"/>
              <a:t>slightly trickier to </a:t>
            </a:r>
            <a:r>
              <a:rPr lang="en-GB" dirty="0" smtClean="0"/>
              <a:t>learn but well worth the effort!</a:t>
            </a:r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 smtClean="0"/>
              <a:t>combination of 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Niklas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GB" dirty="0" smtClean="0"/>
              <a:t>will be shortened to 11 moves </a:t>
            </a:r>
            <a:r>
              <a:rPr lang="mr-IN" dirty="0" smtClean="0"/>
              <a:t>–</a:t>
            </a:r>
            <a:r>
              <a:rPr lang="en-GB" dirty="0" smtClean="0"/>
              <a:t> optimised </a:t>
            </a:r>
            <a:r>
              <a:rPr lang="en-GB" b="1" dirty="0" smtClean="0">
                <a:solidFill>
                  <a:srgbClr val="FFFF00"/>
                </a:solidFill>
              </a:rPr>
              <a:t>Jb-Perm</a:t>
            </a:r>
            <a:endParaRPr lang="en-GB" b="1" dirty="0">
              <a:solidFill>
                <a:srgbClr val="FFFF00"/>
              </a:solidFill>
            </a:endParaRP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FFFF00"/>
                </a:solidFill>
              </a:rPr>
              <a:t>Ua-Perm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b="1" dirty="0">
                <a:solidFill>
                  <a:srgbClr val="FFFF00"/>
                </a:solidFill>
              </a:rPr>
              <a:t>Ub-Perm </a:t>
            </a:r>
            <a:r>
              <a:rPr lang="en-GB" dirty="0" smtClean="0"/>
              <a:t>algorithms will be speed-optimised to 11 moves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>
                <a:solidFill>
                  <a:srgbClr val="FFFF00"/>
                </a:solidFill>
              </a:rPr>
              <a:t>R U</a:t>
            </a:r>
            <a:r>
              <a:rPr lang="en-GB" dirty="0"/>
              <a:t> </a:t>
            </a:r>
            <a:r>
              <a:rPr lang="en-GB" dirty="0" smtClean="0"/>
              <a:t>only</a:t>
            </a:r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74" y="3872922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4" y="2064667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8400"/>
            <a:ext cx="10131425" cy="1456267"/>
          </a:xfrm>
        </p:spPr>
        <p:txBody>
          <a:bodyPr/>
          <a:lstStyle/>
          <a:p>
            <a:r>
              <a:rPr lang="en-US" dirty="0" smtClean="0"/>
              <a:t>Permutation of the Last Layer (</a:t>
            </a:r>
            <a:r>
              <a:rPr lang="en-US" b="1" dirty="0">
                <a:solidFill>
                  <a:srgbClr val="FFFF00"/>
                </a:solidFill>
              </a:rPr>
              <a:t>P</a:t>
            </a:r>
            <a:r>
              <a:rPr lang="en-US" b="1" dirty="0" smtClean="0">
                <a:solidFill>
                  <a:srgbClr val="FFFF00"/>
                </a:solidFill>
              </a:rPr>
              <a:t>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possible cases during </a:t>
            </a:r>
            <a:r>
              <a:rPr lang="en-US" b="1" dirty="0" smtClean="0">
                <a:solidFill>
                  <a:srgbClr val="FFFF00"/>
                </a:solidFill>
              </a:rPr>
              <a:t>CPLL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GB" sz="1800" dirty="0" smtClean="0"/>
              <a:t>The cases that need to be solved are the “</a:t>
            </a:r>
            <a:r>
              <a:rPr lang="en-GB" sz="1800" b="1" dirty="0" smtClean="0">
                <a:solidFill>
                  <a:srgbClr val="FFFF00"/>
                </a:solidFill>
              </a:rPr>
              <a:t>diagonal</a:t>
            </a:r>
            <a:r>
              <a:rPr lang="en-GB" sz="1800" dirty="0" smtClean="0"/>
              <a:t> </a:t>
            </a:r>
            <a:r>
              <a:rPr lang="en-GB" sz="1800" b="1" dirty="0" smtClean="0">
                <a:solidFill>
                  <a:srgbClr val="FFFF00"/>
                </a:solidFill>
              </a:rPr>
              <a:t>corner swap</a:t>
            </a:r>
            <a:r>
              <a:rPr lang="en-GB" sz="1800" dirty="0" smtClean="0"/>
              <a:t>” and the “</a:t>
            </a:r>
            <a:r>
              <a:rPr lang="en-GB" sz="1800" b="1" dirty="0" smtClean="0">
                <a:solidFill>
                  <a:srgbClr val="FFFF00"/>
                </a:solidFill>
              </a:rPr>
              <a:t>adjacent</a:t>
            </a:r>
            <a:r>
              <a:rPr lang="en-GB" sz="1800" dirty="0" smtClean="0"/>
              <a:t> </a:t>
            </a:r>
            <a:r>
              <a:rPr lang="en-GB" sz="1800" b="1" dirty="0" smtClean="0">
                <a:solidFill>
                  <a:srgbClr val="FFFF00"/>
                </a:solidFill>
              </a:rPr>
              <a:t>corner swap</a:t>
            </a:r>
            <a:r>
              <a:rPr lang="en-GB" sz="1800" dirty="0" smtClean="0"/>
              <a:t>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</a:t>
            </a:r>
            <a:r>
              <a:rPr lang="en-US" b="1" dirty="0" smtClean="0">
                <a:solidFill>
                  <a:srgbClr val="FFFF00"/>
                </a:solidFill>
              </a:rPr>
              <a:t>adjacent</a:t>
            </a:r>
            <a:r>
              <a:rPr lang="en-US" dirty="0" smtClean="0"/>
              <a:t>” corner swap is the most common </a:t>
            </a:r>
            <a:r>
              <a:rPr lang="en-US" b="1" dirty="0" smtClean="0">
                <a:solidFill>
                  <a:srgbClr val="FFFF00"/>
                </a:solidFill>
              </a:rPr>
              <a:t>CPLL </a:t>
            </a:r>
            <a:r>
              <a:rPr lang="en-US" dirty="0" smtClean="0"/>
              <a:t>as it occurs in </a:t>
            </a:r>
            <a:r>
              <a:rPr lang="en-US" b="1" dirty="0" smtClean="0">
                <a:solidFill>
                  <a:srgbClr val="FFFF00"/>
                </a:solidFill>
              </a:rPr>
              <a:t>4/6</a:t>
            </a:r>
            <a:r>
              <a:rPr lang="en-US" dirty="0" smtClean="0"/>
              <a:t> solves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86" y="4099462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16" y="4107873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51" y="4099462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49183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26315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1/6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4970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3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19" y="432764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5651"/>
            <a:ext cx="10131425" cy="4433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/>
              <a:t>To change the permutation of corners you will use a mixture of </a:t>
            </a:r>
            <a:r>
              <a:rPr lang="en-US" sz="1700" b="1" dirty="0" smtClean="0">
                <a:solidFill>
                  <a:srgbClr val="FFFF00"/>
                </a:solidFill>
              </a:rPr>
              <a:t>R U L </a:t>
            </a:r>
            <a:r>
              <a:rPr lang="en-US" sz="1700" dirty="0" smtClean="0"/>
              <a:t>moves</a:t>
            </a:r>
          </a:p>
          <a:p>
            <a:endParaRPr lang="en-US" sz="1700" dirty="0" smtClean="0"/>
          </a:p>
          <a:p>
            <a:r>
              <a:rPr lang="en-US" sz="1700" dirty="0" smtClean="0"/>
              <a:t>The </a:t>
            </a:r>
            <a:r>
              <a:rPr lang="en-US" sz="1700" b="1" dirty="0" smtClean="0">
                <a:solidFill>
                  <a:srgbClr val="FFFF00"/>
                </a:solidFill>
              </a:rPr>
              <a:t>CPLL</a:t>
            </a:r>
            <a:r>
              <a:rPr lang="en-US" sz="1700" dirty="0" smtClean="0"/>
              <a:t> algorithm that will be used is </a:t>
            </a:r>
            <a:r>
              <a:rPr lang="en-US" sz="1600" b="1" dirty="0" smtClean="0">
                <a:solidFill>
                  <a:srgbClr val="FFFF00"/>
                </a:solidFill>
              </a:rPr>
              <a:t>R </a:t>
            </a:r>
            <a:r>
              <a:rPr lang="en-US" sz="1600" b="1" dirty="0">
                <a:solidFill>
                  <a:srgbClr val="FFFF00"/>
                </a:solidFill>
              </a:rPr>
              <a:t>U2 R’ </a:t>
            </a:r>
            <a:r>
              <a:rPr lang="en-US" sz="1600" b="1" dirty="0" smtClean="0">
                <a:solidFill>
                  <a:srgbClr val="FFFF00"/>
                </a:solidFill>
              </a:rPr>
              <a:t>U’ R U2</a:t>
            </a:r>
            <a:r>
              <a:rPr lang="en-US" sz="1700" b="1" dirty="0" smtClean="0">
                <a:solidFill>
                  <a:srgbClr val="FFFF00"/>
                </a:solidFill>
              </a:rPr>
              <a:t> L’ U R’ U’ L</a:t>
            </a:r>
          </a:p>
          <a:p>
            <a:pPr lvl="1"/>
            <a:r>
              <a:rPr lang="en-US" sz="1500" dirty="0" smtClean="0"/>
              <a:t>It may not be immediately obvious but it is actually the beginner algorithm after cancellations </a:t>
            </a:r>
            <a:r>
              <a:rPr lang="mr-IN" sz="1500" dirty="0" smtClean="0"/>
              <a:t>–</a:t>
            </a:r>
            <a:r>
              <a:rPr lang="en-GB" sz="1500" dirty="0" smtClean="0"/>
              <a:t> </a:t>
            </a:r>
            <a:r>
              <a:rPr lang="en-US" sz="1500" dirty="0" smtClean="0"/>
              <a:t>see square brackets</a:t>
            </a:r>
          </a:p>
          <a:p>
            <a:pPr lvl="1"/>
            <a:r>
              <a:rPr lang="en-US" sz="1500" dirty="0" smtClean="0"/>
              <a:t>It starts with the </a:t>
            </a:r>
            <a:r>
              <a:rPr lang="en-US" sz="1500" b="1" dirty="0" smtClean="0">
                <a:solidFill>
                  <a:srgbClr val="FFFF00"/>
                </a:solidFill>
              </a:rPr>
              <a:t>Anti-Sune </a:t>
            </a:r>
            <a:r>
              <a:rPr lang="en-US" sz="1500" dirty="0" smtClean="0"/>
              <a:t>algorithm that was used during </a:t>
            </a:r>
            <a:r>
              <a:rPr lang="en-US" sz="1500" b="1" dirty="0" smtClean="0">
                <a:solidFill>
                  <a:srgbClr val="FFFF00"/>
                </a:solidFill>
              </a:rPr>
              <a:t>OCLL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FFFF00"/>
                </a:solidFill>
              </a:rPr>
              <a:t>R </a:t>
            </a:r>
            <a:r>
              <a:rPr lang="en-US" sz="1500" b="1" dirty="0">
                <a:solidFill>
                  <a:srgbClr val="FFFF00"/>
                </a:solidFill>
              </a:rPr>
              <a:t>U2 R’ </a:t>
            </a:r>
            <a:r>
              <a:rPr lang="en-US" sz="1500" b="1" dirty="0" smtClean="0">
                <a:solidFill>
                  <a:srgbClr val="FFFF00"/>
                </a:solidFill>
              </a:rPr>
              <a:t>U’ R [U</a:t>
            </a:r>
            <a:r>
              <a:rPr lang="en-US" sz="1500" b="1" dirty="0">
                <a:solidFill>
                  <a:srgbClr val="FFFF00"/>
                </a:solidFill>
              </a:rPr>
              <a:t>’ R</a:t>
            </a:r>
            <a:r>
              <a:rPr lang="en-US" sz="1500" b="1" dirty="0" smtClean="0">
                <a:solidFill>
                  <a:srgbClr val="FFFF00"/>
                </a:solidFill>
              </a:rPr>
              <a:t>’]</a:t>
            </a:r>
          </a:p>
          <a:p>
            <a:pPr lvl="1"/>
            <a:r>
              <a:rPr lang="en-US" sz="1500" dirty="0" smtClean="0"/>
              <a:t>It ends with the </a:t>
            </a:r>
            <a:r>
              <a:rPr lang="en-US" sz="1500" b="1" dirty="0" smtClean="0">
                <a:solidFill>
                  <a:srgbClr val="FFFF00"/>
                </a:solidFill>
              </a:rPr>
              <a:t>Niklas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algorithm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which manipulates two </a:t>
            </a:r>
            <a:r>
              <a:rPr lang="en-US" sz="1500" b="1" dirty="0" smtClean="0">
                <a:solidFill>
                  <a:srgbClr val="FFFF00"/>
                </a:solidFill>
              </a:rPr>
              <a:t>F2L pairs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FFFF00"/>
                </a:solidFill>
              </a:rPr>
              <a:t>[R </a:t>
            </a:r>
            <a:r>
              <a:rPr lang="en-US" sz="1500" b="1" dirty="0">
                <a:solidFill>
                  <a:srgbClr val="FFFF00"/>
                </a:solidFill>
              </a:rPr>
              <a:t>U</a:t>
            </a:r>
            <a:r>
              <a:rPr lang="en-US" sz="1500" b="1" dirty="0" smtClean="0">
                <a:solidFill>
                  <a:srgbClr val="FFFF00"/>
                </a:solidFill>
              </a:rPr>
              <a:t>’] </a:t>
            </a:r>
            <a:r>
              <a:rPr lang="en-US" sz="1500" b="1" dirty="0">
                <a:solidFill>
                  <a:srgbClr val="FFFF00"/>
                </a:solidFill>
              </a:rPr>
              <a:t>L’ </a:t>
            </a:r>
            <a:r>
              <a:rPr lang="en-US" sz="1500" b="1" dirty="0" smtClean="0">
                <a:solidFill>
                  <a:srgbClr val="FFFF00"/>
                </a:solidFill>
              </a:rPr>
              <a:t>U R</a:t>
            </a:r>
            <a:r>
              <a:rPr lang="en-US" sz="1500" b="1" dirty="0">
                <a:solidFill>
                  <a:srgbClr val="FFFF00"/>
                </a:solidFill>
              </a:rPr>
              <a:t>’ U’ </a:t>
            </a:r>
            <a:r>
              <a:rPr lang="en-US" sz="1500" b="1" dirty="0" smtClean="0">
                <a:solidFill>
                  <a:srgbClr val="FFFF00"/>
                </a:solidFill>
              </a:rPr>
              <a:t>L [U]</a:t>
            </a:r>
            <a:endParaRPr lang="en-US" sz="1500" dirty="0" smtClean="0"/>
          </a:p>
          <a:p>
            <a:pPr lvl="1"/>
            <a:r>
              <a:rPr lang="en-US" sz="1500" dirty="0" smtClean="0"/>
              <a:t>The combination of these two algorithms is the </a:t>
            </a:r>
            <a:r>
              <a:rPr lang="en-US" sz="1500" b="1" dirty="0" smtClean="0">
                <a:solidFill>
                  <a:srgbClr val="FFFF00"/>
                </a:solidFill>
              </a:rPr>
              <a:t>Jb-Perm </a:t>
            </a:r>
            <a:r>
              <a:rPr lang="en-US" sz="1500" dirty="0" smtClean="0"/>
              <a:t>which swaps 2 LL corners and 2 LL edges</a:t>
            </a:r>
          </a:p>
          <a:p>
            <a:endParaRPr lang="en-GB" sz="1700" dirty="0" smtClean="0"/>
          </a:p>
          <a:p>
            <a:r>
              <a:rPr lang="en-GB" sz="1700" dirty="0" smtClean="0"/>
              <a:t>Explanation of the algorithm</a:t>
            </a:r>
            <a:endParaRPr lang="en-US" sz="1700" dirty="0" smtClean="0"/>
          </a:p>
          <a:p>
            <a:pPr lvl="1"/>
            <a:r>
              <a:rPr lang="en-US" sz="1500" dirty="0" smtClean="0"/>
              <a:t>The </a:t>
            </a:r>
            <a:r>
              <a:rPr lang="en-US" sz="1500" b="1" dirty="0" smtClean="0">
                <a:solidFill>
                  <a:srgbClr val="FFFF00"/>
                </a:solidFill>
              </a:rPr>
              <a:t>Anti-Sune</a:t>
            </a:r>
            <a:r>
              <a:rPr lang="en-US" sz="1500" dirty="0" smtClean="0"/>
              <a:t> algorithm disorients 3 of the LL corners and permutes 3 of the LL edges</a:t>
            </a:r>
            <a:endParaRPr lang="en-US" sz="1500" b="1" dirty="0" smtClean="0">
              <a:solidFill>
                <a:srgbClr val="FFFF00"/>
              </a:solidFill>
            </a:endParaRPr>
          </a:p>
          <a:p>
            <a:pPr lvl="1"/>
            <a:r>
              <a:rPr lang="en-US" sz="1500" dirty="0" smtClean="0"/>
              <a:t>The </a:t>
            </a:r>
            <a:r>
              <a:rPr lang="en-US" sz="1500" b="1" dirty="0" smtClean="0">
                <a:solidFill>
                  <a:srgbClr val="FFFF00"/>
                </a:solidFill>
              </a:rPr>
              <a:t>Niklas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algorithm re-orients the LL corners and changes their permutation</a:t>
            </a:r>
            <a:endParaRPr lang="en-US" sz="1500" b="1" dirty="0" smtClean="0">
              <a:solidFill>
                <a:srgbClr val="FFFF00"/>
              </a:solidFill>
            </a:endParaRPr>
          </a:p>
          <a:p>
            <a:pPr lvl="1"/>
            <a:r>
              <a:rPr lang="en-US" sz="1500" dirty="0" smtClean="0"/>
              <a:t>The combined effect of these two algorithms is to maintain the </a:t>
            </a:r>
            <a:r>
              <a:rPr lang="en-US" sz="1500" b="1" dirty="0" smtClean="0">
                <a:solidFill>
                  <a:srgbClr val="FFFF00"/>
                </a:solidFill>
              </a:rPr>
              <a:t>OLL </a:t>
            </a:r>
            <a:r>
              <a:rPr lang="en-US" sz="1500" dirty="0" smtClean="0"/>
              <a:t>but change the </a:t>
            </a:r>
            <a:r>
              <a:rPr lang="en-US" sz="1500" b="1" dirty="0" smtClean="0">
                <a:solidFill>
                  <a:srgbClr val="FFFF00"/>
                </a:solidFill>
              </a:rPr>
              <a:t>PLL</a:t>
            </a:r>
          </a:p>
        </p:txBody>
      </p:sp>
    </p:spTree>
    <p:extLst>
      <p:ext uri="{BB962C8B-B14F-4D97-AF65-F5344CB8AC3E}">
        <p14:creationId xmlns:p14="http://schemas.microsoft.com/office/powerpoint/2010/main" val="988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“</a:t>
            </a:r>
            <a:r>
              <a:rPr lang="en-GB" b="1" dirty="0" smtClean="0">
                <a:solidFill>
                  <a:srgbClr val="FFFF00"/>
                </a:solidFill>
              </a:rPr>
              <a:t>adjacent</a:t>
            </a:r>
            <a:r>
              <a:rPr lang="en-GB" dirty="0" smtClean="0"/>
              <a:t>” corner swap can be recognised by the “</a:t>
            </a:r>
            <a:r>
              <a:rPr lang="en-GB" b="1" dirty="0" smtClean="0">
                <a:solidFill>
                  <a:srgbClr val="FFFF00"/>
                </a:solidFill>
              </a:rPr>
              <a:t>headlights</a:t>
            </a:r>
            <a:r>
              <a:rPr lang="en-GB" dirty="0" smtClean="0"/>
              <a:t>” on one side (shown in orange below)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Adjacent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 smtClean="0"/>
              <a:t>Ensure the “</a:t>
            </a:r>
            <a:r>
              <a:rPr lang="en-US" b="1" dirty="0">
                <a:solidFill>
                  <a:srgbClr val="FFFF00"/>
                </a:solidFill>
              </a:rPr>
              <a:t>H</a:t>
            </a:r>
            <a:r>
              <a:rPr lang="en-US" b="1" dirty="0" smtClean="0">
                <a:solidFill>
                  <a:srgbClr val="FFFF00"/>
                </a:solidFill>
              </a:rPr>
              <a:t>eadlights</a:t>
            </a:r>
            <a:r>
              <a:rPr lang="en-US" dirty="0" smtClean="0"/>
              <a:t>” are on the left before executing the </a:t>
            </a:r>
            <a:r>
              <a:rPr lang="en-US" b="1" dirty="0" smtClean="0">
                <a:solidFill>
                  <a:srgbClr val="FFFF00"/>
                </a:solidFill>
              </a:rPr>
              <a:t>CPLL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U’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’ U R’ U’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Adjacent Corner Swap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18" y="4099462"/>
            <a:ext cx="1625600" cy="1625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83" y="4099462"/>
            <a:ext cx="1625600" cy="162560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5488604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5898" y="5744900"/>
            <a:ext cx="178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Adjacent Swap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71681" y="575201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5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“</a:t>
            </a:r>
            <a:r>
              <a:rPr lang="en-GB" b="1" dirty="0" smtClean="0">
                <a:solidFill>
                  <a:srgbClr val="FFFF00"/>
                </a:solidFill>
              </a:rPr>
              <a:t>diagonal</a:t>
            </a:r>
            <a:r>
              <a:rPr lang="en-GB" dirty="0" smtClean="0"/>
              <a:t>” corner swap can be recognised by the absence of “</a:t>
            </a:r>
            <a:r>
              <a:rPr lang="en-GB" b="1" dirty="0" smtClean="0">
                <a:solidFill>
                  <a:srgbClr val="FFFF00"/>
                </a:solidFill>
              </a:rPr>
              <a:t>headlights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Diagonal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a</a:t>
            </a:r>
            <a:r>
              <a:rPr lang="en-US" b="1" dirty="0" smtClean="0">
                <a:solidFill>
                  <a:srgbClr val="FFFF00"/>
                </a:solidFill>
              </a:rPr>
              <a:t>djacent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/>
              <a:t>Ensure the “</a:t>
            </a:r>
            <a:r>
              <a:rPr lang="en-US" b="1" dirty="0">
                <a:solidFill>
                  <a:srgbClr val="FFFF00"/>
                </a:solidFill>
              </a:rPr>
              <a:t>Headlights</a:t>
            </a:r>
            <a:r>
              <a:rPr lang="en-US" dirty="0"/>
              <a:t>” are on the left before executing </a:t>
            </a:r>
            <a:r>
              <a:rPr lang="en-US" dirty="0" smtClean="0"/>
              <a:t>the ”</a:t>
            </a:r>
            <a:r>
              <a:rPr lang="en-US" b="1" dirty="0" smtClean="0">
                <a:solidFill>
                  <a:srgbClr val="FFFF00"/>
                </a:solidFill>
              </a:rPr>
              <a:t>adjacent corner swap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FF00"/>
                </a:solidFill>
              </a:rPr>
              <a:t>(R </a:t>
            </a:r>
            <a:r>
              <a:rPr lang="en-US" b="1" dirty="0">
                <a:solidFill>
                  <a:srgbClr val="FFFF00"/>
                </a:solidFill>
              </a:rPr>
              <a:t>U2 R’ U’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’ U R’ U’ </a:t>
            </a:r>
            <a:r>
              <a:rPr lang="en-US" b="1" dirty="0" smtClean="0">
                <a:solidFill>
                  <a:srgbClr val="FFFF00"/>
                </a:solidFill>
              </a:rPr>
              <a:t>L) U2 </a:t>
            </a:r>
            <a:r>
              <a:rPr lang="en-US" b="1" dirty="0">
                <a:solidFill>
                  <a:srgbClr val="FFFF00"/>
                </a:solidFill>
              </a:rPr>
              <a:t>(R U2 R’ U’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’ U R’ U’ </a:t>
            </a:r>
            <a:r>
              <a:rPr lang="en-US" b="1" dirty="0" smtClean="0">
                <a:solidFill>
                  <a:srgbClr val="FFFF00"/>
                </a:solidFill>
              </a:rPr>
              <a:t>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Diagonal Corner Swap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84" y="4099462"/>
            <a:ext cx="1625600" cy="16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14" y="4107873"/>
            <a:ext cx="16256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9" y="4099462"/>
            <a:ext cx="1625600" cy="1625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308726" y="4656751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738670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27957" y="5751132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Diagonal Swap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15964" y="5744900"/>
            <a:ext cx="178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Adjacent Swap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21747" y="575201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2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CPLL </a:t>
            </a: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1 algorithm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>
                <a:solidFill>
                  <a:srgbClr val="FFFF00"/>
                </a:solidFill>
              </a:rPr>
              <a:t>(R U2 R’ U2’) (U R U’ R’) (R U’ L’ U) (R’ U’ L U)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Adjacent Corner Swap		</a:t>
            </a:r>
            <a:r>
              <a:rPr lang="en-GB" b="1" dirty="0" smtClean="0"/>
              <a:t>16</a:t>
            </a:r>
            <a:r>
              <a:rPr lang="en-GB" dirty="0" smtClean="0"/>
              <a:t> moves, </a:t>
            </a:r>
            <a:r>
              <a:rPr lang="en-GB" b="1" dirty="0"/>
              <a:t>2</a:t>
            </a:r>
            <a:r>
              <a:rPr lang="en-GB" dirty="0" smtClean="0"/>
              <a:t> 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Diagonal Corner Swap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 smtClean="0"/>
              <a:t>33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4</a:t>
            </a:r>
            <a:r>
              <a:rPr lang="en-GB" dirty="0" smtClean="0"/>
              <a:t> looks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		</a:t>
            </a:r>
            <a:r>
              <a:rPr lang="en-GB" b="1" dirty="0" smtClean="0"/>
              <a:t>16.2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2.2</a:t>
            </a:r>
            <a:r>
              <a:rPr lang="en-GB" dirty="0" smtClean="0"/>
              <a:t> </a:t>
            </a:r>
            <a:r>
              <a:rPr lang="en-GB" dirty="0"/>
              <a:t>looks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“Improver”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 algorithm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U’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’ U R’ U’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Adjacent Corner Swap 		</a:t>
            </a:r>
            <a:r>
              <a:rPr lang="en-GB" b="1" dirty="0" smtClean="0"/>
              <a:t>11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/>
              <a:t>1</a:t>
            </a:r>
            <a:r>
              <a:rPr lang="en-GB" dirty="0"/>
              <a:t> look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Diagonal Corner Swap </a:t>
            </a:r>
            <a:r>
              <a:rPr lang="en-GB" dirty="0"/>
              <a:t>		</a:t>
            </a:r>
            <a:r>
              <a:rPr lang="en-GB" b="1" dirty="0" smtClean="0"/>
              <a:t>23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2</a:t>
            </a:r>
            <a:r>
              <a:rPr lang="en-GB" dirty="0" smtClean="0"/>
              <a:t> looks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		</a:t>
            </a:r>
            <a:r>
              <a:rPr lang="en-GB" b="1" dirty="0" smtClean="0"/>
              <a:t>11.2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1.2</a:t>
            </a:r>
            <a:r>
              <a:rPr lang="en-GB" dirty="0" smtClean="0"/>
              <a:t> looks</a:t>
            </a:r>
          </a:p>
          <a:p>
            <a:pPr lvl="1"/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85" y="1920031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42" y="1920031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3" y="3780095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6373" y="3112105"/>
            <a:ext cx="911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Diagonal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329736" y="3112105"/>
            <a:ext cx="92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Adjacent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456185" y="4938808"/>
            <a:ext cx="735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5</a:t>
            </a:r>
            <a:r>
              <a:rPr lang="en-US" dirty="0" smtClean="0"/>
              <a:t> possible cases during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r>
              <a:rPr lang="en-US" dirty="0" smtClean="0"/>
              <a:t>4 misplaced edges require </a:t>
            </a:r>
            <a:r>
              <a:rPr lang="en-US" dirty="0"/>
              <a:t>the most effort </a:t>
            </a:r>
            <a:r>
              <a:rPr lang="en-US" dirty="0" smtClean="0"/>
              <a:t>to solve when you only know a couple of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14" y="4516034"/>
            <a:ext cx="1625600" cy="1625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02" y="4503833"/>
            <a:ext cx="1625600" cy="162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83" y="2661400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43" y="2661400"/>
            <a:ext cx="1625600" cy="162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90" y="450858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94787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1/12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99244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2/12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64749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9858" y="4014349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4/12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345363" y="4014349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0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10131425" cy="44794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change the permutation of edges we will only use </a:t>
            </a:r>
            <a:r>
              <a:rPr lang="en-US" b="1" dirty="0" smtClean="0">
                <a:solidFill>
                  <a:srgbClr val="FFFF00"/>
                </a:solidFill>
              </a:rPr>
              <a:t>R U </a:t>
            </a:r>
            <a:r>
              <a:rPr lang="en-US" dirty="0" smtClean="0"/>
              <a:t>moves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b="1" dirty="0">
                <a:solidFill>
                  <a:srgbClr val="FFFF00"/>
                </a:solidFill>
              </a:rPr>
              <a:t>EPLL</a:t>
            </a:r>
            <a:r>
              <a:rPr lang="en-US" dirty="0"/>
              <a:t> </a:t>
            </a:r>
            <a:r>
              <a:rPr lang="en-US" dirty="0" smtClean="0"/>
              <a:t>algorithm </a:t>
            </a:r>
            <a:r>
              <a:rPr lang="en-US" dirty="0"/>
              <a:t>that will be used is </a:t>
            </a:r>
            <a:r>
              <a:rPr lang="en-US" b="1" dirty="0" smtClean="0">
                <a:solidFill>
                  <a:srgbClr val="FFFF00"/>
                </a:solidFill>
              </a:rPr>
              <a:t>R U’ R U R U R U’ R’ U’ R2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It is a conjugation of an algorithm that can be used </a:t>
            </a:r>
            <a:r>
              <a:rPr lang="en-US" dirty="0"/>
              <a:t>during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 U’ (</a:t>
            </a:r>
            <a:r>
              <a:rPr lang="en-US" b="1" dirty="0">
                <a:solidFill>
                  <a:srgbClr val="FFFF00"/>
                </a:solidFill>
              </a:rPr>
              <a:t>R </a:t>
            </a:r>
            <a:r>
              <a:rPr lang="en-US" b="1" dirty="0" smtClean="0">
                <a:solidFill>
                  <a:srgbClr val="FFFF00"/>
                </a:solidFill>
              </a:rPr>
              <a:t>U </a:t>
            </a:r>
            <a:r>
              <a:rPr lang="en-US" b="1" dirty="0">
                <a:solidFill>
                  <a:srgbClr val="FFFF00"/>
                </a:solidFill>
              </a:rPr>
              <a:t>R U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U’ R’ U’ </a:t>
            </a:r>
            <a:r>
              <a:rPr lang="en-US" b="1" dirty="0" smtClean="0">
                <a:solidFill>
                  <a:srgbClr val="FFFF00"/>
                </a:solidFill>
              </a:rPr>
              <a:t>R’ U’) U R’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R U’</a:t>
            </a:r>
            <a:r>
              <a:rPr lang="en-US" dirty="0" smtClean="0"/>
              <a:t> </a:t>
            </a:r>
            <a:r>
              <a:rPr lang="en-US" dirty="0"/>
              <a:t>is referred to as a “</a:t>
            </a:r>
            <a:r>
              <a:rPr lang="en-US" b="1" dirty="0">
                <a:solidFill>
                  <a:srgbClr val="FFFF00"/>
                </a:solidFill>
              </a:rPr>
              <a:t>setup</a:t>
            </a:r>
            <a:r>
              <a:rPr lang="en-US" dirty="0"/>
              <a:t>” move and the </a:t>
            </a:r>
            <a:r>
              <a:rPr lang="en-US" b="1" dirty="0" smtClean="0">
                <a:solidFill>
                  <a:srgbClr val="FFFF00"/>
                </a:solidFill>
              </a:rPr>
              <a:t>U R’</a:t>
            </a:r>
            <a:r>
              <a:rPr lang="en-US" dirty="0" smtClean="0"/>
              <a:t> </a:t>
            </a:r>
            <a:r>
              <a:rPr lang="en-US" dirty="0"/>
              <a:t>will undo the setup </a:t>
            </a:r>
            <a:endParaRPr lang="en-US" dirty="0" smtClean="0"/>
          </a:p>
          <a:p>
            <a:pPr lvl="1"/>
            <a:r>
              <a:rPr lang="en-US" dirty="0" smtClean="0"/>
              <a:t>Applying cancellations results in the </a:t>
            </a:r>
            <a:r>
              <a:rPr lang="en-US" b="1" dirty="0" smtClean="0">
                <a:solidFill>
                  <a:srgbClr val="FFFF00"/>
                </a:solidFill>
              </a:rPr>
              <a:t>Ua-Perm</a:t>
            </a:r>
            <a:r>
              <a:rPr lang="en-US" dirty="0" smtClean="0"/>
              <a:t> which is a counter-clockwise “</a:t>
            </a:r>
            <a:r>
              <a:rPr lang="en-US" b="1" dirty="0" smtClean="0">
                <a:solidFill>
                  <a:srgbClr val="FFFF00"/>
                </a:solidFill>
              </a:rPr>
              <a:t>3-cycle</a:t>
            </a:r>
            <a:r>
              <a:rPr lang="en-US" dirty="0" smtClean="0"/>
              <a:t>” of LL edges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/>
              <a:t> </a:t>
            </a:r>
            <a:r>
              <a:rPr lang="en-US" dirty="0"/>
              <a:t>algorithm that will be used is </a:t>
            </a:r>
            <a:r>
              <a:rPr lang="en-US" b="1" dirty="0" smtClean="0">
                <a:solidFill>
                  <a:srgbClr val="FFFF00"/>
                </a:solidFill>
              </a:rPr>
              <a:t>R2 U </a:t>
            </a:r>
            <a:r>
              <a:rPr lang="en-US" b="1" dirty="0">
                <a:solidFill>
                  <a:srgbClr val="FFFF00"/>
                </a:solidFill>
              </a:rPr>
              <a:t>R U </a:t>
            </a:r>
            <a:r>
              <a:rPr lang="en-US" b="1" dirty="0" smtClean="0">
                <a:solidFill>
                  <a:srgbClr val="FFFF00"/>
                </a:solidFill>
              </a:rPr>
              <a:t>R’ </a:t>
            </a:r>
            <a:r>
              <a:rPr lang="en-US" b="1" dirty="0">
                <a:solidFill>
                  <a:srgbClr val="FFFF00"/>
                </a:solidFill>
              </a:rPr>
              <a:t>U’ R’ U’ </a:t>
            </a:r>
            <a:r>
              <a:rPr lang="en-US" b="1" dirty="0" smtClean="0">
                <a:solidFill>
                  <a:srgbClr val="FFFF00"/>
                </a:solidFill>
              </a:rPr>
              <a:t>R’ U R’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It is a conjugation of </a:t>
            </a:r>
            <a:r>
              <a:rPr lang="en-US" dirty="0" smtClean="0"/>
              <a:t>an algorithm that can be used </a:t>
            </a:r>
            <a:r>
              <a:rPr lang="en-US" dirty="0"/>
              <a:t>during </a:t>
            </a:r>
            <a:r>
              <a:rPr lang="en-US" b="1" dirty="0">
                <a:solidFill>
                  <a:srgbClr val="FFFF00"/>
                </a:solidFill>
              </a:rPr>
              <a:t>F2L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R U’ </a:t>
            </a:r>
            <a:r>
              <a:rPr lang="en-US" b="1" dirty="0" smtClean="0">
                <a:solidFill>
                  <a:srgbClr val="FFFF00"/>
                </a:solidFill>
              </a:rPr>
              <a:t>(U R </a:t>
            </a:r>
            <a:r>
              <a:rPr lang="en-US" b="1" dirty="0">
                <a:solidFill>
                  <a:srgbClr val="FFFF00"/>
                </a:solidFill>
              </a:rPr>
              <a:t>U R U </a:t>
            </a:r>
            <a:r>
              <a:rPr lang="en-US" b="1" dirty="0" smtClean="0">
                <a:solidFill>
                  <a:srgbClr val="FFFF00"/>
                </a:solidFill>
              </a:rPr>
              <a:t>R’ </a:t>
            </a:r>
            <a:r>
              <a:rPr lang="en-US" b="1" dirty="0">
                <a:solidFill>
                  <a:srgbClr val="FFFF00"/>
                </a:solidFill>
              </a:rPr>
              <a:t>U’ R’ U’ R</a:t>
            </a:r>
            <a:r>
              <a:rPr lang="en-US" b="1" dirty="0" smtClean="0">
                <a:solidFill>
                  <a:srgbClr val="FFFF00"/>
                </a:solidFill>
              </a:rPr>
              <a:t>’) </a:t>
            </a:r>
            <a:r>
              <a:rPr lang="en-US" b="1" dirty="0">
                <a:solidFill>
                  <a:srgbClr val="FFFF00"/>
                </a:solidFill>
              </a:rPr>
              <a:t>U R’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R U’</a:t>
            </a:r>
            <a:r>
              <a:rPr lang="en-US" dirty="0"/>
              <a:t> is referred to as a “</a:t>
            </a:r>
            <a:r>
              <a:rPr lang="en-US" b="1" dirty="0">
                <a:solidFill>
                  <a:srgbClr val="FFFF00"/>
                </a:solidFill>
              </a:rPr>
              <a:t>setup</a:t>
            </a:r>
            <a:r>
              <a:rPr lang="en-US" dirty="0"/>
              <a:t>” move and the </a:t>
            </a:r>
            <a:r>
              <a:rPr lang="en-US" b="1" dirty="0">
                <a:solidFill>
                  <a:srgbClr val="FFFF00"/>
                </a:solidFill>
              </a:rPr>
              <a:t>U R’</a:t>
            </a:r>
            <a:r>
              <a:rPr lang="en-US" dirty="0"/>
              <a:t> will undo the setup </a:t>
            </a:r>
          </a:p>
          <a:p>
            <a:pPr lvl="1"/>
            <a:r>
              <a:rPr lang="en-US" dirty="0" smtClean="0"/>
              <a:t>Applying </a:t>
            </a:r>
            <a:r>
              <a:rPr lang="en-US" dirty="0"/>
              <a:t>cancellations results in the 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r>
              <a:rPr lang="en-US" dirty="0" smtClean="0"/>
              <a:t> </a:t>
            </a:r>
            <a:r>
              <a:rPr lang="en-US" dirty="0"/>
              <a:t>which is a </a:t>
            </a:r>
            <a:r>
              <a:rPr lang="en-US" dirty="0" smtClean="0"/>
              <a:t>clockwise </a:t>
            </a:r>
            <a:r>
              <a:rPr lang="en-US" dirty="0"/>
              <a:t>“</a:t>
            </a:r>
            <a:r>
              <a:rPr lang="en-US" b="1" dirty="0">
                <a:solidFill>
                  <a:srgbClr val="FFFF00"/>
                </a:solidFill>
              </a:rPr>
              <a:t>3-cycle</a:t>
            </a:r>
            <a:r>
              <a:rPr lang="en-US" dirty="0"/>
              <a:t>” of LL </a:t>
            </a:r>
            <a:r>
              <a:rPr lang="en-US" dirty="0" smtClean="0"/>
              <a:t>edges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Note how the two algorithms are both an “</a:t>
            </a:r>
            <a:r>
              <a:rPr lang="en-US" b="1" dirty="0">
                <a:solidFill>
                  <a:srgbClr val="FFFF00"/>
                </a:solidFill>
              </a:rPr>
              <a:t>inverse</a:t>
            </a:r>
            <a:r>
              <a:rPr lang="en-US" b="1" dirty="0"/>
              <a:t>”</a:t>
            </a:r>
            <a:r>
              <a:rPr lang="en-US" dirty="0"/>
              <a:t> of each </a:t>
            </a:r>
            <a:r>
              <a:rPr lang="en-US" dirty="0" smtClean="0"/>
              <a:t>other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58" y="3656314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6383</TotalTime>
  <Words>1120</Words>
  <Application>Microsoft Macintosh PowerPoint</Application>
  <PresentationFormat>Widescreen</PresentationFormat>
  <Paragraphs>165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Celestial</vt:lpstr>
      <vt:lpstr>Improver Method – Pt. 4</vt:lpstr>
      <vt:lpstr>Permutation of the Last Layer (PLL)</vt:lpstr>
      <vt:lpstr>Corner Permutation of the Last Layer (CPLL)</vt:lpstr>
      <vt:lpstr>CPLL Algorithm</vt:lpstr>
      <vt:lpstr>Adjacent Corner Swap</vt:lpstr>
      <vt:lpstr>Diagonal Corner Swap</vt:lpstr>
      <vt:lpstr>CPLL Efficiency</vt:lpstr>
      <vt:lpstr>Edge Permutation of the Last Layer (EPLL)</vt:lpstr>
      <vt:lpstr>EPLL Algorithms</vt:lpstr>
      <vt:lpstr>3 Misplaced Edges</vt:lpstr>
      <vt:lpstr>4 Misplaced Edges</vt:lpstr>
      <vt:lpstr>EPLL Efficiency</vt:lpstr>
      <vt:lpstr>PLL Efficiency</vt:lpstr>
      <vt:lpstr>Congratulations!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Improver Method - Pt. 4</dc:title>
  <dc:subject>Solving the Cube</dc:subject>
  <dc:creator>Michael George</dc:creator>
  <cp:keywords>2015GEOR02</cp:keywords>
  <dc:description>2016-12-21 - v1.0.0</dc:description>
  <cp:lastModifiedBy>George, Michael</cp:lastModifiedBy>
  <cp:revision>1176</cp:revision>
  <cp:lastPrinted>2016-11-16T17:40:15Z</cp:lastPrinted>
  <dcterms:created xsi:type="dcterms:W3CDTF">2016-10-19T12:59:59Z</dcterms:created>
  <dcterms:modified xsi:type="dcterms:W3CDTF">2016-12-21T09:30:30Z</dcterms:modified>
  <cp:category/>
</cp:coreProperties>
</file>