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varScale="1">
        <p:scale>
          <a:sx n="64" d="100"/>
          <a:sy n="64" d="100"/>
        </p:scale>
        <p:origin x="-62" y="-370"/>
      </p:cViewPr>
      <p:guideLst>
        <p:guide orient="horz" pos="2868"/>
        <p:guide pos="212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pPr marL="0" lvl="0" indent="0" algn="r" rtl="0">
                <a:spcBef>
                  <a:spcPts val="0"/>
                </a:spcBef>
                <a:spcAft>
                  <a:spcPts val="0"/>
                </a:spcAft>
                <a:buNone/>
              </a:pPr>
              <a:t>‹#›</a:t>
            </a:fld>
            <a:endParaRPr sz="120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 name="Google Shape;20;p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drive.google.com/file/d/1CHPnRob-gcW76spTcKjtVJaAyBcc3VAV/view?usp=shar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drive.google.com/file/d/1CHPnRob-gcW76spTcKjtVJaAyBcc3VAV/view?usp=shar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drive.google.com/file/d/1CHPnRob-gcW76spTcKjtVJaAyBcc3VAV/view?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9" name="Google Shape;59;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60" name="Google Shape;60;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1" name="Google Shape;61;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2" name="Google Shape;62;p7"/>
          <p:cNvSpPr txBox="1"/>
          <p:nvPr/>
        </p:nvSpPr>
        <p:spPr>
          <a:xfrm>
            <a:off x="6034405" y="1666875"/>
            <a:ext cx="4267200" cy="247777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GB" sz="3200" dirty="0" smtClean="0">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rPr>
              <a:t>LOGITH VL</a:t>
            </a:r>
            <a:endParaRPr sz="3200">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endParaRPr>
          </a:p>
          <a:p>
            <a:pPr marL="12700" lvl="0" indent="0" algn="l" rtl="0">
              <a:lnSpc>
                <a:spcPct val="100000"/>
              </a:lnSpc>
              <a:spcBef>
                <a:spcPts val="0"/>
              </a:spcBef>
              <a:spcAft>
                <a:spcPts val="0"/>
              </a:spcAft>
              <a:buNone/>
            </a:pPr>
            <a:r>
              <a:rPr lang="en-GB" altLang="en-US" sz="3200" dirty="0" smtClean="0">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rPr>
              <a:t>2021503710</a:t>
            </a:r>
            <a:endParaRPr lang="en-GB" altLang="en-US" sz="3200" dirty="0">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endParaRPr>
          </a:p>
          <a:p>
            <a:pPr marL="12700" lvl="0" indent="0" algn="l" rtl="0">
              <a:lnSpc>
                <a:spcPct val="100000"/>
              </a:lnSpc>
              <a:spcBef>
                <a:spcPts val="0"/>
              </a:spcBef>
              <a:spcAft>
                <a:spcPts val="0"/>
              </a:spcAft>
              <a:buNone/>
            </a:pPr>
            <a:r>
              <a:rPr lang="en-US" sz="3200" spc="15" dirty="0">
                <a:solidFill>
                  <a:schemeClr val="tx1">
                    <a:lumMod val="65000"/>
                    <a:lumOff val="35000"/>
                  </a:schemeClr>
                </a:solidFill>
                <a:latin typeface="Times New Roman" panose="02020603050405020304" charset="0"/>
                <a:cs typeface="Times New Roman" panose="02020603050405020304" charset="0"/>
                <a:sym typeface="+mn-ea"/>
              </a:rPr>
              <a:t>CT Dept.</a:t>
            </a:r>
            <a:br>
              <a:rPr lang="en-US" sz="3200" spc="15" dirty="0">
                <a:solidFill>
                  <a:schemeClr val="tx1">
                    <a:lumMod val="65000"/>
                    <a:lumOff val="35000"/>
                  </a:schemeClr>
                </a:solidFill>
                <a:latin typeface="Times New Roman" panose="02020603050405020304" charset="0"/>
                <a:cs typeface="Times New Roman" panose="02020603050405020304" charset="0"/>
                <a:sym typeface="+mn-ea"/>
              </a:rPr>
            </a:br>
            <a:r>
              <a:rPr lang="en-US" sz="3200" spc="15" dirty="0">
                <a:solidFill>
                  <a:schemeClr val="tx1">
                    <a:lumMod val="65000"/>
                    <a:lumOff val="35000"/>
                  </a:schemeClr>
                </a:solidFill>
                <a:latin typeface="Times New Roman" panose="02020603050405020304" charset="0"/>
                <a:cs typeface="Times New Roman" panose="02020603050405020304" charset="0"/>
                <a:sym typeface="+mn-ea"/>
              </a:rPr>
              <a:t>MIT, Anna University</a:t>
            </a:r>
            <a:endParaRPr sz="3200" spc="15" dirty="0">
              <a:solidFill>
                <a:schemeClr val="tx1">
                  <a:lumMod val="65000"/>
                  <a:lumOff val="35000"/>
                </a:schemeClr>
              </a:solidFill>
              <a:latin typeface="Times New Roman" panose="02020603050405020304" charset="0"/>
              <a:cs typeface="Times New Roman" panose="02020603050405020304" charset="0"/>
            </a:endParaRPr>
          </a:p>
          <a:p>
            <a:pPr marL="12700" lvl="0" indent="0" algn="l" rtl="0">
              <a:lnSpc>
                <a:spcPct val="100000"/>
              </a:lnSpc>
              <a:spcBef>
                <a:spcPts val="0"/>
              </a:spcBef>
              <a:spcAft>
                <a:spcPts val="0"/>
              </a:spcAft>
              <a:buNone/>
            </a:pPr>
            <a:endParaRPr lang="en-GB" altLang="en-US" sz="3200" spc="15" dirty="0">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63" name="Google Shape;63;p7"/>
          <p:cNvSpPr txBox="1"/>
          <p:nvPr/>
        </p:nvSpPr>
        <p:spPr>
          <a:xfrm>
            <a:off x="6034405" y="4144645"/>
            <a:ext cx="3686810" cy="443230"/>
          </a:xfrm>
          <a:prstGeom prst="rect">
            <a:avLst/>
          </a:prstGeom>
          <a:noFill/>
          <a:ln>
            <a:noFill/>
          </a:ln>
        </p:spPr>
        <p:txBody>
          <a:bodyPr spcFirstLastPara="1" wrap="square" lIns="0" tIns="12700" rIns="0" bIns="0" anchor="t" anchorCtr="0">
            <a:spAutoFit/>
          </a:bodyPr>
          <a:lstStyle/>
          <a:p>
            <a:pPr marL="12700">
              <a:lnSpc>
                <a:spcPct val="100000"/>
              </a:lnSpc>
              <a:spcBef>
                <a:spcPts val="100"/>
              </a:spcBef>
            </a:pPr>
            <a:r>
              <a:rPr lang="en-US" sz="2800" b="1" spc="10" dirty="0">
                <a:solidFill>
                  <a:srgbClr val="2D936B"/>
                </a:solidFill>
                <a:latin typeface="Trebuchet MS" panose="020B0603020202020204"/>
                <a:cs typeface="Trebuchet MS" panose="020B0603020202020204"/>
                <a:sym typeface="+mn-ea"/>
              </a:rPr>
              <a:t>TNSDC-Gen AI</a:t>
            </a:r>
            <a:r>
              <a:rPr lang="en-GB" altLang="en-US" sz="2800" b="1" spc="10" dirty="0">
                <a:solidFill>
                  <a:srgbClr val="2D936B"/>
                </a:solidFill>
                <a:latin typeface="Trebuchet MS" panose="020B0603020202020204"/>
                <a:cs typeface="Trebuchet MS" panose="020B0603020202020204"/>
                <a:sym typeface="+mn-ea"/>
              </a:rPr>
              <a:t> </a:t>
            </a:r>
            <a:r>
              <a:rPr lang="en-US" sz="2800" b="1" spc="10" dirty="0">
                <a:solidFill>
                  <a:srgbClr val="2D936B"/>
                </a:solidFill>
                <a:latin typeface="Trebuchet MS" panose="020B0603020202020204"/>
                <a:cs typeface="Trebuchet MS" panose="020B0603020202020204"/>
                <a:sym typeface="+mn-ea"/>
              </a:rPr>
              <a:t>Project</a:t>
            </a:r>
            <a:endParaRPr sz="2800">
              <a:latin typeface="Trebuchet MS" panose="020B0603020202020204"/>
              <a:ea typeface="Trebuchet MS" panose="020B0603020202020204"/>
              <a:cs typeface="Trebuchet MS" panose="020B0603020202020204"/>
              <a:sym typeface="Trebuchet MS" panose="020B0603020202020204"/>
            </a:endParaRPr>
          </a:p>
        </p:txBody>
      </p:sp>
      <p:pic>
        <p:nvPicPr>
          <p:cNvPr id="64" name="Google Shape;64;p7"/>
          <p:cNvPicPr preferRelativeResize="0"/>
          <p:nvPr/>
        </p:nvPicPr>
        <p:blipFill rotWithShape="1">
          <a:blip r:embed="rId3"/>
          <a:srcRect/>
          <a:stretch>
            <a:fillRect/>
          </a:stretch>
        </p:blipFill>
        <p:spPr>
          <a:xfrm>
            <a:off x="676275" y="6467475"/>
            <a:ext cx="2143125" cy="200025"/>
          </a:xfrm>
          <a:prstGeom prst="rect">
            <a:avLst/>
          </a:prstGeom>
          <a:noFill/>
          <a:ln>
            <a:noFill/>
          </a:ln>
        </p:spPr>
      </p:pic>
      <p:sp>
        <p:nvSpPr>
          <p:cNvPr id="65" name="Google Shape;65;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66" name="Google Shape;66;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1</a:t>
            </a:fld>
            <a:endParaRPr lang="en-US"/>
          </a:p>
        </p:txBody>
      </p:sp>
      <p:sp>
        <p:nvSpPr>
          <p:cNvPr id="67" name="Google Shape;67;p7"/>
          <p:cNvSpPr txBox="1"/>
          <p:nvPr/>
        </p:nvSpPr>
        <p:spPr>
          <a:xfrm>
            <a:off x="5669406" y="3467397"/>
            <a:ext cx="5867400" cy="307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210" name="Google Shape;210;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11" name="Google Shape;211;p16"/>
          <p:cNvSpPr/>
          <p:nvPr/>
        </p:nvSpPr>
        <p:spPr>
          <a:xfrm>
            <a:off x="8305800" y="132826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12" name="Google Shape;212;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13" name="Google Shape;213;p16"/>
          <p:cNvPicPr preferRelativeResize="0"/>
          <p:nvPr/>
        </p:nvPicPr>
        <p:blipFill rotWithShape="1">
          <a:blip r:embed="rId3"/>
          <a:srcRect/>
          <a:stretch>
            <a:fillRect/>
          </a:stretch>
        </p:blipFill>
        <p:spPr>
          <a:xfrm>
            <a:off x="66675" y="3381373"/>
            <a:ext cx="2466975" cy="3419475"/>
          </a:xfrm>
          <a:prstGeom prst="rect">
            <a:avLst/>
          </a:prstGeom>
          <a:noFill/>
          <a:ln>
            <a:noFill/>
          </a:ln>
        </p:spPr>
      </p:pic>
      <p:sp>
        <p:nvSpPr>
          <p:cNvPr id="214" name="Google Shape;214;p16"/>
          <p:cNvSpPr txBox="1">
            <a:spLocks noGrp="1"/>
          </p:cNvSpPr>
          <p:nvPr>
            <p:ph type="title"/>
          </p:nvPr>
        </p:nvSpPr>
        <p:spPr>
          <a:xfrm>
            <a:off x="558165" y="385444"/>
            <a:ext cx="9764395" cy="839470"/>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3600">
                <a:latin typeface="Times New Roman" panose="02020603050405020304" charset="0"/>
                <a:cs typeface="Times New Roman" panose="02020603050405020304" charset="0"/>
              </a:rPr>
              <a:t>THE WOW IN MY SOLUTION</a:t>
            </a:r>
          </a:p>
        </p:txBody>
      </p:sp>
      <p:sp>
        <p:nvSpPr>
          <p:cNvPr id="215" name="Google Shape;215;p1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10</a:t>
            </a:fld>
            <a:endParaRPr lang="en-US"/>
          </a:p>
        </p:txBody>
      </p:sp>
      <p:sp>
        <p:nvSpPr>
          <p:cNvPr id="216" name="Google Shape;216;p16"/>
          <p:cNvSpPr txBox="1"/>
          <p:nvPr/>
        </p:nvSpPr>
        <p:spPr>
          <a:xfrm>
            <a:off x="1382458" y="1508351"/>
            <a:ext cx="6770941" cy="13208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000">
                <a:latin typeface="Times New Roman" panose="02020603050405020304" charset="0"/>
                <a:ea typeface="Trebuchet MS" panose="020B0603020202020204"/>
                <a:cs typeface="Times New Roman" panose="02020603050405020304" charset="0"/>
                <a:sym typeface="Trebuchet MS" panose="020B0603020202020204"/>
              </a:rPr>
              <a:t>The "WOW" factor in my solution lies in its ability to revolutionize how businesses approach marketing and customer engagement. By harnessing the power of artificial neural networks, your solution offers:</a:t>
            </a:r>
          </a:p>
        </p:txBody>
      </p:sp>
      <p:sp>
        <p:nvSpPr>
          <p:cNvPr id="217" name="Google Shape;217;p16"/>
          <p:cNvSpPr txBox="1"/>
          <p:nvPr/>
        </p:nvSpPr>
        <p:spPr>
          <a:xfrm>
            <a:off x="2270220" y="3124140"/>
            <a:ext cx="7419900" cy="3170058"/>
          </a:xfrm>
          <a:prstGeom prst="rect">
            <a:avLst/>
          </a:prstGeom>
          <a:noFill/>
          <a:ln>
            <a:noFill/>
          </a:ln>
        </p:spPr>
        <p:txBody>
          <a:bodyPr spcFirstLastPara="1" wrap="square" lIns="91425" tIns="45700" rIns="91425" bIns="45700" anchor="t" anchorCtr="0">
            <a:spAutoFit/>
          </a:bodyPr>
          <a:lstStyle/>
          <a:p>
            <a:r>
              <a:rPr lang="en-US" sz="2000" b="1" dirty="0" smtClean="0"/>
              <a:t>Data Collection and Preparation:</a:t>
            </a:r>
            <a:r>
              <a:rPr lang="en-US" sz="2000" dirty="0" smtClean="0"/>
              <a:t> </a:t>
            </a:r>
            <a:endParaRPr lang="en-US" sz="2000" dirty="0" smtClean="0"/>
          </a:p>
          <a:p>
            <a:r>
              <a:rPr lang="en-US" sz="2000" dirty="0" smtClean="0"/>
              <a:t>Gathering </a:t>
            </a:r>
            <a:r>
              <a:rPr lang="en-US" sz="2000" dirty="0" smtClean="0"/>
              <a:t>movie and television show data from </a:t>
            </a:r>
            <a:r>
              <a:rPr lang="en-US" sz="2000" dirty="0" err="1" smtClean="0"/>
              <a:t>IMDb</a:t>
            </a:r>
            <a:r>
              <a:rPr lang="en-US" sz="2000" dirty="0" smtClean="0"/>
              <a:t> and other relevant sources, and preprocessing the dataset to extract relevant features and metadata necessary for building the recommendation system.</a:t>
            </a:r>
          </a:p>
          <a:p>
            <a:r>
              <a:rPr lang="en-US" sz="2000" b="1" dirty="0" smtClean="0"/>
              <a:t>Exploratory Data Analysis (EDA):</a:t>
            </a:r>
            <a:r>
              <a:rPr lang="en-US" sz="2000" dirty="0" smtClean="0"/>
              <a:t> </a:t>
            </a:r>
            <a:endParaRPr lang="en-US" sz="2000" dirty="0" smtClean="0"/>
          </a:p>
          <a:p>
            <a:r>
              <a:rPr lang="en-US" sz="2000" dirty="0" smtClean="0"/>
              <a:t>Analyzing </a:t>
            </a:r>
            <a:r>
              <a:rPr lang="en-US" sz="2000" dirty="0" smtClean="0"/>
              <a:t>the dataset to gain insights into the distribution of features such as genre, cast, director, and ratings. Visualizing patterns and trends in the data to understand the characteristics of popular movies and television shows.</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223" name="Google Shape;223;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24" name="Google Shape;224;p17"/>
          <p:cNvSpPr/>
          <p:nvPr/>
        </p:nvSpPr>
        <p:spPr>
          <a:xfrm>
            <a:off x="8305800" y="116634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25" name="Google Shape;225;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26" name="Google Shape;226;p17"/>
          <p:cNvPicPr preferRelativeResize="0"/>
          <p:nvPr/>
        </p:nvPicPr>
        <p:blipFill rotWithShape="1">
          <a:blip r:embed="rId3"/>
          <a:srcRect/>
          <a:stretch>
            <a:fillRect/>
          </a:stretch>
        </p:blipFill>
        <p:spPr>
          <a:xfrm>
            <a:off x="66675" y="3381373"/>
            <a:ext cx="2466975" cy="3419475"/>
          </a:xfrm>
          <a:prstGeom prst="rect">
            <a:avLst/>
          </a:prstGeom>
          <a:noFill/>
          <a:ln>
            <a:noFill/>
          </a:ln>
        </p:spPr>
      </p:pic>
      <p:sp>
        <p:nvSpPr>
          <p:cNvPr id="227" name="Google Shape;227;p17"/>
          <p:cNvSpPr txBox="1">
            <a:spLocks noGrp="1"/>
          </p:cNvSpPr>
          <p:nvPr>
            <p:ph type="title"/>
          </p:nvPr>
        </p:nvSpPr>
        <p:spPr>
          <a:xfrm>
            <a:off x="558165" y="385444"/>
            <a:ext cx="9764395" cy="939165"/>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a:latin typeface="Times New Roman" panose="02020603050405020304" charset="0"/>
                <a:cs typeface="Times New Roman" panose="02020603050405020304" charset="0"/>
                <a:sym typeface="+mn-ea"/>
              </a:rPr>
              <a:t>THE WOW IN MY SOLUTION</a:t>
            </a:r>
            <a:endParaRPr sz="4250"/>
          </a:p>
        </p:txBody>
      </p:sp>
      <p:sp>
        <p:nvSpPr>
          <p:cNvPr id="228" name="Google Shape;228;p1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11</a:t>
            </a:fld>
            <a:endParaRPr lang="en-US"/>
          </a:p>
        </p:txBody>
      </p:sp>
      <p:sp>
        <p:nvSpPr>
          <p:cNvPr id="229" name="Google Shape;229;p17"/>
          <p:cNvSpPr txBox="1"/>
          <p:nvPr/>
        </p:nvSpPr>
        <p:spPr>
          <a:xfrm>
            <a:off x="2233644" y="1675745"/>
            <a:ext cx="7419912" cy="4401164"/>
          </a:xfrm>
          <a:prstGeom prst="rect">
            <a:avLst/>
          </a:prstGeom>
          <a:noFill/>
          <a:ln>
            <a:noFill/>
          </a:ln>
        </p:spPr>
        <p:txBody>
          <a:bodyPr spcFirstLastPara="1" wrap="square" lIns="91425" tIns="45700" rIns="91425" bIns="45700" anchor="t" anchorCtr="0">
            <a:spAutoFit/>
          </a:bodyPr>
          <a:lstStyle/>
          <a:p>
            <a:r>
              <a:rPr lang="en-US" sz="2000" b="1" dirty="0" smtClean="0"/>
              <a:t>Improved User Engagement:</a:t>
            </a:r>
            <a:r>
              <a:rPr lang="en-US" sz="2000" dirty="0" smtClean="0"/>
              <a:t> </a:t>
            </a:r>
            <a:endParaRPr lang="en-US" sz="2000" dirty="0" smtClean="0"/>
          </a:p>
          <a:p>
            <a:r>
              <a:rPr lang="en-US" sz="2000" dirty="0" smtClean="0"/>
              <a:t>By </a:t>
            </a:r>
            <a:r>
              <a:rPr lang="en-US" sz="2000" dirty="0" smtClean="0"/>
              <a:t>offering relevant and personalized recommendations, the recommendation system increases user engagement and encourages users to explore new content they may not have discovered otherwise.</a:t>
            </a:r>
          </a:p>
          <a:p>
            <a:r>
              <a:rPr lang="en-US" sz="2000" b="1" dirty="0" smtClean="0"/>
              <a:t>Enhanced User Satisfaction:</a:t>
            </a:r>
            <a:r>
              <a:rPr lang="en-US" sz="2000" dirty="0" smtClean="0"/>
              <a:t> </a:t>
            </a:r>
            <a:endParaRPr lang="en-US" sz="2000" dirty="0" smtClean="0"/>
          </a:p>
          <a:p>
            <a:r>
              <a:rPr lang="en-US" sz="2000" dirty="0" smtClean="0"/>
              <a:t>Users </a:t>
            </a:r>
            <a:r>
              <a:rPr lang="en-US" sz="2000" dirty="0" smtClean="0"/>
              <a:t>are more likely to find content that aligns with their tastes and preferences, leading to higher satisfaction levels and a more enjoyable viewing experience.</a:t>
            </a:r>
          </a:p>
          <a:p>
            <a:r>
              <a:rPr lang="en-US" sz="2000" b="1" dirty="0" smtClean="0"/>
              <a:t>Efficient Content Discovery:</a:t>
            </a:r>
            <a:r>
              <a:rPr lang="en-US" sz="2000" dirty="0" smtClean="0"/>
              <a:t> </a:t>
            </a:r>
            <a:endParaRPr lang="en-US" sz="2000" dirty="0" smtClean="0"/>
          </a:p>
          <a:p>
            <a:r>
              <a:rPr lang="en-US" sz="2000" dirty="0" smtClean="0"/>
              <a:t>With </a:t>
            </a:r>
            <a:r>
              <a:rPr lang="en-US" sz="2000" dirty="0" smtClean="0"/>
              <a:t>the vast amount of content available on streaming platforms, the recommendation system streamlines the content discovery process by presenting users with </a:t>
            </a:r>
            <a:r>
              <a:rPr lang="en-US" sz="2000" dirty="0" err="1" smtClean="0"/>
              <a:t>curated</a:t>
            </a:r>
            <a:r>
              <a:rPr lang="en-US" sz="2000" dirty="0" smtClean="0"/>
              <a:t> recommendations tailored to their individual preferences.</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36" name="Google Shape;236;p18"/>
          <p:cNvSpPr/>
          <p:nvPr/>
        </p:nvSpPr>
        <p:spPr>
          <a:xfrm>
            <a:off x="7833362" y="78797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37" name="Google Shape;237;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38" name="Google Shape;238;p18"/>
          <p:cNvPicPr preferRelativeResize="0"/>
          <p:nvPr/>
        </p:nvPicPr>
        <p:blipFill rotWithShape="1">
          <a:blip r:embed="rId3"/>
          <a:srcRect/>
          <a:stretch>
            <a:fillRect/>
          </a:stretch>
        </p:blipFill>
        <p:spPr>
          <a:xfrm>
            <a:off x="1666875" y="6467475"/>
            <a:ext cx="76200" cy="177800"/>
          </a:xfrm>
          <a:prstGeom prst="rect">
            <a:avLst/>
          </a:prstGeom>
          <a:noFill/>
          <a:ln>
            <a:noFill/>
          </a:ln>
        </p:spPr>
      </p:pic>
      <p:sp>
        <p:nvSpPr>
          <p:cNvPr id="239" name="Google Shape;239;p1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12</a:t>
            </a:fld>
            <a:endParaRPr lang="en-US"/>
          </a:p>
        </p:txBody>
      </p:sp>
      <p:sp>
        <p:nvSpPr>
          <p:cNvPr id="240" name="Google Shape;240;p18"/>
          <p:cNvSpPr txBox="1">
            <a:spLocks noGrp="1"/>
          </p:cNvSpPr>
          <p:nvPr>
            <p:ph type="ctrTitle"/>
          </p:nvPr>
        </p:nvSpPr>
        <p:spPr>
          <a:xfrm>
            <a:off x="739775" y="570865"/>
            <a:ext cx="5012690" cy="6896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latin typeface="Times New Roman" panose="02020603050405020304" charset="0"/>
                <a:cs typeface="Times New Roman" panose="02020603050405020304" charset="0"/>
              </a:rPr>
              <a:t>MODELLING</a:t>
            </a:r>
          </a:p>
        </p:txBody>
      </p:sp>
      <p:sp>
        <p:nvSpPr>
          <p:cNvPr id="241" name="Google Shape;241;p18"/>
          <p:cNvSpPr txBox="1"/>
          <p:nvPr/>
        </p:nvSpPr>
        <p:spPr>
          <a:xfrm>
            <a:off x="752475" y="1828800"/>
            <a:ext cx="8010525" cy="3539390"/>
          </a:xfrm>
          <a:prstGeom prst="rect">
            <a:avLst/>
          </a:prstGeom>
          <a:noFill/>
          <a:ln>
            <a:noFill/>
          </a:ln>
        </p:spPr>
        <p:txBody>
          <a:bodyPr spcFirstLastPara="1" wrap="square" lIns="91425" tIns="45700" rIns="91425" bIns="45700" anchor="t" anchorCtr="0">
            <a:spAutoFit/>
          </a:bodyPr>
          <a:lstStyle/>
          <a:p>
            <a:pPr lvl="0" algn="just"/>
            <a:r>
              <a:rPr lang="en-US" sz="2000" b="1" dirty="0" smtClean="0"/>
              <a:t>Feature Extraction and Representation</a:t>
            </a:r>
            <a:r>
              <a:rPr lang="en-US" sz="2000" b="1" dirty="0" smtClean="0"/>
              <a:t>:</a:t>
            </a:r>
          </a:p>
          <a:p>
            <a:pPr lvl="0" algn="just"/>
            <a:r>
              <a:rPr lang="en-US" sz="2000" dirty="0" smtClean="0"/>
              <a:t>TF-IDF (Term Frequency-Inverse Document Frequency</a:t>
            </a:r>
            <a:r>
              <a:rPr lang="en-US" sz="2000" dirty="0" smtClean="0"/>
              <a:t>)</a:t>
            </a:r>
          </a:p>
          <a:p>
            <a:pPr lvl="0" algn="just"/>
            <a:r>
              <a:rPr lang="en-US" sz="2000" dirty="0" smtClean="0"/>
              <a:t>Word Embeddings (e.g., Word2Vec, </a:t>
            </a:r>
            <a:r>
              <a:rPr lang="en-US" sz="2000" dirty="0" err="1" smtClean="0"/>
              <a:t>GloVe</a:t>
            </a:r>
            <a:r>
              <a:rPr lang="en-US" sz="2000" dirty="0" smtClean="0"/>
              <a:t>)</a:t>
            </a:r>
            <a:endParaRPr sz="1800">
              <a:latin typeface="Times New Roman" panose="02020603050405020304" charset="0"/>
              <a:cs typeface="Times New Roman" panose="02020603050405020304" charset="0"/>
            </a:endParaRPr>
          </a:p>
          <a:p>
            <a:r>
              <a:rPr lang="en-US" sz="1800" b="1" dirty="0" smtClean="0"/>
              <a:t>Similarity </a:t>
            </a:r>
            <a:r>
              <a:rPr lang="en-US" sz="1800" b="1" dirty="0" smtClean="0"/>
              <a:t>Computation</a:t>
            </a:r>
            <a:endParaRPr lang="en-US" sz="1800" dirty="0" smtClean="0"/>
          </a:p>
          <a:p>
            <a:pPr lvl="1"/>
            <a:r>
              <a:rPr lang="en-US" sz="1800" b="1" dirty="0" smtClean="0"/>
              <a:t>Cosine Similarity:</a:t>
            </a:r>
            <a:r>
              <a:rPr lang="en-US" sz="1800" dirty="0" smtClean="0"/>
              <a:t> </a:t>
            </a:r>
            <a:endParaRPr lang="en-US" sz="1800" dirty="0" smtClean="0"/>
          </a:p>
          <a:p>
            <a:pPr lvl="1"/>
            <a:r>
              <a:rPr lang="en-US" sz="1800" dirty="0" smtClean="0"/>
              <a:t>After </a:t>
            </a:r>
            <a:r>
              <a:rPr lang="en-US" sz="1800" dirty="0" smtClean="0"/>
              <a:t>representing items as feature vectors using techniques like TF-IDF or word embeddings, cosine similarity can be used to measure the similarity between items. Cosine similarity calculates the cosine of the angle between two vectors, with higher values indicating greater similarity.</a:t>
            </a:r>
          </a:p>
          <a:p>
            <a:r>
              <a:rPr lang="en-US" sz="2000" b="1" dirty="0" smtClean="0"/>
              <a:t>Model Training:</a:t>
            </a:r>
            <a:endParaRPr lang="en-US" sz="2000" dirty="0" smtClean="0"/>
          </a:p>
          <a:p>
            <a:r>
              <a:rPr lang="en-US" sz="1800" dirty="0" smtClean="0"/>
              <a:t>Nearest </a:t>
            </a:r>
            <a:r>
              <a:rPr lang="en-US" sz="1800" dirty="0" smtClean="0"/>
              <a:t>Neighbors</a:t>
            </a:r>
          </a:p>
          <a:p>
            <a:r>
              <a:rPr lang="en-US" sz="1800" dirty="0" smtClean="0"/>
              <a:t>Machine Learning Classifiers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48" name="Google Shape;248;p19"/>
          <p:cNvSpPr/>
          <p:nvPr/>
        </p:nvSpPr>
        <p:spPr>
          <a:xfrm>
            <a:off x="7833362" y="78797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49" name="Google Shape;249;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50" name="Google Shape;250;p19"/>
          <p:cNvPicPr preferRelativeResize="0"/>
          <p:nvPr/>
        </p:nvPicPr>
        <p:blipFill rotWithShape="1">
          <a:blip r:embed="rId3"/>
          <a:srcRect/>
          <a:stretch>
            <a:fillRect/>
          </a:stretch>
        </p:blipFill>
        <p:spPr>
          <a:xfrm>
            <a:off x="1666875" y="6467475"/>
            <a:ext cx="76200" cy="177800"/>
          </a:xfrm>
          <a:prstGeom prst="rect">
            <a:avLst/>
          </a:prstGeom>
          <a:noFill/>
          <a:ln>
            <a:noFill/>
          </a:ln>
        </p:spPr>
      </p:pic>
      <p:sp>
        <p:nvSpPr>
          <p:cNvPr id="251" name="Google Shape;251;p1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13</a:t>
            </a:fld>
            <a:endParaRPr lang="en-US"/>
          </a:p>
        </p:txBody>
      </p:sp>
      <p:sp>
        <p:nvSpPr>
          <p:cNvPr id="252" name="Google Shape;252;p19"/>
          <p:cNvSpPr txBox="1">
            <a:spLocks noGrp="1"/>
          </p:cNvSpPr>
          <p:nvPr>
            <p:ph type="ctrTitle"/>
          </p:nvPr>
        </p:nvSpPr>
        <p:spPr>
          <a:xfrm>
            <a:off x="739775" y="290830"/>
            <a:ext cx="4122420" cy="75120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latin typeface="Times New Roman" panose="02020603050405020304" charset="0"/>
                <a:cs typeface="Times New Roman" panose="02020603050405020304" charset="0"/>
                <a:sym typeface="+mn-ea"/>
              </a:rPr>
              <a:t>MODELLING</a:t>
            </a:r>
            <a:endParaRPr lang="en-US"/>
          </a:p>
        </p:txBody>
      </p:sp>
      <p:sp>
        <p:nvSpPr>
          <p:cNvPr id="253" name="Google Shape;253;p19"/>
          <p:cNvSpPr txBox="1"/>
          <p:nvPr/>
        </p:nvSpPr>
        <p:spPr>
          <a:xfrm>
            <a:off x="838200" y="1371600"/>
            <a:ext cx="8010525" cy="5355272"/>
          </a:xfrm>
          <a:prstGeom prst="rect">
            <a:avLst/>
          </a:prstGeom>
          <a:noFill/>
          <a:ln>
            <a:noFill/>
          </a:ln>
        </p:spPr>
        <p:txBody>
          <a:bodyPr spcFirstLastPara="1" wrap="square" lIns="91425" tIns="45700" rIns="91425" bIns="45700" anchor="t" anchorCtr="0">
            <a:spAutoFit/>
          </a:bodyPr>
          <a:lstStyle/>
          <a:p>
            <a:r>
              <a:rPr lang="en-US" sz="1800" b="1" dirty="0" smtClean="0"/>
              <a:t>Deep Learning Models:</a:t>
            </a:r>
            <a:endParaRPr lang="en-US" sz="1800" dirty="0" smtClean="0"/>
          </a:p>
          <a:p>
            <a:pPr lvl="1"/>
            <a:r>
              <a:rPr lang="en-US" sz="1800" b="1" dirty="0" smtClean="0"/>
              <a:t>Deep Neural Networks:</a:t>
            </a:r>
            <a:r>
              <a:rPr lang="en-US" sz="1800" dirty="0" smtClean="0"/>
              <a:t> Deep learning models, such as multi-layer </a:t>
            </a:r>
            <a:r>
              <a:rPr lang="en-US" sz="1800" dirty="0" err="1" smtClean="0"/>
              <a:t>perceptrons</a:t>
            </a:r>
            <a:r>
              <a:rPr lang="en-US" sz="1800" dirty="0" smtClean="0"/>
              <a:t> (MLPs) or </a:t>
            </a:r>
            <a:r>
              <a:rPr lang="en-US" sz="1800" dirty="0" err="1" smtClean="0"/>
              <a:t>convolutional</a:t>
            </a:r>
            <a:r>
              <a:rPr lang="en-US" sz="1800" dirty="0" smtClean="0"/>
              <a:t> neural networks (CNNs), can be trained to learn complex feature representations directly from raw data, such as images or text. These models can capture intricate patterns and relationships in the data, leading to more accurate recommendations.</a:t>
            </a:r>
          </a:p>
          <a:p>
            <a:r>
              <a:rPr lang="en-US" sz="1800" b="1" dirty="0" smtClean="0"/>
              <a:t>Hybrid Approaches:</a:t>
            </a:r>
            <a:endParaRPr lang="en-US" sz="1800" dirty="0" smtClean="0"/>
          </a:p>
          <a:p>
            <a:pPr lvl="1"/>
            <a:r>
              <a:rPr lang="en-US" sz="1800" b="1" dirty="0" smtClean="0"/>
              <a:t>Content-Boosted Collaborative Filtering:</a:t>
            </a:r>
            <a:r>
              <a:rPr lang="en-US" sz="1800" dirty="0" smtClean="0"/>
              <a:t> Hybrid approaches combine content-based and collaborative filtering techniques to leverage both item features and user interactions. Content-boosted collaborative filtering combines predictions from content-based and collaborative filtering models to provide more accurate and diverse recommendations</a:t>
            </a:r>
            <a:r>
              <a:rPr lang="en-US" sz="1800" dirty="0" smtClean="0"/>
              <a:t>.</a:t>
            </a:r>
          </a:p>
          <a:p>
            <a:r>
              <a:rPr lang="en-US" sz="1800" b="1" dirty="0" smtClean="0"/>
              <a:t>Ensemble Methods:</a:t>
            </a:r>
            <a:endParaRPr lang="en-US" sz="1800" dirty="0" smtClean="0"/>
          </a:p>
          <a:p>
            <a:pPr lvl="1"/>
            <a:r>
              <a:rPr lang="en-US" sz="1800" b="1" dirty="0" smtClean="0"/>
              <a:t>Ensemble Learning:</a:t>
            </a:r>
            <a:r>
              <a:rPr lang="en-US" sz="1800" dirty="0" smtClean="0"/>
              <a:t> Ensemble methods combine predictions from multiple models to improve recommendation accuracy and robustness. Techniques like bagging (e.g., Random Forest) or boosting (e.g., Gradient Boosting Machines) can be used to build ensemble models that leverage the strengths of individual base models.</a:t>
            </a:r>
          </a:p>
          <a:p>
            <a:pPr lvl="1"/>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2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0" name="Google Shape;260;p20"/>
          <p:cNvSpPr/>
          <p:nvPr/>
        </p:nvSpPr>
        <p:spPr>
          <a:xfrm>
            <a:off x="8763000" y="35075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1" name="Google Shape;261;p2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62" name="Google Shape;262;p20"/>
          <p:cNvPicPr preferRelativeResize="0"/>
          <p:nvPr/>
        </p:nvPicPr>
        <p:blipFill rotWithShape="1">
          <a:blip r:embed="rId3"/>
          <a:srcRect/>
          <a:stretch>
            <a:fillRect/>
          </a:stretch>
        </p:blipFill>
        <p:spPr>
          <a:xfrm>
            <a:off x="1666875" y="6467475"/>
            <a:ext cx="76200" cy="177800"/>
          </a:xfrm>
          <a:prstGeom prst="rect">
            <a:avLst/>
          </a:prstGeom>
          <a:noFill/>
          <a:ln>
            <a:noFill/>
          </a:ln>
        </p:spPr>
      </p:pic>
      <p:sp>
        <p:nvSpPr>
          <p:cNvPr id="263" name="Google Shape;263;p20"/>
          <p:cNvSpPr txBox="1">
            <a:spLocks noGrp="1"/>
          </p:cNvSpPr>
          <p:nvPr>
            <p:ph type="title"/>
          </p:nvPr>
        </p:nvSpPr>
        <p:spPr>
          <a:xfrm>
            <a:off x="558165" y="385444"/>
            <a:ext cx="9764395" cy="751205"/>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latin typeface="Times New Roman" panose="02020603050405020304" charset="0"/>
                <a:cs typeface="Times New Roman" panose="02020603050405020304" charset="0"/>
              </a:rPr>
              <a:t>RESULTS</a:t>
            </a:r>
          </a:p>
        </p:txBody>
      </p:sp>
      <p:sp>
        <p:nvSpPr>
          <p:cNvPr id="264" name="Google Shape;264;p2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14</a:t>
            </a:fld>
            <a:endParaRPr lang="en-US"/>
          </a:p>
        </p:txBody>
      </p:sp>
      <p:sp>
        <p:nvSpPr>
          <p:cNvPr id="265" name="Google Shape;265;p20">
            <a:hlinkClick r:id="rId4"/>
          </p:cNvPr>
          <p:cNvSpPr txBox="1"/>
          <p:nvPr/>
        </p:nvSpPr>
        <p:spPr>
          <a:xfrm>
            <a:off x="990600" y="5188089"/>
            <a:ext cx="9429900" cy="400200"/>
          </a:xfrm>
          <a:prstGeom prst="rect">
            <a:avLst/>
          </a:prstGeom>
          <a:noFill/>
          <a:ln>
            <a:noFill/>
          </a:ln>
        </p:spPr>
        <p:txBody>
          <a:bodyPr spcFirstLastPara="1" wrap="square" lIns="91425" tIns="45700" rIns="91425" bIns="45700" anchor="t" anchorCtr="0">
            <a:spAutoFit/>
          </a:bodyPr>
          <a:lstStyle/>
          <a:p>
            <a:pPr marL="0" indent="0">
              <a:buNone/>
            </a:pPr>
            <a:endParaRPr sz="2000"/>
          </a:p>
        </p:txBody>
      </p:sp>
      <p:sp>
        <p:nvSpPr>
          <p:cNvPr id="7" name="Text Box 6"/>
          <p:cNvSpPr txBox="1"/>
          <p:nvPr/>
        </p:nvSpPr>
        <p:spPr>
          <a:xfrm>
            <a:off x="899795" y="1362710"/>
            <a:ext cx="6096000" cy="306705"/>
          </a:xfrm>
          <a:prstGeom prst="rect">
            <a:avLst/>
          </a:prstGeom>
          <a:noFill/>
        </p:spPr>
        <p:txBody>
          <a:bodyPr wrap="square" rtlCol="0" anchor="t">
            <a:spAutoFit/>
          </a:bodyPr>
          <a:lstStyle/>
          <a:p>
            <a:r>
              <a:rPr lang="en-US" b="1" dirty="0"/>
              <a:t># Predicting Test Set</a:t>
            </a:r>
          </a:p>
        </p:txBody>
      </p:sp>
      <p:pic>
        <p:nvPicPr>
          <p:cNvPr id="14" name="Picture 13"/>
          <p:cNvPicPr/>
          <p:nvPr/>
        </p:nvPicPr>
        <p:blipFill>
          <a:blip r:embed="rId5"/>
          <a:srcRect/>
          <a:stretch>
            <a:fillRect/>
          </a:stretch>
        </p:blipFill>
        <p:spPr bwMode="auto">
          <a:xfrm>
            <a:off x="867055" y="1916446"/>
            <a:ext cx="5731510" cy="335761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2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0" name="Google Shape;260;p20"/>
          <p:cNvSpPr/>
          <p:nvPr/>
        </p:nvSpPr>
        <p:spPr>
          <a:xfrm>
            <a:off x="8763000" y="35075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1" name="Google Shape;261;p2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62" name="Google Shape;262;p20"/>
          <p:cNvPicPr preferRelativeResize="0"/>
          <p:nvPr/>
        </p:nvPicPr>
        <p:blipFill rotWithShape="1">
          <a:blip r:embed="rId3"/>
          <a:srcRect/>
          <a:stretch>
            <a:fillRect/>
          </a:stretch>
        </p:blipFill>
        <p:spPr>
          <a:xfrm>
            <a:off x="1666875" y="6467475"/>
            <a:ext cx="76200" cy="177800"/>
          </a:xfrm>
          <a:prstGeom prst="rect">
            <a:avLst/>
          </a:prstGeom>
          <a:noFill/>
          <a:ln>
            <a:noFill/>
          </a:ln>
        </p:spPr>
      </p:pic>
      <p:sp>
        <p:nvSpPr>
          <p:cNvPr id="263" name="Google Shape;263;p20"/>
          <p:cNvSpPr txBox="1">
            <a:spLocks noGrp="1"/>
          </p:cNvSpPr>
          <p:nvPr>
            <p:ph type="title"/>
          </p:nvPr>
        </p:nvSpPr>
        <p:spPr>
          <a:xfrm>
            <a:off x="558165" y="385444"/>
            <a:ext cx="9764395" cy="751205"/>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dirty="0" smtClean="0">
                <a:latin typeface="Times New Roman" panose="02020603050405020304" charset="0"/>
                <a:cs typeface="Times New Roman" panose="02020603050405020304" charset="0"/>
                <a:sym typeface="+mn-ea"/>
              </a:rPr>
              <a:t>RESULTS</a:t>
            </a:r>
            <a:endParaRPr lang="en-US" dirty="0">
              <a:latin typeface="Times New Roman" panose="02020603050405020304" charset="0"/>
              <a:cs typeface="Times New Roman" panose="02020603050405020304" charset="0"/>
            </a:endParaRPr>
          </a:p>
        </p:txBody>
      </p:sp>
      <p:sp>
        <p:nvSpPr>
          <p:cNvPr id="264" name="Google Shape;264;p2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15</a:t>
            </a:fld>
            <a:endParaRPr lang="en-US"/>
          </a:p>
        </p:txBody>
      </p:sp>
      <p:sp>
        <p:nvSpPr>
          <p:cNvPr id="265" name="Google Shape;265;p20">
            <a:hlinkClick r:id="rId4"/>
          </p:cNvPr>
          <p:cNvSpPr txBox="1"/>
          <p:nvPr/>
        </p:nvSpPr>
        <p:spPr>
          <a:xfrm>
            <a:off x="990600" y="5188089"/>
            <a:ext cx="9429900" cy="400200"/>
          </a:xfrm>
          <a:prstGeom prst="rect">
            <a:avLst/>
          </a:prstGeom>
          <a:noFill/>
          <a:ln>
            <a:noFill/>
          </a:ln>
        </p:spPr>
        <p:txBody>
          <a:bodyPr spcFirstLastPara="1" wrap="square" lIns="91425" tIns="45700" rIns="91425" bIns="45700" anchor="t" anchorCtr="0">
            <a:spAutoFit/>
          </a:bodyPr>
          <a:lstStyle/>
          <a:p>
            <a:pPr marL="0" indent="0">
              <a:buNone/>
            </a:pPr>
            <a:endParaRPr sz="2000"/>
          </a:p>
        </p:txBody>
      </p:sp>
      <p:pic>
        <p:nvPicPr>
          <p:cNvPr id="10" name="Picture 9"/>
          <p:cNvPicPr/>
          <p:nvPr/>
        </p:nvPicPr>
        <p:blipFill>
          <a:blip r:embed="rId5"/>
          <a:srcRect/>
          <a:stretch>
            <a:fillRect/>
          </a:stretch>
        </p:blipFill>
        <p:spPr bwMode="auto">
          <a:xfrm>
            <a:off x="712519" y="1413165"/>
            <a:ext cx="8249236" cy="420386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2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0" name="Google Shape;260;p20"/>
          <p:cNvSpPr/>
          <p:nvPr/>
        </p:nvSpPr>
        <p:spPr>
          <a:xfrm>
            <a:off x="8763000" y="35075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1" name="Google Shape;261;p2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62" name="Google Shape;262;p20"/>
          <p:cNvPicPr preferRelativeResize="0"/>
          <p:nvPr/>
        </p:nvPicPr>
        <p:blipFill rotWithShape="1">
          <a:blip r:embed="rId3"/>
          <a:srcRect/>
          <a:stretch>
            <a:fillRect/>
          </a:stretch>
        </p:blipFill>
        <p:spPr>
          <a:xfrm>
            <a:off x="1666875" y="6467475"/>
            <a:ext cx="76200" cy="177800"/>
          </a:xfrm>
          <a:prstGeom prst="rect">
            <a:avLst/>
          </a:prstGeom>
          <a:noFill/>
          <a:ln>
            <a:noFill/>
          </a:ln>
        </p:spPr>
      </p:pic>
      <p:sp>
        <p:nvSpPr>
          <p:cNvPr id="263" name="Google Shape;263;p20"/>
          <p:cNvSpPr txBox="1">
            <a:spLocks noGrp="1"/>
          </p:cNvSpPr>
          <p:nvPr>
            <p:ph type="title"/>
          </p:nvPr>
        </p:nvSpPr>
        <p:spPr>
          <a:xfrm>
            <a:off x="558165" y="385444"/>
            <a:ext cx="9764395" cy="751205"/>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dirty="0" smtClean="0">
                <a:latin typeface="Times New Roman" panose="02020603050405020304" charset="0"/>
                <a:cs typeface="Times New Roman" panose="02020603050405020304" charset="0"/>
                <a:sym typeface="+mn-ea"/>
              </a:rPr>
              <a:t>RESULT</a:t>
            </a:r>
            <a:endParaRPr lang="en-US" dirty="0">
              <a:latin typeface="Times New Roman" panose="02020603050405020304" charset="0"/>
              <a:cs typeface="Times New Roman" panose="02020603050405020304" charset="0"/>
            </a:endParaRPr>
          </a:p>
        </p:txBody>
      </p:sp>
      <p:sp>
        <p:nvSpPr>
          <p:cNvPr id="264" name="Google Shape;264;p2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16</a:t>
            </a:fld>
            <a:endParaRPr lang="en-US"/>
          </a:p>
        </p:txBody>
      </p:sp>
      <p:sp>
        <p:nvSpPr>
          <p:cNvPr id="265" name="Google Shape;265;p20">
            <a:hlinkClick r:id="rId4"/>
          </p:cNvPr>
          <p:cNvSpPr txBox="1"/>
          <p:nvPr/>
        </p:nvSpPr>
        <p:spPr>
          <a:xfrm>
            <a:off x="990600" y="5188089"/>
            <a:ext cx="9429900" cy="400200"/>
          </a:xfrm>
          <a:prstGeom prst="rect">
            <a:avLst/>
          </a:prstGeom>
          <a:noFill/>
          <a:ln>
            <a:noFill/>
          </a:ln>
        </p:spPr>
        <p:txBody>
          <a:bodyPr spcFirstLastPara="1" wrap="square" lIns="91425" tIns="45700" rIns="91425" bIns="45700" anchor="t" anchorCtr="0">
            <a:spAutoFit/>
          </a:bodyPr>
          <a:lstStyle/>
          <a:p>
            <a:pPr marL="0" indent="0">
              <a:buNone/>
            </a:pPr>
            <a:endParaRPr sz="2000"/>
          </a:p>
        </p:txBody>
      </p:sp>
      <p:pic>
        <p:nvPicPr>
          <p:cNvPr id="11" name="Picture 10"/>
          <p:cNvPicPr/>
          <p:nvPr/>
        </p:nvPicPr>
        <p:blipFill>
          <a:blip r:embed="rId5"/>
          <a:srcRect/>
          <a:stretch>
            <a:fillRect/>
          </a:stretch>
        </p:blipFill>
        <p:spPr bwMode="auto">
          <a:xfrm>
            <a:off x="733870" y="1634538"/>
            <a:ext cx="7388852" cy="457625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sp>
        <p:nvSpPr>
          <p:cNvPr id="72" name="Google Shape;72;p8"/>
          <p:cNvSpPr/>
          <p:nvPr/>
        </p:nvSpPr>
        <p:spPr>
          <a:xfrm>
            <a:off x="0" y="2032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73" name="Google Shape;73;p8"/>
          <p:cNvGrpSpPr/>
          <p:nvPr/>
        </p:nvGrpSpPr>
        <p:grpSpPr>
          <a:xfrm>
            <a:off x="7448612" y="0"/>
            <a:ext cx="4743796" cy="6858466"/>
            <a:chOff x="7448612" y="0"/>
            <a:chExt cx="4743796" cy="6858466"/>
          </a:xfrm>
        </p:grpSpPr>
        <p:sp>
          <p:nvSpPr>
            <p:cNvPr id="74" name="Google Shape;74;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5" name="Google Shape;75;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6" name="Google Shape;76;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7" name="Google Shape;77;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8" name="Google Shape;78;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9" name="Google Shape;79;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0" name="Google Shape;80;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1" name="Google Shape;81;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2" name="Google Shape;82;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83" name="Google Shape;83;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4" name="Google Shape;84;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6" name="Google Shape;86;p8"/>
          <p:cNvSpPr txBox="1">
            <a:spLocks noGrp="1"/>
          </p:cNvSpPr>
          <p:nvPr>
            <p:ph type="title"/>
          </p:nvPr>
        </p:nvSpPr>
        <p:spPr>
          <a:xfrm>
            <a:off x="558165" y="385444"/>
            <a:ext cx="9764395" cy="1014095"/>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3600">
                <a:latin typeface="Times New Roman" panose="02020603050405020304" charset="0"/>
                <a:cs typeface="Times New Roman" panose="02020603050405020304" charset="0"/>
              </a:rPr>
              <a:t>PROJECT TITLE</a:t>
            </a:r>
            <a:endParaRPr sz="3600">
              <a:latin typeface="Times New Roman" panose="02020603050405020304" charset="0"/>
              <a:cs typeface="Times New Roman" panose="02020603050405020304" charset="0"/>
            </a:endParaRPr>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srcRect/>
            <a:stretch>
              <a:fill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srcRect/>
            <a:stretch>
              <a:fillRect/>
            </a:stretch>
          </p:blipFill>
          <p:spPr>
            <a:xfrm>
              <a:off x="466725" y="6410325"/>
              <a:ext cx="3705225" cy="295275"/>
            </a:xfrm>
            <a:prstGeom prst="rect">
              <a:avLst/>
            </a:prstGeom>
            <a:noFill/>
            <a:ln>
              <a:noFill/>
            </a:ln>
          </p:spPr>
        </p:pic>
      </p:grpSp>
      <p:sp>
        <p:nvSpPr>
          <p:cNvPr id="91" name="Google Shape;91;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2</a:t>
            </a:fld>
            <a:endParaRPr lang="en-US"/>
          </a:p>
        </p:txBody>
      </p:sp>
      <p:sp>
        <p:nvSpPr>
          <p:cNvPr id="92" name="Google Shape;92;p8"/>
          <p:cNvSpPr txBox="1"/>
          <p:nvPr/>
        </p:nvSpPr>
        <p:spPr>
          <a:xfrm>
            <a:off x="944972" y="2656671"/>
            <a:ext cx="9043500" cy="1446509"/>
          </a:xfrm>
          <a:prstGeom prst="rect">
            <a:avLst/>
          </a:prstGeom>
          <a:noFill/>
          <a:ln>
            <a:noFill/>
          </a:ln>
        </p:spPr>
        <p:txBody>
          <a:bodyPr spcFirstLastPara="1" wrap="square" lIns="91425" tIns="45700" rIns="91425" bIns="45700" anchor="t" anchorCtr="0">
            <a:spAutoFit/>
          </a:bodyPr>
          <a:lstStyle/>
          <a:p>
            <a:pPr lvl="0" algn="ctr"/>
            <a:r>
              <a:rPr lang="en-IN" sz="4400" b="1" dirty="0" smtClean="0"/>
              <a:t> IMDB Movies Dataset - Recommendation Engine</a:t>
            </a:r>
            <a:endParaRPr lang="en-US" sz="4400" b="1" dirty="0">
              <a:solidFill>
                <a:srgbClr val="00B0F0"/>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98" name="Google Shape;98;p9"/>
          <p:cNvGrpSpPr/>
          <p:nvPr/>
        </p:nvGrpSpPr>
        <p:grpSpPr>
          <a:xfrm>
            <a:off x="7448612" y="0"/>
            <a:ext cx="4743796" cy="6858466"/>
            <a:chOff x="7448612" y="0"/>
            <a:chExt cx="4743796" cy="6858466"/>
          </a:xfrm>
        </p:grpSpPr>
        <p:sp>
          <p:nvSpPr>
            <p:cNvPr id="99" name="Google Shape;99;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0" name="Google Shape;100;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1" name="Google Shape;101;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2" name="Google Shape;102;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3" name="Google Shape;103;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4" name="Google Shape;104;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5" name="Google Shape;105;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6" name="Google Shape;106;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7" name="Google Shape;107;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108" name="Google Shape;108;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9" name="Google Shape;10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10" name="Google Shape;110;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1" name="Google Shape;111;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12" name="Google Shape;112;p9"/>
          <p:cNvPicPr preferRelativeResize="0"/>
          <p:nvPr/>
        </p:nvPicPr>
        <p:blipFill rotWithShape="1">
          <a:blip r:embed="rId3"/>
          <a:srcRect/>
          <a:stretch>
            <a:fillRect/>
          </a:stretch>
        </p:blipFill>
        <p:spPr>
          <a:xfrm>
            <a:off x="10687050" y="6134100"/>
            <a:ext cx="247650" cy="247650"/>
          </a:xfrm>
          <a:prstGeom prst="rect">
            <a:avLst/>
          </a:prstGeom>
          <a:noFill/>
          <a:ln>
            <a:noFill/>
          </a:ln>
        </p:spPr>
      </p:pic>
      <p:grpSp>
        <p:nvGrpSpPr>
          <p:cNvPr id="113" name="Google Shape;113;p9"/>
          <p:cNvGrpSpPr/>
          <p:nvPr/>
        </p:nvGrpSpPr>
        <p:grpSpPr>
          <a:xfrm>
            <a:off x="47625" y="3819523"/>
            <a:ext cx="4124325" cy="3009898"/>
            <a:chOff x="47625" y="3819523"/>
            <a:chExt cx="4124325" cy="3009898"/>
          </a:xfrm>
        </p:grpSpPr>
        <p:pic>
          <p:nvPicPr>
            <p:cNvPr id="114" name="Google Shape;114;p9"/>
            <p:cNvPicPr preferRelativeResize="0"/>
            <p:nvPr/>
          </p:nvPicPr>
          <p:blipFill rotWithShape="1">
            <a:blip r:embed="rId4"/>
            <a:srcRect/>
            <a:stretch>
              <a:fillRect/>
            </a:stretch>
          </p:blipFill>
          <p:spPr>
            <a:xfrm>
              <a:off x="466725" y="6410325"/>
              <a:ext cx="3705225" cy="295275"/>
            </a:xfrm>
            <a:prstGeom prst="rect">
              <a:avLst/>
            </a:prstGeom>
            <a:noFill/>
            <a:ln>
              <a:noFill/>
            </a:ln>
          </p:spPr>
        </p:pic>
        <p:pic>
          <p:nvPicPr>
            <p:cNvPr id="115" name="Google Shape;115;p9"/>
            <p:cNvPicPr preferRelativeResize="0"/>
            <p:nvPr/>
          </p:nvPicPr>
          <p:blipFill rotWithShape="1">
            <a:blip r:embed="rId5"/>
            <a:srcRect/>
            <a:stretch>
              <a:fillRect/>
            </a:stretch>
          </p:blipFill>
          <p:spPr>
            <a:xfrm>
              <a:off x="47625" y="3819523"/>
              <a:ext cx="1733550" cy="3009898"/>
            </a:xfrm>
            <a:prstGeom prst="rect">
              <a:avLst/>
            </a:prstGeom>
            <a:noFill/>
            <a:ln>
              <a:noFill/>
            </a:ln>
          </p:spPr>
        </p:pic>
      </p:grpSp>
      <p:sp>
        <p:nvSpPr>
          <p:cNvPr id="116" name="Google Shape;116;p9"/>
          <p:cNvSpPr txBox="1">
            <a:spLocks noGrp="1"/>
          </p:cNvSpPr>
          <p:nvPr>
            <p:ph type="title"/>
          </p:nvPr>
        </p:nvSpPr>
        <p:spPr>
          <a:xfrm>
            <a:off x="485344" y="779840"/>
            <a:ext cx="9764395" cy="811530"/>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a:latin typeface="Times New Roman" panose="02020603050405020304" charset="0"/>
                <a:cs typeface="Times New Roman" panose="02020603050405020304" charset="0"/>
              </a:rPr>
              <a:t>AGENDA</a:t>
            </a:r>
          </a:p>
        </p:txBody>
      </p:sp>
      <p:sp>
        <p:nvSpPr>
          <p:cNvPr id="117" name="Google Shape;117;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3</a:t>
            </a:fld>
            <a:endParaRPr lang="en-US"/>
          </a:p>
        </p:txBody>
      </p:sp>
      <p:sp>
        <p:nvSpPr>
          <p:cNvPr id="118" name="Google Shape;118;p9"/>
          <p:cNvSpPr txBox="1"/>
          <p:nvPr/>
        </p:nvSpPr>
        <p:spPr>
          <a:xfrm>
            <a:off x="2028825" y="1902202"/>
            <a:ext cx="7601100" cy="1938952"/>
          </a:xfrm>
          <a:prstGeom prst="rect">
            <a:avLst/>
          </a:prstGeom>
          <a:noFill/>
          <a:ln>
            <a:noFill/>
          </a:ln>
        </p:spPr>
        <p:txBody>
          <a:bodyPr spcFirstLastPara="1" wrap="square" lIns="91425" tIns="45700" rIns="91425" bIns="45700" anchor="t" anchorCtr="0">
            <a:spAutoFit/>
          </a:bodyPr>
          <a:lstStyle/>
          <a:p>
            <a:pPr marL="342900" lvl="0" indent="-342900" algn="just">
              <a:buFont typeface="Wingdings" panose="05000000000000000000" charset="0"/>
              <a:buChar char="§"/>
            </a:pPr>
            <a:r>
              <a:rPr lang="en-US" sz="2400" dirty="0" smtClean="0"/>
              <a:t>Introduction to </a:t>
            </a:r>
            <a:r>
              <a:rPr lang="en-US" sz="2400" dirty="0" smtClean="0"/>
              <a:t>Content-Based</a:t>
            </a:r>
          </a:p>
          <a:p>
            <a:pPr marL="342900" lvl="0" indent="-342900" algn="just">
              <a:buFont typeface="Wingdings" panose="05000000000000000000" charset="0"/>
              <a:buChar char="§"/>
            </a:pPr>
            <a:r>
              <a:rPr lang="en-US" sz="2400" dirty="0" smtClean="0"/>
              <a:t>Data Collection and </a:t>
            </a:r>
            <a:r>
              <a:rPr lang="en-US" sz="2400" dirty="0" smtClean="0"/>
              <a:t>Preprocessing</a:t>
            </a:r>
            <a:endParaRPr lang="en-US" sz="2400" dirty="0">
              <a:latin typeface="Times New Roman" panose="02020603050405020304" charset="0"/>
              <a:ea typeface="Trebuchet MS" panose="020B0603020202020204"/>
              <a:cs typeface="Times New Roman" panose="02020603050405020304" charset="0"/>
              <a:sym typeface="Trebuchet MS" panose="020B0603020202020204"/>
            </a:endParaRPr>
          </a:p>
          <a:p>
            <a:pPr marL="342900" lvl="0" indent="-342900" algn="just">
              <a:buFont typeface="Wingdings" panose="05000000000000000000" charset="0"/>
              <a:buChar char="§"/>
            </a:pPr>
            <a:r>
              <a:rPr lang="en-US" sz="2400" dirty="0" smtClean="0"/>
              <a:t>Feature Extraction and Representation</a:t>
            </a:r>
            <a:endParaRPr lang="en-US" sz="2400" dirty="0">
              <a:latin typeface="Times New Roman" panose="02020603050405020304" charset="0"/>
              <a:ea typeface="Trebuchet MS" panose="020B0603020202020204"/>
              <a:cs typeface="Times New Roman" panose="02020603050405020304" charset="0"/>
              <a:sym typeface="Trebuchet MS" panose="020B0603020202020204"/>
            </a:endParaRPr>
          </a:p>
          <a:p>
            <a:pPr marL="342900" lvl="0" indent="-342900" algn="just">
              <a:buFont typeface="Wingdings" panose="05000000000000000000" charset="0"/>
              <a:buChar char="§"/>
            </a:pPr>
            <a:r>
              <a:rPr lang="en-US" sz="2400" dirty="0" smtClean="0"/>
              <a:t>Similarity </a:t>
            </a:r>
            <a:r>
              <a:rPr lang="en-US" sz="2400" dirty="0" smtClean="0"/>
              <a:t>Computation</a:t>
            </a:r>
          </a:p>
          <a:p>
            <a:pPr marL="342900" lvl="0" indent="-342900" algn="just">
              <a:buFont typeface="Wingdings" panose="05000000000000000000" charset="0"/>
              <a:buChar char="§"/>
            </a:pPr>
            <a:r>
              <a:rPr lang="en-US" sz="2400" dirty="0" smtClean="0"/>
              <a:t>Recommendation Generation and Evaluation</a:t>
            </a:r>
            <a:endParaRPr lang="en-US" sz="2400" dirty="0">
              <a:latin typeface="Times New Roman" panose="02020603050405020304" charset="0"/>
              <a:ea typeface="Trebuchet MS" panose="020B0603020202020204"/>
              <a:cs typeface="Times New Roman" panose="02020603050405020304" charset="0"/>
              <a:sym typeface="Trebuchet MS" panose="020B0603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10"/>
          <p:cNvGrpSpPr/>
          <p:nvPr/>
        </p:nvGrpSpPr>
        <p:grpSpPr>
          <a:xfrm>
            <a:off x="7991475" y="2933700"/>
            <a:ext cx="2762250" cy="3257550"/>
            <a:chOff x="7991475" y="2933700"/>
            <a:chExt cx="2762250" cy="3257550"/>
          </a:xfrm>
        </p:grpSpPr>
        <p:sp>
          <p:nvSpPr>
            <p:cNvPr id="124" name="Google Shape;124;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5" name="Google Shape;125;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26" name="Google Shape;126;p10"/>
            <p:cNvPicPr preferRelativeResize="0"/>
            <p:nvPr/>
          </p:nvPicPr>
          <p:blipFill rotWithShape="1">
            <a:blip r:embed="rId3"/>
            <a:srcRect/>
            <a:stretch>
              <a:fillRect/>
            </a:stretch>
          </p:blipFill>
          <p:spPr>
            <a:xfrm>
              <a:off x="7991475" y="2933700"/>
              <a:ext cx="2762250" cy="3257550"/>
            </a:xfrm>
            <a:prstGeom prst="rect">
              <a:avLst/>
            </a:prstGeom>
            <a:noFill/>
            <a:ln>
              <a:noFill/>
            </a:ln>
          </p:spPr>
        </p:pic>
      </p:grpSp>
      <p:sp>
        <p:nvSpPr>
          <p:cNvPr id="127" name="Google Shape;127;p10"/>
          <p:cNvSpPr/>
          <p:nvPr/>
        </p:nvSpPr>
        <p:spPr>
          <a:xfrm>
            <a:off x="6781800" y="125323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8" name="Google Shape;128;p10"/>
          <p:cNvSpPr txBox="1">
            <a:spLocks noGrp="1"/>
          </p:cNvSpPr>
          <p:nvPr>
            <p:ph type="title"/>
          </p:nvPr>
        </p:nvSpPr>
        <p:spPr>
          <a:xfrm>
            <a:off x="441007" y="575055"/>
            <a:ext cx="5638800" cy="508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latin typeface="Times New Roman" panose="02020603050405020304" charset="0"/>
                <a:cs typeface="Times New Roman" panose="02020603050405020304" charset="0"/>
              </a:rPr>
              <a:t>PROBLEM</a:t>
            </a:r>
            <a:r>
              <a:rPr lang="en-GB" altLang="en-US" sz="3200">
                <a:latin typeface="Times New Roman" panose="02020603050405020304" charset="0"/>
                <a:cs typeface="Times New Roman" panose="02020603050405020304" charset="0"/>
              </a:rPr>
              <a:t> </a:t>
            </a:r>
            <a:r>
              <a:rPr lang="en-US" sz="3200">
                <a:latin typeface="Times New Roman" panose="02020603050405020304" charset="0"/>
                <a:cs typeface="Times New Roman" panose="02020603050405020304" charset="0"/>
              </a:rPr>
              <a:t>STATEMENT</a:t>
            </a:r>
          </a:p>
        </p:txBody>
      </p:sp>
      <p:pic>
        <p:nvPicPr>
          <p:cNvPr id="129" name="Google Shape;129;p10"/>
          <p:cNvPicPr preferRelativeResize="0"/>
          <p:nvPr/>
        </p:nvPicPr>
        <p:blipFill rotWithShape="1">
          <a:blip r:embed="rId4"/>
          <a:srcRect/>
          <a:stretch>
            <a:fillRect/>
          </a:stretch>
        </p:blipFill>
        <p:spPr>
          <a:xfrm>
            <a:off x="676275" y="6467475"/>
            <a:ext cx="2143125" cy="200025"/>
          </a:xfrm>
          <a:prstGeom prst="rect">
            <a:avLst/>
          </a:prstGeom>
          <a:noFill/>
          <a:ln>
            <a:noFill/>
          </a:ln>
        </p:spPr>
      </p:pic>
      <p:sp>
        <p:nvSpPr>
          <p:cNvPr id="131" name="Google Shape;131;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4</a:t>
            </a:fld>
            <a:endParaRPr lang="en-US"/>
          </a:p>
        </p:txBody>
      </p:sp>
      <p:sp>
        <p:nvSpPr>
          <p:cNvPr id="132" name="Google Shape;132;p10"/>
          <p:cNvSpPr txBox="1"/>
          <p:nvPr/>
        </p:nvSpPr>
        <p:spPr>
          <a:xfrm>
            <a:off x="699765" y="1557665"/>
            <a:ext cx="7026600" cy="4185721"/>
          </a:xfrm>
          <a:prstGeom prst="rect">
            <a:avLst/>
          </a:prstGeom>
          <a:noFill/>
          <a:ln>
            <a:noFill/>
          </a:ln>
        </p:spPr>
        <p:txBody>
          <a:bodyPr spcFirstLastPara="1" wrap="square" lIns="91425" tIns="45700" rIns="91425" bIns="45700" anchor="t" anchorCtr="0">
            <a:spAutoFit/>
          </a:bodyPr>
          <a:lstStyle/>
          <a:p>
            <a:pPr lvl="0" algn="just"/>
            <a:r>
              <a:rPr b="1">
                <a:latin typeface="+mn-lt"/>
                <a:ea typeface="Trebuchet MS" panose="020B0603020202020204"/>
                <a:cs typeface="Times New Roman" panose="02020603050405020304" charset="0"/>
                <a:sym typeface="Trebuchet MS" panose="020B0603020202020204"/>
              </a:rPr>
              <a:t>Objective:</a:t>
            </a:r>
            <a:r>
              <a:rPr>
                <a:latin typeface="+mn-lt"/>
                <a:ea typeface="Trebuchet MS" panose="020B0603020202020204"/>
                <a:cs typeface="Times New Roman" panose="02020603050405020304" charset="0"/>
                <a:sym typeface="Trebuchet MS" panose="020B0603020202020204"/>
              </a:rPr>
              <a:t> </a:t>
            </a:r>
            <a:r>
              <a:rPr lang="en-US" dirty="0" smtClean="0">
                <a:latin typeface="+mn-lt"/>
              </a:rPr>
              <a:t>The objective of this project is to develop a content-based recommendation system that addresses the challenge of content overload on platforms like </a:t>
            </a:r>
            <a:r>
              <a:rPr lang="en-US" dirty="0" err="1" smtClean="0">
                <a:latin typeface="+mn-lt"/>
              </a:rPr>
              <a:t>IMDb</a:t>
            </a:r>
            <a:r>
              <a:rPr lang="en-US" dirty="0" smtClean="0">
                <a:latin typeface="+mn-lt"/>
              </a:rPr>
              <a:t> by providing personalized recommendations based on users' preferences and the intrinsic features of the content.</a:t>
            </a:r>
            <a:endParaRPr>
              <a:latin typeface="+mn-lt"/>
              <a:ea typeface="Trebuchet MS" panose="020B0603020202020204"/>
              <a:cs typeface="Times New Roman" panose="02020603050405020304" charset="0"/>
              <a:sym typeface="Trebuchet MS" panose="020B0603020202020204"/>
            </a:endParaRPr>
          </a:p>
          <a:p>
            <a:pPr lvl="0" algn="just"/>
            <a:r>
              <a:rPr b="1">
                <a:latin typeface="+mn-lt"/>
                <a:ea typeface="Trebuchet MS" panose="020B0603020202020204"/>
                <a:cs typeface="Times New Roman" panose="02020603050405020304" charset="0"/>
                <a:sym typeface="Trebuchet MS" panose="020B0603020202020204"/>
              </a:rPr>
              <a:t>Dataset:</a:t>
            </a:r>
            <a:r>
              <a:rPr>
                <a:latin typeface="+mn-lt"/>
                <a:ea typeface="Trebuchet MS" panose="020B0603020202020204"/>
                <a:cs typeface="Times New Roman" panose="02020603050405020304" charset="0"/>
                <a:sym typeface="Trebuchet MS" panose="020B0603020202020204"/>
              </a:rPr>
              <a:t> </a:t>
            </a:r>
            <a:r>
              <a:rPr lang="en-US" dirty="0" smtClean="0">
                <a:latin typeface="+mn-lt"/>
              </a:rPr>
              <a:t>The dataset used in this project comprises movie and television show data sourced from </a:t>
            </a:r>
            <a:r>
              <a:rPr lang="en-US" dirty="0" err="1" smtClean="0">
                <a:latin typeface="+mn-lt"/>
              </a:rPr>
              <a:t>IMDb</a:t>
            </a:r>
            <a:r>
              <a:rPr lang="en-US" dirty="0" smtClean="0">
                <a:latin typeface="+mn-lt"/>
              </a:rPr>
              <a:t> and other relevant sources.</a:t>
            </a:r>
            <a:endParaRPr>
              <a:latin typeface="+mn-lt"/>
              <a:ea typeface="Trebuchet MS" panose="020B0603020202020204"/>
              <a:cs typeface="Times New Roman" panose="02020603050405020304" charset="0"/>
              <a:sym typeface="Trebuchet MS" panose="020B0603020202020204"/>
            </a:endParaRPr>
          </a:p>
          <a:p>
            <a:pPr lvl="0" algn="just"/>
            <a:r>
              <a:rPr b="1">
                <a:latin typeface="+mn-lt"/>
                <a:ea typeface="Trebuchet MS" panose="020B0603020202020204"/>
                <a:cs typeface="Times New Roman" panose="02020603050405020304" charset="0"/>
                <a:sym typeface="Trebuchet MS" panose="020B0603020202020204"/>
              </a:rPr>
              <a:t>Goal:</a:t>
            </a:r>
            <a:r>
              <a:rPr>
                <a:latin typeface="+mn-lt"/>
                <a:ea typeface="Trebuchet MS" panose="020B0603020202020204"/>
                <a:cs typeface="Times New Roman" panose="02020603050405020304" charset="0"/>
                <a:sym typeface="Trebuchet MS" panose="020B0603020202020204"/>
              </a:rPr>
              <a:t> </a:t>
            </a:r>
            <a:r>
              <a:rPr lang="en-US" dirty="0" smtClean="0">
                <a:latin typeface="+mn-lt"/>
              </a:rPr>
              <a:t>The goal of the recommendation system is to alleviate the problem of content overload by offering users tailored recommendations based on their preferences and the intrinsic characteristics of the content. </a:t>
            </a:r>
            <a:endParaRPr>
              <a:latin typeface="+mn-lt"/>
              <a:ea typeface="Trebuchet MS" panose="020B0603020202020204"/>
              <a:cs typeface="Times New Roman" panose="02020603050405020304" charset="0"/>
              <a:sym typeface="Trebuchet MS" panose="020B0603020202020204"/>
            </a:endParaRPr>
          </a:p>
          <a:p>
            <a:pPr lvl="0" algn="just"/>
            <a:r>
              <a:rPr b="1">
                <a:latin typeface="+mn-lt"/>
                <a:ea typeface="Trebuchet MS" panose="020B0603020202020204"/>
                <a:cs typeface="Times New Roman" panose="02020603050405020304" charset="0"/>
                <a:sym typeface="Trebuchet MS" panose="020B0603020202020204"/>
              </a:rPr>
              <a:t>Applications:</a:t>
            </a:r>
            <a:r>
              <a:rPr>
                <a:latin typeface="+mn-lt"/>
                <a:ea typeface="Trebuchet MS" panose="020B0603020202020204"/>
                <a:cs typeface="Times New Roman" panose="02020603050405020304" charset="0"/>
                <a:sym typeface="Trebuchet MS" panose="020B0603020202020204"/>
              </a:rPr>
              <a:t> </a:t>
            </a:r>
            <a:r>
              <a:rPr lang="en-US" dirty="0" smtClean="0">
                <a:latin typeface="+mn-lt"/>
              </a:rPr>
              <a:t>The recommendation system can be applied to various platforms such as </a:t>
            </a:r>
            <a:r>
              <a:rPr lang="en-US" dirty="0" err="1" smtClean="0">
                <a:latin typeface="+mn-lt"/>
              </a:rPr>
              <a:t>IMDb</a:t>
            </a:r>
            <a:r>
              <a:rPr lang="en-US" dirty="0" smtClean="0">
                <a:latin typeface="+mn-lt"/>
              </a:rPr>
              <a:t>, Netflix, and Amazon Prime Video to provide personalized movie and television show recommendations.</a:t>
            </a:r>
            <a:endParaRPr>
              <a:latin typeface="+mn-lt"/>
              <a:ea typeface="Trebuchet MS" panose="020B0603020202020204"/>
              <a:cs typeface="Times New Roman" panose="02020603050405020304" charset="0"/>
              <a:sym typeface="Trebuchet MS" panose="020B0603020202020204"/>
            </a:endParaRPr>
          </a:p>
          <a:p>
            <a:pPr lvl="0" algn="just"/>
            <a:r>
              <a:rPr b="1">
                <a:latin typeface="+mn-lt"/>
                <a:ea typeface="Trebuchet MS" panose="020B0603020202020204"/>
                <a:cs typeface="Times New Roman" panose="02020603050405020304" charset="0"/>
                <a:sym typeface="Trebuchet MS" panose="020B0603020202020204"/>
              </a:rPr>
              <a:t>Scope:</a:t>
            </a:r>
            <a:r>
              <a:rPr>
                <a:latin typeface="+mn-lt"/>
                <a:ea typeface="Trebuchet MS" panose="020B0603020202020204"/>
                <a:cs typeface="Times New Roman" panose="02020603050405020304" charset="0"/>
                <a:sym typeface="Trebuchet MS" panose="020B0603020202020204"/>
              </a:rPr>
              <a:t> </a:t>
            </a:r>
            <a:r>
              <a:rPr lang="en-US" dirty="0" smtClean="0">
                <a:latin typeface="+mn-lt"/>
              </a:rPr>
              <a:t>The scope of the project includes collecting and preprocessing movie and television show data, extracting relevant features and metadata, building a content-based recommendation system using machine learning techniques, evaluating its performance using appropriate metrics, and implementing it in a user-friendly interface for practical use.</a:t>
            </a:r>
            <a:endParaRPr>
              <a:latin typeface="+mn-lt"/>
              <a:ea typeface="Trebuchet MS" panose="020B0603020202020204"/>
              <a:cs typeface="Times New Roman" panose="02020603050405020304" charset="0"/>
              <a:sym typeface="Trebuchet MS" panose="020B0603020202020204"/>
            </a:endParaRPr>
          </a:p>
          <a:p>
            <a:pPr lvl="0" algn="just"/>
            <a:r>
              <a:rPr b="1">
                <a:latin typeface="+mn-lt"/>
                <a:ea typeface="Trebuchet MS" panose="020B0603020202020204"/>
                <a:cs typeface="Times New Roman" panose="02020603050405020304" charset="0"/>
                <a:sym typeface="Trebuchet MS" panose="020B0603020202020204"/>
              </a:rPr>
              <a:t>Key Metrics:</a:t>
            </a:r>
            <a:r>
              <a:rPr>
                <a:latin typeface="+mn-lt"/>
                <a:ea typeface="Trebuchet MS" panose="020B0603020202020204"/>
                <a:cs typeface="Times New Roman" panose="02020603050405020304" charset="0"/>
                <a:sym typeface="Trebuchet MS" panose="020B0603020202020204"/>
              </a:rPr>
              <a:t> </a:t>
            </a:r>
            <a:r>
              <a:rPr lang="en-US" dirty="0" smtClean="0">
                <a:latin typeface="+mn-lt"/>
              </a:rPr>
              <a:t>Key metrics for evaluating the recommendation system include precision, recall, F1 score, coverage, and mean average precision (MAP). </a:t>
            </a:r>
            <a:endParaRPr>
              <a:latin typeface="+mn-lt"/>
              <a:ea typeface="Trebuchet MS" panose="020B0603020202020204"/>
              <a:cs typeface="Times New Roman" panose="02020603050405020304" charset="0"/>
              <a:sym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pSp>
        <p:nvGrpSpPr>
          <p:cNvPr id="137" name="Google Shape;137;p11"/>
          <p:cNvGrpSpPr/>
          <p:nvPr/>
        </p:nvGrpSpPr>
        <p:grpSpPr>
          <a:xfrm>
            <a:off x="8658225" y="2647950"/>
            <a:ext cx="3533775" cy="3810000"/>
            <a:chOff x="8658225" y="2647950"/>
            <a:chExt cx="3533775" cy="3810000"/>
          </a:xfrm>
        </p:grpSpPr>
        <p:sp>
          <p:nvSpPr>
            <p:cNvPr id="138" name="Google Shape;138;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9" name="Google Shape;139;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40" name="Google Shape;140;p11"/>
            <p:cNvPicPr preferRelativeResize="0"/>
            <p:nvPr/>
          </p:nvPicPr>
          <p:blipFill rotWithShape="1">
            <a:blip r:embed="rId3"/>
            <a:srcRect/>
            <a:stretch>
              <a:fillRect/>
            </a:stretch>
          </p:blipFill>
          <p:spPr>
            <a:xfrm>
              <a:off x="8658225" y="2647950"/>
              <a:ext cx="3533775" cy="3810000"/>
            </a:xfrm>
            <a:prstGeom prst="rect">
              <a:avLst/>
            </a:prstGeom>
            <a:noFill/>
            <a:ln>
              <a:noFill/>
            </a:ln>
          </p:spPr>
        </p:pic>
      </p:grpSp>
      <p:sp>
        <p:nvSpPr>
          <p:cNvPr id="141" name="Google Shape;141;p11"/>
          <p:cNvSpPr/>
          <p:nvPr/>
        </p:nvSpPr>
        <p:spPr>
          <a:xfrm>
            <a:off x="6705600" y="135874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2" name="Google Shape;142;p11"/>
          <p:cNvSpPr txBox="1">
            <a:spLocks noGrp="1"/>
          </p:cNvSpPr>
          <p:nvPr>
            <p:ph type="title"/>
          </p:nvPr>
        </p:nvSpPr>
        <p:spPr>
          <a:xfrm>
            <a:off x="388620" y="937895"/>
            <a:ext cx="7467600" cy="631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a:latin typeface="Times New Roman" panose="02020603050405020304" charset="0"/>
                <a:cs typeface="Times New Roman" panose="02020603050405020304" charset="0"/>
              </a:rPr>
              <a:t>PROJECT</a:t>
            </a:r>
            <a:r>
              <a:rPr lang="en-GB" altLang="en-US" sz="4000">
                <a:latin typeface="Times New Roman" panose="02020603050405020304" charset="0"/>
                <a:cs typeface="Times New Roman" panose="02020603050405020304" charset="0"/>
              </a:rPr>
              <a:t> </a:t>
            </a:r>
            <a:r>
              <a:rPr lang="en-US" sz="4000">
                <a:latin typeface="Times New Roman" panose="02020603050405020304" charset="0"/>
                <a:cs typeface="Times New Roman" panose="02020603050405020304" charset="0"/>
              </a:rPr>
              <a:t>OVERVIEW</a:t>
            </a:r>
          </a:p>
        </p:txBody>
      </p:sp>
      <p:pic>
        <p:nvPicPr>
          <p:cNvPr id="143" name="Google Shape;143;p11"/>
          <p:cNvPicPr preferRelativeResize="0"/>
          <p:nvPr/>
        </p:nvPicPr>
        <p:blipFill rotWithShape="1">
          <a:blip r:embed="rId4"/>
          <a:srcRect/>
          <a:stretch>
            <a:fillRect/>
          </a:stretch>
        </p:blipFill>
        <p:spPr>
          <a:xfrm>
            <a:off x="676275" y="6467475"/>
            <a:ext cx="2143125" cy="200025"/>
          </a:xfrm>
          <a:prstGeom prst="rect">
            <a:avLst/>
          </a:prstGeom>
          <a:noFill/>
          <a:ln>
            <a:noFill/>
          </a:ln>
        </p:spPr>
      </p:pic>
      <p:sp>
        <p:nvSpPr>
          <p:cNvPr id="144" name="Google Shape;144;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45" name="Google Shape;145;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5</a:t>
            </a:fld>
            <a:endParaRPr lang="en-US"/>
          </a:p>
        </p:txBody>
      </p:sp>
      <p:sp>
        <p:nvSpPr>
          <p:cNvPr id="147" name="Google Shape;147;p11"/>
          <p:cNvSpPr txBox="1"/>
          <p:nvPr/>
        </p:nvSpPr>
        <p:spPr>
          <a:xfrm>
            <a:off x="621030" y="2000030"/>
            <a:ext cx="7947000" cy="347783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sz="2000" b="1">
                <a:latin typeface="Trebuchet MS" panose="020B0603020202020204"/>
                <a:ea typeface="Trebuchet MS" panose="020B0603020202020204"/>
                <a:cs typeface="Trebuchet MS" panose="020B0603020202020204"/>
                <a:sym typeface="Trebuchet MS" panose="020B0603020202020204"/>
              </a:rPr>
              <a:t>Data Collection and Preparation:</a:t>
            </a:r>
          </a:p>
          <a:p>
            <a:pPr>
              <a:buFont typeface="Arial" pitchFamily="34" charset="0"/>
              <a:buChar char="•"/>
            </a:pPr>
            <a:r>
              <a:rPr lang="en-US" sz="2000" dirty="0" smtClean="0"/>
              <a:t>Gathering movie and television show data from </a:t>
            </a:r>
            <a:r>
              <a:rPr lang="en-US" sz="2000" dirty="0" err="1" smtClean="0"/>
              <a:t>IMDb</a:t>
            </a:r>
            <a:r>
              <a:rPr lang="en-US" sz="2000" dirty="0" smtClean="0"/>
              <a:t> and other relevant sources.</a:t>
            </a:r>
          </a:p>
          <a:p>
            <a:pPr>
              <a:buFont typeface="Arial" pitchFamily="34" charset="0"/>
              <a:buChar char="•"/>
            </a:pPr>
            <a:r>
              <a:rPr lang="en-US" sz="2000" dirty="0" smtClean="0"/>
              <a:t>Preprocessing the dataset to handle missing values, clean the data, and extract relevant features and metadata necessary for building the recommendation system</a:t>
            </a:r>
            <a:r>
              <a:rPr lang="en-US" sz="2000" dirty="0" smtClean="0"/>
              <a:t>.</a:t>
            </a:r>
            <a:endParaRPr sz="2000">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None/>
            </a:pPr>
            <a:r>
              <a:rPr sz="2000" b="1">
                <a:latin typeface="Trebuchet MS" panose="020B0603020202020204"/>
                <a:ea typeface="Trebuchet MS" panose="020B0603020202020204"/>
                <a:cs typeface="Trebuchet MS" panose="020B0603020202020204"/>
                <a:sym typeface="Trebuchet MS" panose="020B0603020202020204"/>
              </a:rPr>
              <a:t>Exploratory Data Analysis (EDA):</a:t>
            </a:r>
          </a:p>
          <a:p>
            <a:pPr>
              <a:buFont typeface="Arial" pitchFamily="34" charset="0"/>
              <a:buChar char="•"/>
            </a:pPr>
            <a:r>
              <a:rPr lang="en-US" sz="2000" dirty="0" smtClean="0"/>
              <a:t>Analyzing the dataset to gain insights into the distribution of features such as genre, cast, director, and ratings.</a:t>
            </a:r>
          </a:p>
          <a:p>
            <a:pPr>
              <a:buFont typeface="Arial" pitchFamily="34" charset="0"/>
              <a:buChar char="•"/>
            </a:pPr>
            <a:r>
              <a:rPr lang="en-US" sz="2000" dirty="0" smtClean="0"/>
              <a:t>Visualizing patterns and trends in the data to understand the characteristics of popular movies and television shows.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153" name="Google Shape;153;p12"/>
          <p:cNvGrpSpPr/>
          <p:nvPr/>
        </p:nvGrpSpPr>
        <p:grpSpPr>
          <a:xfrm>
            <a:off x="8658225" y="2647950"/>
            <a:ext cx="3533775" cy="3810000"/>
            <a:chOff x="8658225" y="2647950"/>
            <a:chExt cx="3533775" cy="3810000"/>
          </a:xfrm>
        </p:grpSpPr>
        <p:sp>
          <p:nvSpPr>
            <p:cNvPr id="154" name="Google Shape;154;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5" name="Google Shape;15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56" name="Google Shape;156;p12"/>
            <p:cNvPicPr preferRelativeResize="0"/>
            <p:nvPr/>
          </p:nvPicPr>
          <p:blipFill rotWithShape="1">
            <a:blip r:embed="rId3"/>
            <a:srcRect/>
            <a:stretch>
              <a:fillRect/>
            </a:stretch>
          </p:blipFill>
          <p:spPr>
            <a:xfrm>
              <a:off x="8658225" y="2647950"/>
              <a:ext cx="3533775" cy="3810000"/>
            </a:xfrm>
            <a:prstGeom prst="rect">
              <a:avLst/>
            </a:prstGeom>
            <a:noFill/>
            <a:ln>
              <a:noFill/>
            </a:ln>
          </p:spPr>
        </p:pic>
      </p:grpSp>
      <p:sp>
        <p:nvSpPr>
          <p:cNvPr id="157" name="Google Shape;157;p12"/>
          <p:cNvSpPr/>
          <p:nvPr/>
        </p:nvSpPr>
        <p:spPr>
          <a:xfrm>
            <a:off x="6705600" y="114738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8" name="Google Shape;158;p12"/>
          <p:cNvSpPr txBox="1">
            <a:spLocks noGrp="1"/>
          </p:cNvSpPr>
          <p:nvPr>
            <p:ph type="title"/>
          </p:nvPr>
        </p:nvSpPr>
        <p:spPr>
          <a:xfrm>
            <a:off x="170815" y="643255"/>
            <a:ext cx="6185535" cy="631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a:latin typeface="Times New Roman" panose="02020603050405020304" charset="0"/>
                <a:cs typeface="Times New Roman" panose="02020603050405020304" charset="0"/>
              </a:rPr>
              <a:t>PROJECT</a:t>
            </a:r>
            <a:r>
              <a:rPr lang="en-GB" altLang="en-US" sz="4000">
                <a:latin typeface="Times New Roman" panose="02020603050405020304" charset="0"/>
                <a:cs typeface="Times New Roman" panose="02020603050405020304" charset="0"/>
              </a:rPr>
              <a:t> </a:t>
            </a:r>
            <a:r>
              <a:rPr lang="en-US" sz="4000">
                <a:latin typeface="Times New Roman" panose="02020603050405020304" charset="0"/>
                <a:cs typeface="Times New Roman" panose="02020603050405020304" charset="0"/>
              </a:rPr>
              <a:t>OVERVIEW</a:t>
            </a:r>
          </a:p>
        </p:txBody>
      </p:sp>
      <p:pic>
        <p:nvPicPr>
          <p:cNvPr id="159" name="Google Shape;159;p12"/>
          <p:cNvPicPr preferRelativeResize="0"/>
          <p:nvPr/>
        </p:nvPicPr>
        <p:blipFill rotWithShape="1">
          <a:blip r:embed="rId4"/>
          <a:srcRect/>
          <a:stretch>
            <a:fillRect/>
          </a:stretch>
        </p:blipFill>
        <p:spPr>
          <a:xfrm>
            <a:off x="676275" y="6467475"/>
            <a:ext cx="2143125" cy="200025"/>
          </a:xfrm>
          <a:prstGeom prst="rect">
            <a:avLst/>
          </a:prstGeom>
          <a:noFill/>
          <a:ln>
            <a:noFill/>
          </a:ln>
        </p:spPr>
      </p:pic>
      <p:sp>
        <p:nvSpPr>
          <p:cNvPr id="161" name="Google Shape;161;p1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6</a:t>
            </a:fld>
            <a:endParaRPr lang="en-US"/>
          </a:p>
        </p:txBody>
      </p:sp>
      <p:sp>
        <p:nvSpPr>
          <p:cNvPr id="162" name="Google Shape;162;p12"/>
          <p:cNvSpPr txBox="1"/>
          <p:nvPr/>
        </p:nvSpPr>
        <p:spPr>
          <a:xfrm>
            <a:off x="436880" y="1561465"/>
            <a:ext cx="8647430" cy="395795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sz="1800" b="1">
                <a:latin typeface="Times New Roman" panose="02020603050405020304" charset="0"/>
                <a:ea typeface="Trebuchet MS" panose="020B0603020202020204"/>
                <a:cs typeface="Times New Roman" panose="02020603050405020304" charset="0"/>
                <a:sym typeface="Trebuchet MS" panose="020B0603020202020204"/>
              </a:rPr>
              <a:t>Model Selection and Training:</a:t>
            </a:r>
          </a:p>
          <a:p>
            <a:pPr>
              <a:buFont typeface="Arial" pitchFamily="34" charset="0"/>
              <a:buChar char="•"/>
            </a:pPr>
            <a:r>
              <a:rPr lang="en-US" sz="1800" dirty="0" smtClean="0"/>
              <a:t>Selecting appropriate machine learning techniques for building the content-based recommendation system.</a:t>
            </a:r>
          </a:p>
          <a:p>
            <a:pPr>
              <a:buFont typeface="Arial" pitchFamily="34" charset="0"/>
              <a:buChar char="•"/>
            </a:pPr>
            <a:r>
              <a:rPr lang="en-US" sz="1800" dirty="0" smtClean="0"/>
              <a:t>Training the model using the preprocessed dataset and tuning </a:t>
            </a:r>
            <a:r>
              <a:rPr lang="en-US" sz="1800" dirty="0" err="1" smtClean="0"/>
              <a:t>hyperparameters</a:t>
            </a:r>
            <a:r>
              <a:rPr lang="en-US" sz="1800" dirty="0" smtClean="0"/>
              <a:t> to optimize performance</a:t>
            </a:r>
            <a:r>
              <a:rPr lang="en-US" sz="1800" dirty="0" smtClean="0"/>
              <a:t>.</a:t>
            </a:r>
            <a:endParaRPr sz="1800">
              <a:latin typeface="Times New Roman" panose="02020603050405020304" charset="0"/>
              <a:ea typeface="Trebuchet MS" panose="020B0603020202020204"/>
              <a:cs typeface="Times New Roman" panose="02020603050405020304" charset="0"/>
              <a:sym typeface="Trebuchet MS" panose="020B0603020202020204"/>
            </a:endParaRPr>
          </a:p>
          <a:p>
            <a:pPr marL="0" lvl="0" indent="0" algn="l" rtl="0">
              <a:spcBef>
                <a:spcPts val="0"/>
              </a:spcBef>
              <a:spcAft>
                <a:spcPts val="0"/>
              </a:spcAft>
              <a:buNone/>
            </a:pPr>
            <a:r>
              <a:rPr sz="1800" b="1">
                <a:latin typeface="Times New Roman" panose="02020603050405020304" charset="0"/>
                <a:ea typeface="Trebuchet MS" panose="020B0603020202020204"/>
                <a:cs typeface="Times New Roman" panose="02020603050405020304" charset="0"/>
                <a:sym typeface="Trebuchet MS" panose="020B0603020202020204"/>
              </a:rPr>
              <a:t>Results and Deployment:</a:t>
            </a:r>
          </a:p>
          <a:p>
            <a:pPr>
              <a:buFont typeface="Arial" pitchFamily="34" charset="0"/>
              <a:buChar char="•"/>
            </a:pPr>
            <a:r>
              <a:rPr lang="en-US" sz="1800" dirty="0" smtClean="0"/>
              <a:t>Evaluating the performance of the recommendation system using relevant metrics such as precision, recall, and F1 score.</a:t>
            </a:r>
          </a:p>
          <a:p>
            <a:pPr>
              <a:buFont typeface="Arial" pitchFamily="34" charset="0"/>
              <a:buChar char="•"/>
            </a:pPr>
            <a:r>
              <a:rPr lang="en-US" sz="1800" dirty="0" smtClean="0"/>
              <a:t>Deploying the trained model into a user-friendly interface for practical use, enabling users to receive personalized recommendations based on their preferences</a:t>
            </a:r>
            <a:r>
              <a:rPr lang="en-US" sz="1800" dirty="0" smtClean="0"/>
              <a:t>.</a:t>
            </a:r>
          </a:p>
          <a:p>
            <a:pPr lvl="0"/>
            <a:r>
              <a:rPr lang="en-US" sz="1800" b="1" dirty="0" smtClean="0">
                <a:latin typeface="Times New Roman" panose="02020603050405020304" charset="0"/>
                <a:ea typeface="Trebuchet MS" panose="020B0603020202020204"/>
                <a:cs typeface="Times New Roman" panose="02020603050405020304" charset="0"/>
                <a:sym typeface="Trebuchet MS" panose="020B0603020202020204"/>
              </a:rPr>
              <a:t>Conclusion and Future Work:</a:t>
            </a:r>
          </a:p>
          <a:p>
            <a:pPr>
              <a:buFont typeface="Arial" pitchFamily="34" charset="0"/>
              <a:buChar char="•"/>
            </a:pPr>
            <a:r>
              <a:rPr lang="en-US" sz="1800" dirty="0" smtClean="0"/>
              <a:t>Summarizing the findings and insights gained from the analysis and implementation of the recommendation system.</a:t>
            </a:r>
          </a:p>
          <a:p>
            <a:pPr>
              <a:buFont typeface="Arial" pitchFamily="34" charset="0"/>
              <a:buChar char="•"/>
            </a:pPr>
            <a:r>
              <a:rPr lang="en-US" sz="1800" dirty="0" smtClean="0"/>
              <a:t>Discussing potential areas for improvement and future work, such as incorporating user feedback, enhancing the recommendation algorithm, and scaling the system for larger datasets and user bases.</a:t>
            </a:r>
          </a:p>
          <a:p>
            <a:endParaRPr lang="en-US" sz="1800" dirty="0" smtClean="0"/>
          </a:p>
          <a:p>
            <a:pPr>
              <a:buFont typeface="Arial" pitchFamily="34" charset="0"/>
              <a:buChar char="•"/>
            </a:pPr>
            <a:endParaRPr lang="en-US" sz="1800" dirty="0" smtClean="0"/>
          </a:p>
          <a:p>
            <a:pPr marL="342900" lvl="0" indent="-342900" algn="l" rtl="0">
              <a:spcBef>
                <a:spcPts val="0"/>
              </a:spcBef>
              <a:spcAft>
                <a:spcPts val="0"/>
              </a:spcAft>
              <a:buFont typeface="Wingdings" panose="05000000000000000000" charset="0"/>
              <a:buChar char="§"/>
            </a:pPr>
            <a:endParaRPr sz="1800">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164" name="Google Shape;164;p12"/>
          <p:cNvSpPr txBox="1"/>
          <p:nvPr/>
        </p:nvSpPr>
        <p:spPr>
          <a:xfrm>
            <a:off x="706120" y="3948430"/>
            <a:ext cx="7577455" cy="220789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20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0" name="Google Shape;170;p13"/>
          <p:cNvSpPr/>
          <p:nvPr/>
        </p:nvSpPr>
        <p:spPr>
          <a:xfrm>
            <a:off x="6629400" y="150780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1" name="Google Shape;17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2" name="Google Shape;172;p13"/>
          <p:cNvSpPr txBox="1">
            <a:spLocks noGrp="1"/>
          </p:cNvSpPr>
          <p:nvPr>
            <p:ph type="title"/>
          </p:nvPr>
        </p:nvSpPr>
        <p:spPr>
          <a:xfrm>
            <a:off x="558165" y="385444"/>
            <a:ext cx="9764395" cy="1014730"/>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3200" dirty="0">
                <a:latin typeface="Times New Roman" panose="02020603050405020304" charset="0"/>
                <a:cs typeface="Times New Roman" panose="02020603050405020304" charset="0"/>
              </a:rPr>
              <a:t>WHO ARE THE END USERS?</a:t>
            </a:r>
            <a:endParaRPr sz="3200">
              <a:latin typeface="Times New Roman" panose="02020603050405020304" charset="0"/>
              <a:cs typeface="Times New Roman" panose="02020603050405020304" charset="0"/>
            </a:endParaRPr>
          </a:p>
        </p:txBody>
      </p:sp>
      <p:pic>
        <p:nvPicPr>
          <p:cNvPr id="173" name="Google Shape;173;p13"/>
          <p:cNvPicPr preferRelativeResize="0"/>
          <p:nvPr/>
        </p:nvPicPr>
        <p:blipFill rotWithShape="1">
          <a:blip r:embed="rId3"/>
          <a:srcRect/>
          <a:stretch>
            <a:fillRect/>
          </a:stretch>
        </p:blipFill>
        <p:spPr>
          <a:xfrm>
            <a:off x="723900" y="6172200"/>
            <a:ext cx="2181225" cy="485775"/>
          </a:xfrm>
          <a:prstGeom prst="rect">
            <a:avLst/>
          </a:prstGeom>
          <a:noFill/>
          <a:ln>
            <a:noFill/>
          </a:ln>
        </p:spPr>
      </p:pic>
      <p:sp>
        <p:nvSpPr>
          <p:cNvPr id="174" name="Google Shape;174;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75" name="Google Shape;175;p1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7</a:t>
            </a:fld>
            <a:endParaRPr lang="en-US"/>
          </a:p>
        </p:txBody>
      </p:sp>
      <p:sp>
        <p:nvSpPr>
          <p:cNvPr id="176" name="Google Shape;176;p13"/>
          <p:cNvSpPr txBox="1"/>
          <p:nvPr/>
        </p:nvSpPr>
        <p:spPr>
          <a:xfrm>
            <a:off x="990600" y="2057400"/>
            <a:ext cx="7773390" cy="2585283"/>
          </a:xfrm>
          <a:prstGeom prst="rect">
            <a:avLst/>
          </a:prstGeom>
          <a:noFill/>
          <a:ln>
            <a:noFill/>
          </a:ln>
        </p:spPr>
        <p:txBody>
          <a:bodyPr spcFirstLastPara="1" wrap="square" lIns="91425" tIns="45700" rIns="91425" bIns="45700" anchor="t" anchorCtr="0">
            <a:spAutoFit/>
          </a:bodyPr>
          <a:lstStyle/>
          <a:p>
            <a:pPr marL="342900" lvl="0" indent="-342900">
              <a:buSzPts val="3200"/>
            </a:pPr>
            <a:r>
              <a:rPr lang="en-US" sz="1800" dirty="0" smtClean="0"/>
              <a:t>     The </a:t>
            </a:r>
            <a:r>
              <a:rPr lang="en-US" sz="1800" dirty="0" smtClean="0"/>
              <a:t>end users for this project are individuals who </a:t>
            </a:r>
            <a:r>
              <a:rPr lang="en-US" sz="1800" dirty="0" smtClean="0"/>
              <a:t>consume content  on platforms </a:t>
            </a:r>
            <a:r>
              <a:rPr lang="en-US" sz="1800" dirty="0" smtClean="0"/>
              <a:t>like </a:t>
            </a:r>
            <a:r>
              <a:rPr lang="en-US" sz="1800" dirty="0" err="1" smtClean="0"/>
              <a:t>IMDb</a:t>
            </a:r>
            <a:r>
              <a:rPr lang="en-US" sz="1800" dirty="0" smtClean="0"/>
              <a:t>, Netflix, Amazon Prime Video, and </a:t>
            </a:r>
            <a:r>
              <a:rPr lang="en-US" sz="1800" dirty="0" smtClean="0"/>
              <a:t>other similar </a:t>
            </a:r>
            <a:r>
              <a:rPr lang="en-US" sz="1800" dirty="0" smtClean="0"/>
              <a:t>streaming services. </a:t>
            </a:r>
            <a:endParaRPr lang="en-US" sz="1800" dirty="0" smtClean="0"/>
          </a:p>
          <a:p>
            <a:pPr marL="342900" lvl="0" indent="-342900">
              <a:buSzPts val="3200"/>
            </a:pPr>
            <a:r>
              <a:rPr lang="en-US" sz="1800" dirty="0" smtClean="0"/>
              <a:t>These </a:t>
            </a:r>
            <a:r>
              <a:rPr lang="en-US" sz="1800" dirty="0" smtClean="0"/>
              <a:t>end users include</a:t>
            </a:r>
            <a:r>
              <a:rPr lang="en-US" sz="1800" dirty="0" smtClean="0"/>
              <a:t>:</a:t>
            </a:r>
          </a:p>
          <a:p>
            <a:pPr marL="342900" lvl="0" indent="-342900">
              <a:buSzPts val="3200"/>
              <a:buFont typeface="Arial" panose="020B0604020202020204"/>
              <a:buChar char="•"/>
            </a:pPr>
            <a:r>
              <a:rPr lang="en-US" sz="1800" dirty="0" smtClean="0"/>
              <a:t>Movie and Television Show </a:t>
            </a:r>
            <a:r>
              <a:rPr lang="en-US" sz="1800" dirty="0" smtClean="0"/>
              <a:t>Enthusiasts</a:t>
            </a:r>
          </a:p>
          <a:p>
            <a:pPr marL="342900" lvl="0" indent="-342900">
              <a:buSzPts val="3200"/>
              <a:buFont typeface="Arial" panose="020B0604020202020204"/>
              <a:buChar char="•"/>
            </a:pPr>
            <a:r>
              <a:rPr lang="en-US" sz="1800" dirty="0" smtClean="0"/>
              <a:t>Casual </a:t>
            </a:r>
            <a:r>
              <a:rPr lang="en-US" sz="1800" dirty="0" smtClean="0"/>
              <a:t>Viewers</a:t>
            </a:r>
          </a:p>
          <a:p>
            <a:pPr marL="342900" lvl="0" indent="-342900">
              <a:buSzPts val="3200"/>
              <a:buFont typeface="Arial" panose="020B0604020202020204"/>
              <a:buChar char="•"/>
            </a:pPr>
            <a:r>
              <a:rPr lang="en-US" sz="1800" dirty="0" smtClean="0"/>
              <a:t>Families</a:t>
            </a:r>
          </a:p>
          <a:p>
            <a:pPr marL="342900" lvl="0" indent="-342900">
              <a:buSzPts val="3200"/>
              <a:buFont typeface="Arial" panose="020B0604020202020204"/>
              <a:buChar char="•"/>
            </a:pPr>
            <a:r>
              <a:rPr lang="en-US" sz="1800" dirty="0" smtClean="0"/>
              <a:t>Platform </a:t>
            </a:r>
            <a:r>
              <a:rPr lang="en-US" sz="1800" dirty="0" smtClean="0"/>
              <a:t>Subscribers</a:t>
            </a:r>
          </a:p>
          <a:p>
            <a:pPr marL="342900" lvl="0" indent="-342900">
              <a:buSzPts val="3200"/>
              <a:buFont typeface="Arial" panose="020B0604020202020204"/>
              <a:buChar char="•"/>
            </a:pPr>
            <a:r>
              <a:rPr lang="en-US" sz="1800" dirty="0" smtClean="0"/>
              <a:t>Content Creators and </a:t>
            </a:r>
            <a:r>
              <a:rPr lang="en-US" sz="1800" dirty="0" smtClean="0"/>
              <a:t>Producers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14"/>
          <p:cNvPicPr preferRelativeResize="0"/>
          <p:nvPr/>
        </p:nvPicPr>
        <p:blipFill rotWithShape="1">
          <a:blip r:embed="rId3"/>
          <a:srcRect/>
          <a:stretch>
            <a:fillRect/>
          </a:stretch>
        </p:blipFill>
        <p:spPr>
          <a:xfrm>
            <a:off x="0" y="1476375"/>
            <a:ext cx="2695574" cy="3248025"/>
          </a:xfrm>
          <a:prstGeom prst="rect">
            <a:avLst/>
          </a:prstGeom>
          <a:noFill/>
          <a:ln>
            <a:noFill/>
          </a:ln>
        </p:spPr>
      </p:pic>
      <p:sp>
        <p:nvSpPr>
          <p:cNvPr id="182" name="Google Shape;182;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3" name="Google Shape;183;p1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4" name="Google Shape;184;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558165" y="385444"/>
            <a:ext cx="9728835" cy="977900"/>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200" dirty="0">
                <a:latin typeface="Times New Roman" panose="02020603050405020304" charset="0"/>
                <a:cs typeface="Times New Roman" panose="02020603050405020304" charset="0"/>
              </a:rPr>
              <a:t>MY SOLUTION AND ITS VALUE PROPOSITION</a:t>
            </a:r>
            <a:endParaRPr sz="3200">
              <a:latin typeface="Times New Roman" panose="02020603050405020304" charset="0"/>
              <a:cs typeface="Times New Roman" panose="02020603050405020304" charset="0"/>
            </a:endParaRPr>
          </a:p>
        </p:txBody>
      </p:sp>
      <p:pic>
        <p:nvPicPr>
          <p:cNvPr id="186" name="Google Shape;186;p14"/>
          <p:cNvPicPr preferRelativeResize="0"/>
          <p:nvPr/>
        </p:nvPicPr>
        <p:blipFill rotWithShape="1">
          <a:blip r:embed="rId4"/>
          <a:srcRect/>
          <a:stretch>
            <a:fillRect/>
          </a:stretch>
        </p:blipFill>
        <p:spPr>
          <a:xfrm>
            <a:off x="676275" y="6467475"/>
            <a:ext cx="2143125" cy="200025"/>
          </a:xfrm>
          <a:prstGeom prst="rect">
            <a:avLst/>
          </a:prstGeom>
          <a:noFill/>
          <a:ln>
            <a:noFill/>
          </a:ln>
        </p:spPr>
      </p:pic>
      <p:sp>
        <p:nvSpPr>
          <p:cNvPr id="188" name="Google Shape;188;p1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8</a:t>
            </a:fld>
            <a:endParaRPr lang="en-US"/>
          </a:p>
        </p:txBody>
      </p:sp>
      <p:sp>
        <p:nvSpPr>
          <p:cNvPr id="189" name="Google Shape;189;p14"/>
          <p:cNvSpPr txBox="1"/>
          <p:nvPr/>
        </p:nvSpPr>
        <p:spPr>
          <a:xfrm>
            <a:off x="2819400" y="2209800"/>
            <a:ext cx="609904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a:solidFill>
                  <a:srgbClr val="FF0000"/>
                </a:solidFill>
              </a:rPr>
              <a:t>SOLUTION:</a:t>
            </a:r>
            <a:endParaRPr sz="2400">
              <a:solidFill>
                <a:srgbClr val="FF0000"/>
              </a:solidFill>
            </a:endParaRPr>
          </a:p>
        </p:txBody>
      </p:sp>
      <p:sp>
        <p:nvSpPr>
          <p:cNvPr id="190" name="Google Shape;190;p14"/>
          <p:cNvSpPr txBox="1"/>
          <p:nvPr/>
        </p:nvSpPr>
        <p:spPr>
          <a:xfrm>
            <a:off x="2819400" y="2725876"/>
            <a:ext cx="6099000" cy="2554505"/>
          </a:xfrm>
          <a:prstGeom prst="rect">
            <a:avLst/>
          </a:prstGeom>
          <a:noFill/>
          <a:ln>
            <a:noFill/>
          </a:ln>
        </p:spPr>
        <p:txBody>
          <a:bodyPr spcFirstLastPara="1" wrap="square" lIns="91425" tIns="45700" rIns="91425" bIns="45700" anchor="t" anchorCtr="0">
            <a:spAutoFit/>
          </a:bodyPr>
          <a:lstStyle/>
          <a:p>
            <a:pPr marL="285750" lvl="0" indent="-285750">
              <a:buSzPts val="2000"/>
            </a:pPr>
            <a:r>
              <a:rPr lang="en-US" sz="2000" dirty="0" smtClean="0"/>
              <a:t>    My </a:t>
            </a:r>
            <a:r>
              <a:rPr lang="en-US" sz="2000" dirty="0" smtClean="0"/>
              <a:t>solution is a content-based recommendation system tailored to address the challenge of content overload on platforms like </a:t>
            </a:r>
            <a:r>
              <a:rPr lang="en-US" sz="2000" dirty="0" err="1" smtClean="0"/>
              <a:t>IMDb</a:t>
            </a:r>
            <a:r>
              <a:rPr lang="en-US" sz="2000" dirty="0" smtClean="0"/>
              <a:t>. Leveraging machine learning techniques and the intrinsic features of movies and television shows, the recommendation system provides personalized recommendations to users based on their preferences and interests. </a:t>
            </a:r>
            <a:endParaRPr lang="en-US" sz="2000" dirty="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15"/>
          <p:cNvPicPr preferRelativeResize="0"/>
          <p:nvPr/>
        </p:nvPicPr>
        <p:blipFill rotWithShape="1">
          <a:blip r:embed="rId3"/>
          <a:srcRect/>
          <a:stretch>
            <a:fillRect/>
          </a:stretch>
        </p:blipFill>
        <p:spPr>
          <a:xfrm>
            <a:off x="0" y="1476375"/>
            <a:ext cx="2695574" cy="3248025"/>
          </a:xfrm>
          <a:prstGeom prst="rect">
            <a:avLst/>
          </a:prstGeom>
          <a:noFill/>
          <a:ln>
            <a:noFill/>
          </a:ln>
        </p:spPr>
      </p:pic>
      <p:sp>
        <p:nvSpPr>
          <p:cNvPr id="196" name="Google Shape;196;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7" name="Google Shape;197;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8" name="Google Shape;198;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15"/>
          <p:cNvSpPr txBox="1">
            <a:spLocks noGrp="1"/>
          </p:cNvSpPr>
          <p:nvPr>
            <p:ph type="title"/>
          </p:nvPr>
        </p:nvSpPr>
        <p:spPr>
          <a:xfrm>
            <a:off x="558165" y="385444"/>
            <a:ext cx="9728835" cy="977900"/>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200">
                <a:latin typeface="Times New Roman" panose="02020603050405020304" charset="0"/>
                <a:cs typeface="Times New Roman" panose="02020603050405020304" charset="0"/>
              </a:rPr>
              <a:t>MY SOLUTION AND ITS VALUE PROPOSITION</a:t>
            </a:r>
            <a:endParaRPr sz="3200">
              <a:latin typeface="Times New Roman" panose="02020603050405020304" charset="0"/>
              <a:cs typeface="Times New Roman" panose="02020603050405020304" charset="0"/>
            </a:endParaRPr>
          </a:p>
        </p:txBody>
      </p:sp>
      <p:pic>
        <p:nvPicPr>
          <p:cNvPr id="200" name="Google Shape;200;p15"/>
          <p:cNvPicPr preferRelativeResize="0"/>
          <p:nvPr/>
        </p:nvPicPr>
        <p:blipFill rotWithShape="1">
          <a:blip r:embed="rId4"/>
          <a:srcRect/>
          <a:stretch>
            <a:fillRect/>
          </a:stretch>
        </p:blipFill>
        <p:spPr>
          <a:xfrm>
            <a:off x="676275" y="6467475"/>
            <a:ext cx="2143125" cy="200025"/>
          </a:xfrm>
          <a:prstGeom prst="rect">
            <a:avLst/>
          </a:prstGeom>
          <a:noFill/>
          <a:ln>
            <a:noFill/>
          </a:ln>
        </p:spPr>
      </p:pic>
      <p:sp>
        <p:nvSpPr>
          <p:cNvPr id="202" name="Google Shape;202;p1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9</a:t>
            </a:fld>
            <a:endParaRPr lang="en-US"/>
          </a:p>
        </p:txBody>
      </p:sp>
      <p:sp>
        <p:nvSpPr>
          <p:cNvPr id="203" name="Google Shape;203;p15"/>
          <p:cNvSpPr txBox="1"/>
          <p:nvPr/>
        </p:nvSpPr>
        <p:spPr>
          <a:xfrm>
            <a:off x="2785872" y="1788467"/>
            <a:ext cx="609904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a:solidFill>
                  <a:srgbClr val="FF0000"/>
                </a:solidFill>
              </a:rPr>
              <a:t>VALUE PROPOSITION:</a:t>
            </a:r>
            <a:endParaRPr sz="2400">
              <a:solidFill>
                <a:srgbClr val="FF0000"/>
              </a:solidFill>
            </a:endParaRPr>
          </a:p>
        </p:txBody>
      </p:sp>
      <p:sp>
        <p:nvSpPr>
          <p:cNvPr id="204" name="Google Shape;204;p15"/>
          <p:cNvSpPr txBox="1"/>
          <p:nvPr/>
        </p:nvSpPr>
        <p:spPr>
          <a:xfrm>
            <a:off x="2864485" y="2346325"/>
            <a:ext cx="6945630" cy="2595245"/>
          </a:xfrm>
          <a:prstGeom prst="rect">
            <a:avLst/>
          </a:prstGeom>
          <a:noFill/>
          <a:ln>
            <a:noFill/>
          </a:ln>
        </p:spPr>
        <p:txBody>
          <a:bodyPr spcFirstLastPara="1" wrap="square" lIns="91425" tIns="45700" rIns="91425" bIns="45700" anchor="t" anchorCtr="0">
            <a:noAutofit/>
          </a:bodyPr>
          <a:lstStyle/>
          <a:p>
            <a:pPr marL="285750" lvl="0" indent="-171450" algn="just">
              <a:buSzPts val="1800"/>
            </a:pPr>
            <a:r>
              <a:rPr lang="en-US" sz="2400" dirty="0" smtClean="0"/>
              <a:t>The value proposition of my solution lies in its ability to enhance the content discovery experience for users on platforms like </a:t>
            </a:r>
            <a:r>
              <a:rPr lang="en-US" sz="2400" dirty="0" err="1" smtClean="0"/>
              <a:t>IMDb</a:t>
            </a:r>
            <a:r>
              <a:rPr lang="en-US" sz="2400" dirty="0" smtClean="0"/>
              <a:t>, Netflix, and Amazon Prime Video. By providing personalized recommendations tailored to users' preferences and </a:t>
            </a:r>
            <a:r>
              <a:rPr lang="en-US" sz="2400" dirty="0" smtClean="0"/>
              <a:t>interests.</a:t>
            </a:r>
            <a:endParaRPr sz="24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1134</Words>
  <Application>WPS Presentation</Application>
  <PresentationFormat>Custom</PresentationFormat>
  <Paragraphs>107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PROJECT TITLE</vt:lpstr>
      <vt:lpstr>AGENDA</vt:lpstr>
      <vt:lpstr>PROBLEM STATEMENT</vt:lpstr>
      <vt:lpstr>PROJECT OVERVIEW</vt:lpstr>
      <vt:lpstr>PROJECT OVERVIEW</vt:lpstr>
      <vt:lpstr>WHO ARE THE END USERS?</vt:lpstr>
      <vt:lpstr>MY SOLUTION AND ITS VALUE PROPOSITION</vt:lpstr>
      <vt:lpstr>MY SOLUTION AND ITS VALUE PROPOSITION</vt:lpstr>
      <vt:lpstr>THE WOW IN MY SOLUTION</vt:lpstr>
      <vt:lpstr>THE WOW IN MY SOLUTION</vt:lpstr>
      <vt:lpstr>MODELLING</vt:lpstr>
      <vt:lpstr>MODELLING</vt:lpstr>
      <vt:lpstr>RESULTS</vt:lpstr>
      <vt:lpstr>RESULTS</vt:lpstr>
      <vt:lpstr>RESULT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8</cp:revision>
  <dcterms:created xsi:type="dcterms:W3CDTF">2024-04-28T19:24:54Z</dcterms:created>
  <dcterms:modified xsi:type="dcterms:W3CDTF">2024-04-29T13:49:28Z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B8220DD74163474EAEACE836DE6D3B7F_13</vt:lpwstr>
  </property>
  <property fmtid="{D5CDD505-2E9C-101B-9397-08002B2CF9AE}" pid="3" name="KSOProductBuildVer">
    <vt:lpwstr>1033-12.2.0.13472</vt:lpwstr>
  </property>
</Properties>
</file>