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61" r:id="rId5"/>
    <p:sldId id="259" r:id="rId6"/>
    <p:sldId id="260" r:id="rId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8, 2021</a:t>
            </a:fld>
            <a:endParaRPr lang="en-US"/>
          </a:p>
        </p:txBody>
      </p:sp>
    </p:spTree>
    <p:extLst>
      <p:ext uri="{BB962C8B-B14F-4D97-AF65-F5344CB8AC3E}">
        <p14:creationId xmlns:p14="http://schemas.microsoft.com/office/powerpoint/2010/main" val="304769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September 8, 2021</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766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September 8, 2021</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70970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8, 2021</a:t>
            </a:fld>
            <a:endParaRPr lang="en-US"/>
          </a:p>
        </p:txBody>
      </p:sp>
    </p:spTree>
    <p:extLst>
      <p:ext uri="{BB962C8B-B14F-4D97-AF65-F5344CB8AC3E}">
        <p14:creationId xmlns:p14="http://schemas.microsoft.com/office/powerpoint/2010/main" val="121579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September 8, 2021</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48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September 8, 2021</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73004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September 8, 2021</a:t>
            </a:fld>
            <a:endParaRPr lang="en-US"/>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07378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September 8, 2021</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77273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September 8, 2021</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9728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September 8, 2021</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91327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September 8, 2021</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2245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8, 2021</a:t>
            </a:fld>
            <a:endParaRPr lang="en-US"/>
          </a:p>
        </p:txBody>
      </p:sp>
    </p:spTree>
    <p:extLst>
      <p:ext uri="{BB962C8B-B14F-4D97-AF65-F5344CB8AC3E}">
        <p14:creationId xmlns:p14="http://schemas.microsoft.com/office/powerpoint/2010/main" val="7116952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orumstandaardisatie.nl/open-standaarden/rest-api-design-rules" TargetMode="External"/><Relationship Id="rId7" Type="http://schemas.openxmlformats.org/officeDocument/2006/relationships/image" Target="../media/image2.png"/><Relationship Id="rId2" Type="http://schemas.openxmlformats.org/officeDocument/2006/relationships/hyperlink" Target="https://www.forumstandaardisatie.nl/node/229" TargetMode="External"/><Relationship Id="rId1" Type="http://schemas.openxmlformats.org/officeDocument/2006/relationships/slideLayout" Target="../slideLayouts/slideLayout2.xml"/><Relationship Id="rId6" Type="http://schemas.openxmlformats.org/officeDocument/2006/relationships/hyperlink" Target="https://logius-standaarden.github.io/API-Design-Rules/" TargetMode="External"/><Relationship Id="rId5" Type="http://schemas.openxmlformats.org/officeDocument/2006/relationships/hyperlink" Target="https://publicatie.centrumvoorstandaarden.nl/api/adr/" TargetMode="External"/><Relationship Id="rId4" Type="http://schemas.openxmlformats.org/officeDocument/2006/relationships/hyperlink" Target="https://publicatie.centrumvoorstandaarden.nl/api/adr/1.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7790C9D-9F10-C141-B465-7F08B81CC1DB}"/>
              </a:ext>
            </a:extLst>
          </p:cNvPr>
          <p:cNvSpPr>
            <a:spLocks noGrp="1"/>
          </p:cNvSpPr>
          <p:nvPr>
            <p:ph type="subTitle" idx="1"/>
          </p:nvPr>
        </p:nvSpPr>
        <p:spPr>
          <a:xfrm>
            <a:off x="448055" y="5880658"/>
            <a:ext cx="3865528" cy="644283"/>
          </a:xfrm>
        </p:spPr>
        <p:txBody>
          <a:bodyPr>
            <a:normAutofit/>
          </a:bodyPr>
          <a:lstStyle/>
          <a:p>
            <a:r>
              <a:rPr lang="en-NL" sz="3200"/>
              <a:t>Beheer - </a:t>
            </a:r>
            <a:r>
              <a:rPr lang="en-GB" sz="3200" dirty="0"/>
              <a:t>Highlights</a:t>
            </a:r>
            <a:endParaRPr lang="en-NL" sz="320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Large red moon rising">
            <a:extLst>
              <a:ext uri="{FF2B5EF4-FFF2-40B4-BE49-F238E27FC236}">
                <a16:creationId xmlns:a16="http://schemas.microsoft.com/office/drawing/2014/main" id="{10A3E048-F24E-4E42-BBD8-B64208E4D024}"/>
              </a:ext>
            </a:extLst>
          </p:cNvPr>
          <p:cNvPicPr>
            <a:picLocks noChangeAspect="1"/>
          </p:cNvPicPr>
          <p:nvPr/>
        </p:nvPicPr>
        <p:blipFill rotWithShape="1">
          <a:blip r:embed="rId2"/>
          <a:srcRect l="41095" r="10676"/>
          <a:stretch/>
        </p:blipFill>
        <p:spPr>
          <a:xfrm>
            <a:off x="4636055" y="13"/>
            <a:ext cx="5893904" cy="6857990"/>
          </a:xfrm>
          <a:prstGeom prst="rect">
            <a:avLst/>
          </a:prstGeom>
        </p:spPr>
      </p:pic>
      <p:sp>
        <p:nvSpPr>
          <p:cNvPr id="2" name="Title 1">
            <a:extLst>
              <a:ext uri="{FF2B5EF4-FFF2-40B4-BE49-F238E27FC236}">
                <a16:creationId xmlns:a16="http://schemas.microsoft.com/office/drawing/2014/main" id="{E9B244E9-81DC-8A4D-BC16-89D643465E6B}"/>
              </a:ext>
            </a:extLst>
          </p:cNvPr>
          <p:cNvSpPr>
            <a:spLocks noGrp="1"/>
          </p:cNvSpPr>
          <p:nvPr>
            <p:ph type="ctrTitle"/>
          </p:nvPr>
        </p:nvSpPr>
        <p:spPr>
          <a:xfrm>
            <a:off x="448055" y="655200"/>
            <a:ext cx="6657080" cy="1969200"/>
          </a:xfrm>
        </p:spPr>
        <p:txBody>
          <a:bodyPr anchor="t">
            <a:normAutofit/>
          </a:bodyPr>
          <a:lstStyle/>
          <a:p>
            <a:r>
              <a:rPr lang="en-NL"/>
              <a:t>API Design Rules</a:t>
            </a:r>
          </a:p>
        </p:txBody>
      </p:sp>
    </p:spTree>
    <p:extLst>
      <p:ext uri="{BB962C8B-B14F-4D97-AF65-F5344CB8AC3E}">
        <p14:creationId xmlns:p14="http://schemas.microsoft.com/office/powerpoint/2010/main" val="113357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854FC8-D46F-8545-AEF2-0ADF471025E3}"/>
              </a:ext>
            </a:extLst>
          </p:cNvPr>
          <p:cNvSpPr>
            <a:spLocks noGrp="1"/>
          </p:cNvSpPr>
          <p:nvPr>
            <p:ph type="title"/>
          </p:nvPr>
        </p:nvSpPr>
        <p:spPr>
          <a:xfrm>
            <a:off x="448056" y="388800"/>
            <a:ext cx="5432044" cy="860400"/>
          </a:xfrm>
        </p:spPr>
        <p:txBody>
          <a:bodyPr anchor="b">
            <a:normAutofit/>
          </a:bodyPr>
          <a:lstStyle/>
          <a:p>
            <a:r>
              <a:rPr lang="en-NL"/>
              <a:t>Status</a:t>
            </a:r>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53253D-9AF0-B346-8AA4-4F829B7789F0}"/>
              </a:ext>
            </a:extLst>
          </p:cNvPr>
          <p:cNvSpPr>
            <a:spLocks noGrp="1"/>
          </p:cNvSpPr>
          <p:nvPr>
            <p:ph idx="1"/>
          </p:nvPr>
        </p:nvSpPr>
        <p:spPr>
          <a:xfrm>
            <a:off x="448056" y="1944000"/>
            <a:ext cx="5432044" cy="4006800"/>
          </a:xfrm>
        </p:spPr>
        <p:txBody>
          <a:bodyPr>
            <a:normAutofit/>
          </a:bodyPr>
          <a:lstStyle/>
          <a:p>
            <a:pPr>
              <a:lnSpc>
                <a:spcPct val="130000"/>
              </a:lnSpc>
            </a:pPr>
            <a:r>
              <a:rPr lang="nl-NL" sz="1000" dirty="0"/>
              <a:t>De actuele versie van de ADR-standaard is 1.0. Deze versie is op </a:t>
            </a:r>
            <a:r>
              <a:rPr lang="nl-NL" sz="1000" u="sng" dirty="0"/>
              <a:t>09-07-2020 </a:t>
            </a:r>
            <a:r>
              <a:rPr lang="nl-NL" sz="1000" dirty="0"/>
              <a:t>door het OBDO vastgesteld op advies van het Forum Standaardisatie. </a:t>
            </a:r>
            <a:endParaRPr lang="en-NL" sz="1000"/>
          </a:p>
          <a:p>
            <a:pPr>
              <a:lnSpc>
                <a:spcPct val="130000"/>
              </a:lnSpc>
            </a:pPr>
            <a:r>
              <a:rPr lang="nl-NL" sz="1000" dirty="0"/>
              <a:t>De status van de ADR-standaard is ‘</a:t>
            </a:r>
            <a:r>
              <a:rPr lang="nl-NL" sz="1000" u="sng" dirty="0"/>
              <a:t>Verplicht</a:t>
            </a:r>
            <a:r>
              <a:rPr lang="nl-NL" sz="1000" dirty="0"/>
              <a:t> (pas toe leg uit)’. Dit houdt kort gezegd in dat Nederlandse overheden en instellingen uit de (semi) publieke sector verplicht zijn deze standaard toe te passen op het moment dat zij REST </a:t>
            </a:r>
            <a:r>
              <a:rPr lang="nl-NL" sz="1000" dirty="0" err="1"/>
              <a:t>API’s</a:t>
            </a:r>
            <a:r>
              <a:rPr lang="nl-NL" sz="1000"/>
              <a:t> gaan gebruiken voor het ontsluiten van overheidsinformatie en/of functionaliteit. (Zie voor meer informatie over het pas toe of leg uit beleid: </a:t>
            </a:r>
            <a:r>
              <a:rPr lang="nl-NL" sz="1000">
                <a:hlinkClick r:id="rId2"/>
              </a:rPr>
              <a:t>forumstandaardisatie.nl</a:t>
            </a:r>
            <a:r>
              <a:rPr lang="nl-NL" sz="1000"/>
              <a:t> ) </a:t>
            </a:r>
            <a:endParaRPr lang="en-NL" sz="1000"/>
          </a:p>
          <a:p>
            <a:pPr>
              <a:lnSpc>
                <a:spcPct val="130000"/>
              </a:lnSpc>
            </a:pPr>
            <a:r>
              <a:rPr lang="nl-NL" sz="1000" b="1"/>
              <a:t>De verplichting is gepubliceerd door het Forum Standaardisatie op:</a:t>
            </a:r>
            <a:br>
              <a:rPr lang="nl-NL" sz="1000" b="1"/>
            </a:br>
            <a:r>
              <a:rPr lang="nl-NL" sz="1000" u="sng">
                <a:hlinkClick r:id="rId3"/>
              </a:rPr>
              <a:t>https://www.forumstandaardisatie.nl/open-standaarden/rest-api-design-rules</a:t>
            </a:r>
            <a:r>
              <a:rPr lang="nl-NL" sz="1000"/>
              <a:t> </a:t>
            </a:r>
            <a:endParaRPr lang="en-NL" sz="1000"/>
          </a:p>
          <a:p>
            <a:pPr>
              <a:lnSpc>
                <a:spcPct val="130000"/>
              </a:lnSpc>
            </a:pPr>
            <a:r>
              <a:rPr lang="nl-NL" sz="1000" b="1"/>
              <a:t>Versie 1.0 van de ADR is gepubliceerd op:</a:t>
            </a:r>
            <a:br>
              <a:rPr lang="nl-NL" sz="1000" b="1"/>
            </a:br>
            <a:r>
              <a:rPr lang="nl-NL" sz="1000" u="sng">
                <a:hlinkClick r:id="rId4"/>
              </a:rPr>
              <a:t>https://publicatie.centrumvoorstandaarden.nl/api/adr/1.0</a:t>
            </a:r>
            <a:r>
              <a:rPr lang="nl-NL" sz="1000"/>
              <a:t> </a:t>
            </a:r>
            <a:endParaRPr lang="en-NL" sz="1000"/>
          </a:p>
          <a:p>
            <a:pPr>
              <a:lnSpc>
                <a:spcPct val="130000"/>
              </a:lnSpc>
            </a:pPr>
            <a:r>
              <a:rPr lang="nl-NL" sz="1000" b="1"/>
              <a:t>De laatste versie van de ADR is gepubliceerd op:</a:t>
            </a:r>
            <a:br>
              <a:rPr lang="nl-NL" sz="1000" b="1"/>
            </a:br>
            <a:r>
              <a:rPr lang="nl-NL" sz="1000" u="sng">
                <a:hlinkClick r:id="rId5"/>
              </a:rPr>
              <a:t>https://publicatie.centrumvoorstandaarden.nl/api/adr/</a:t>
            </a:r>
            <a:r>
              <a:rPr lang="nl-NL" sz="1000"/>
              <a:t> </a:t>
            </a:r>
            <a:endParaRPr lang="en-NL" sz="1000"/>
          </a:p>
          <a:p>
            <a:pPr>
              <a:lnSpc>
                <a:spcPct val="130000"/>
              </a:lnSpc>
            </a:pPr>
            <a:r>
              <a:rPr lang="nl-NL" sz="1000" b="1"/>
              <a:t>De laatste concept versie van de standard is gepubliceerd op:</a:t>
            </a:r>
            <a:br>
              <a:rPr lang="nl-NL" sz="1000" b="1"/>
            </a:br>
            <a:r>
              <a:rPr lang="nl-NL" sz="1000" u="sng">
                <a:hlinkClick r:id="rId6"/>
              </a:rPr>
              <a:t>https://logius-standaarden.github.io/API-Design-Rules/</a:t>
            </a:r>
            <a:r>
              <a:rPr lang="nl-NL" sz="1000"/>
              <a:t> </a:t>
            </a:r>
            <a:endParaRPr lang="en-NL" sz="1000"/>
          </a:p>
          <a:p>
            <a:pPr>
              <a:lnSpc>
                <a:spcPct val="130000"/>
              </a:lnSpc>
            </a:pPr>
            <a:endParaRPr lang="en-NL" sz="1000"/>
          </a:p>
        </p:txBody>
      </p:sp>
      <p:pic>
        <p:nvPicPr>
          <p:cNvPr id="4" name="Afbeelding 6" descr="levenscyclus">
            <a:extLst>
              <a:ext uri="{FF2B5EF4-FFF2-40B4-BE49-F238E27FC236}">
                <a16:creationId xmlns:a16="http://schemas.microsoft.com/office/drawing/2014/main" id="{79C1B25D-C150-DC40-AC78-F09873FE177B}"/>
              </a:ext>
            </a:extLst>
          </p:cNvPr>
          <p:cNvPicPr/>
          <p:nvPr/>
        </p:nvPicPr>
        <p:blipFill>
          <a:blip r:embed="rId7">
            <a:extLst>
              <a:ext uri="{28A0092B-C50C-407E-A947-70E740481C1C}">
                <a14:useLocalDpi xmlns:a14="http://schemas.microsoft.com/office/drawing/2010/main" val="0"/>
              </a:ext>
            </a:extLst>
          </a:blip>
          <a:stretch>
            <a:fillRect/>
          </a:stretch>
        </p:blipFill>
        <p:spPr bwMode="auto">
          <a:xfrm>
            <a:off x="6307308" y="1626029"/>
            <a:ext cx="5441280" cy="3155942"/>
          </a:xfrm>
          <a:prstGeom prst="rect">
            <a:avLst/>
          </a:prstGeom>
          <a:noFill/>
        </p:spPr>
      </p:pic>
    </p:spTree>
    <p:extLst>
      <p:ext uri="{BB962C8B-B14F-4D97-AF65-F5344CB8AC3E}">
        <p14:creationId xmlns:p14="http://schemas.microsoft.com/office/powerpoint/2010/main" val="276207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C7939-6714-D440-9611-CA6A7D4075EA}"/>
              </a:ext>
            </a:extLst>
          </p:cNvPr>
          <p:cNvSpPr>
            <a:spLocks noGrp="1"/>
          </p:cNvSpPr>
          <p:nvPr>
            <p:ph type="title"/>
          </p:nvPr>
        </p:nvSpPr>
        <p:spPr>
          <a:xfrm>
            <a:off x="448056" y="388800"/>
            <a:ext cx="3452432" cy="860400"/>
          </a:xfrm>
        </p:spPr>
        <p:txBody>
          <a:bodyPr anchor="b">
            <a:normAutofit/>
          </a:bodyPr>
          <a:lstStyle/>
          <a:p>
            <a:r>
              <a:rPr lang="en-NL"/>
              <a:t>Bomos</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258C7A9-654D-47C2-998B-B30372D9B7D4}"/>
              </a:ext>
            </a:extLst>
          </p:cNvPr>
          <p:cNvSpPr>
            <a:spLocks noGrp="1"/>
          </p:cNvSpPr>
          <p:nvPr>
            <p:ph idx="1"/>
          </p:nvPr>
        </p:nvSpPr>
        <p:spPr>
          <a:xfrm>
            <a:off x="448056" y="1944000"/>
            <a:ext cx="3452432" cy="4006800"/>
          </a:xfrm>
        </p:spPr>
        <p:txBody>
          <a:bodyPr>
            <a:normAutofit/>
          </a:bodyPr>
          <a:lstStyle/>
          <a:p>
            <a:r>
              <a:rPr lang="nl-NL"/>
              <a:t>Beheer en Ontwikkel Model voor Open Standaarden (BOMOS)</a:t>
            </a:r>
            <a:r>
              <a:rPr lang="en-NL"/>
              <a:t> </a:t>
            </a:r>
          </a:p>
          <a:p>
            <a:r>
              <a:rPr lang="nl-NL"/>
              <a:t>Voor de beheerorganisatie heeft </a:t>
            </a:r>
            <a:r>
              <a:rPr lang="nl-NL" err="1"/>
              <a:t>Logius</a:t>
            </a:r>
            <a:r>
              <a:rPr lang="nl-NL"/>
              <a:t> een generiek beheermodel opgezet, waar het beheermodel van de ADR-standaard is afgeleid</a:t>
            </a:r>
            <a:r>
              <a:rPr lang="en-NL"/>
              <a:t>.</a:t>
            </a:r>
            <a:endParaRPr lang="en-US"/>
          </a:p>
        </p:txBody>
      </p:sp>
      <p:pic>
        <p:nvPicPr>
          <p:cNvPr id="4" name="Afbeelding 7" descr="BOMOS">
            <a:extLst>
              <a:ext uri="{FF2B5EF4-FFF2-40B4-BE49-F238E27FC236}">
                <a16:creationId xmlns:a16="http://schemas.microsoft.com/office/drawing/2014/main" id="{19DABA71-930A-EE43-A005-513ED429477D}"/>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4367213" y="915774"/>
            <a:ext cx="7381375" cy="4576451"/>
          </a:xfrm>
          <a:prstGeom prst="rect">
            <a:avLst/>
          </a:prstGeom>
          <a:noFill/>
        </p:spPr>
      </p:pic>
    </p:spTree>
    <p:extLst>
      <p:ext uri="{BB962C8B-B14F-4D97-AF65-F5344CB8AC3E}">
        <p14:creationId xmlns:p14="http://schemas.microsoft.com/office/powerpoint/2010/main" val="410197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3FEB-37CD-4C4A-8947-B32EF5CF408E}"/>
              </a:ext>
            </a:extLst>
          </p:cNvPr>
          <p:cNvSpPr>
            <a:spLocks noGrp="1"/>
          </p:cNvSpPr>
          <p:nvPr>
            <p:ph type="title"/>
          </p:nvPr>
        </p:nvSpPr>
        <p:spPr/>
        <p:txBody>
          <a:bodyPr/>
          <a:lstStyle/>
          <a:p>
            <a:r>
              <a:rPr lang="en-NL"/>
              <a:t>Governance Structuur</a:t>
            </a:r>
          </a:p>
        </p:txBody>
      </p:sp>
      <p:sp>
        <p:nvSpPr>
          <p:cNvPr id="3" name="Content Placeholder 2">
            <a:extLst>
              <a:ext uri="{FF2B5EF4-FFF2-40B4-BE49-F238E27FC236}">
                <a16:creationId xmlns:a16="http://schemas.microsoft.com/office/drawing/2014/main" id="{B7AEA05A-DAEB-AC4D-A827-F80BF55F1CA1}"/>
              </a:ext>
            </a:extLst>
          </p:cNvPr>
          <p:cNvSpPr>
            <a:spLocks noGrp="1"/>
          </p:cNvSpPr>
          <p:nvPr>
            <p:ph idx="1"/>
          </p:nvPr>
        </p:nvSpPr>
        <p:spPr>
          <a:xfrm>
            <a:off x="448056" y="1023730"/>
            <a:ext cx="11293200" cy="5445470"/>
          </a:xfrm>
        </p:spPr>
        <p:txBody>
          <a:bodyPr>
            <a:normAutofit fontScale="62500" lnSpcReduction="20000"/>
          </a:bodyPr>
          <a:lstStyle/>
          <a:p>
            <a:pPr marL="1944" indent="0">
              <a:buNone/>
            </a:pPr>
            <a:r>
              <a:rPr lang="en-GB" dirty="0" err="1"/>
              <a:t>Bij</a:t>
            </a:r>
            <a:r>
              <a:rPr lang="en-GB" dirty="0"/>
              <a:t> het </a:t>
            </a:r>
            <a:r>
              <a:rPr lang="en-GB" dirty="0" err="1"/>
              <a:t>beheer</a:t>
            </a:r>
            <a:r>
              <a:rPr lang="en-GB" dirty="0"/>
              <a:t> van </a:t>
            </a:r>
            <a:r>
              <a:rPr lang="en-GB" dirty="0" err="1"/>
              <a:t>een</a:t>
            </a:r>
            <a:r>
              <a:rPr lang="en-GB" dirty="0"/>
              <a:t> open </a:t>
            </a:r>
            <a:r>
              <a:rPr lang="en-GB" dirty="0" err="1"/>
              <a:t>standaard</a:t>
            </a:r>
            <a:r>
              <a:rPr lang="en-GB" dirty="0"/>
              <a:t> </a:t>
            </a:r>
            <a:r>
              <a:rPr lang="en-GB" dirty="0" err="1"/>
              <a:t>hoort</a:t>
            </a:r>
            <a:r>
              <a:rPr lang="en-GB" dirty="0"/>
              <a:t> </a:t>
            </a:r>
            <a:r>
              <a:rPr lang="en-GB" dirty="0" err="1"/>
              <a:t>een</a:t>
            </a:r>
            <a:r>
              <a:rPr lang="en-GB" dirty="0"/>
              <a:t> open governance </a:t>
            </a:r>
            <a:r>
              <a:rPr lang="en-GB" dirty="0" err="1"/>
              <a:t>en</a:t>
            </a:r>
            <a:r>
              <a:rPr lang="en-GB" dirty="0"/>
              <a:t> </a:t>
            </a:r>
            <a:r>
              <a:rPr lang="en-GB" dirty="0" err="1"/>
              <a:t>een</a:t>
            </a:r>
            <a:r>
              <a:rPr lang="en-GB" dirty="0"/>
              <a:t> open procedure </a:t>
            </a:r>
            <a:r>
              <a:rPr lang="en-GB" dirty="0" err="1"/>
              <a:t>voor</a:t>
            </a:r>
            <a:r>
              <a:rPr lang="en-GB" dirty="0"/>
              <a:t> </a:t>
            </a:r>
            <a:r>
              <a:rPr lang="en-GB" dirty="0" err="1"/>
              <a:t>belanghebbenden</a:t>
            </a:r>
            <a:r>
              <a:rPr lang="en-GB" dirty="0"/>
              <a:t> om </a:t>
            </a:r>
            <a:r>
              <a:rPr lang="en-GB" dirty="0" err="1"/>
              <a:t>te</a:t>
            </a:r>
            <a:r>
              <a:rPr lang="en-GB" dirty="0"/>
              <a:t> </a:t>
            </a:r>
            <a:r>
              <a:rPr lang="en-GB" dirty="0" err="1"/>
              <a:t>kunnen</a:t>
            </a:r>
            <a:r>
              <a:rPr lang="en-GB" dirty="0"/>
              <a:t> </a:t>
            </a:r>
            <a:r>
              <a:rPr lang="en-GB" dirty="0" err="1"/>
              <a:t>participeren</a:t>
            </a:r>
            <a:r>
              <a:rPr lang="en-GB" dirty="0"/>
              <a:t> in het </a:t>
            </a:r>
            <a:r>
              <a:rPr lang="en-GB" dirty="0" err="1"/>
              <a:t>beheer</a:t>
            </a:r>
            <a:r>
              <a:rPr lang="en-GB" dirty="0"/>
              <a:t>. </a:t>
            </a:r>
            <a:r>
              <a:rPr lang="en-GB" dirty="0" err="1"/>
              <a:t>Logius</a:t>
            </a:r>
            <a:r>
              <a:rPr lang="en-GB" dirty="0"/>
              <a:t>, </a:t>
            </a:r>
            <a:r>
              <a:rPr lang="en-GB" dirty="0" err="1"/>
              <a:t>neemt</a:t>
            </a:r>
            <a:r>
              <a:rPr lang="en-GB" dirty="0"/>
              <a:t> </a:t>
            </a:r>
            <a:r>
              <a:rPr lang="en-GB" dirty="0" err="1"/>
              <a:t>hierin</a:t>
            </a:r>
            <a:r>
              <a:rPr lang="en-GB" dirty="0"/>
              <a:t> de </a:t>
            </a:r>
            <a:r>
              <a:rPr lang="en-GB" dirty="0" err="1"/>
              <a:t>rol</a:t>
            </a:r>
            <a:r>
              <a:rPr lang="en-GB" dirty="0"/>
              <a:t> van </a:t>
            </a:r>
            <a:r>
              <a:rPr lang="en-GB" dirty="0" err="1"/>
              <a:t>onafhankelijke</a:t>
            </a:r>
            <a:r>
              <a:rPr lang="en-GB" dirty="0"/>
              <a:t>, </a:t>
            </a:r>
            <a:r>
              <a:rPr lang="en-GB" dirty="0" err="1"/>
              <a:t>duurzame</a:t>
            </a:r>
            <a:r>
              <a:rPr lang="en-GB" dirty="0"/>
              <a:t> </a:t>
            </a:r>
            <a:r>
              <a:rPr lang="en-GB" dirty="0" err="1"/>
              <a:t>beheerpartij</a:t>
            </a:r>
            <a:r>
              <a:rPr lang="en-GB" dirty="0"/>
              <a:t> </a:t>
            </a:r>
            <a:r>
              <a:rPr lang="en-GB" dirty="0" err="1"/>
              <a:t>en</a:t>
            </a:r>
            <a:r>
              <a:rPr lang="en-GB" dirty="0"/>
              <a:t> facilitator. </a:t>
            </a:r>
            <a:r>
              <a:rPr lang="en-GB" dirty="0" err="1"/>
              <a:t>Bij</a:t>
            </a:r>
            <a:r>
              <a:rPr lang="en-GB" dirty="0"/>
              <a:t> het </a:t>
            </a:r>
            <a:r>
              <a:rPr lang="en-GB" dirty="0" err="1"/>
              <a:t>beheer</a:t>
            </a:r>
            <a:r>
              <a:rPr lang="en-GB" dirty="0"/>
              <a:t> van de ADR </a:t>
            </a:r>
            <a:r>
              <a:rPr lang="en-GB" dirty="0" err="1"/>
              <a:t>worden</a:t>
            </a:r>
            <a:r>
              <a:rPr lang="en-GB" dirty="0"/>
              <a:t> </a:t>
            </a:r>
            <a:r>
              <a:rPr lang="en-GB" dirty="0" err="1"/>
              <a:t>verschillende</a:t>
            </a:r>
            <a:r>
              <a:rPr lang="en-GB" dirty="0"/>
              <a:t> </a:t>
            </a:r>
            <a:r>
              <a:rPr lang="en-GB" dirty="0" err="1"/>
              <a:t>gremia</a:t>
            </a:r>
            <a:r>
              <a:rPr lang="en-GB" dirty="0"/>
              <a:t> </a:t>
            </a:r>
            <a:r>
              <a:rPr lang="en-GB" dirty="0" err="1"/>
              <a:t>onderscheiden</a:t>
            </a:r>
            <a:r>
              <a:rPr lang="en-GB" dirty="0"/>
              <a:t> die </a:t>
            </a:r>
            <a:r>
              <a:rPr lang="en-GB" dirty="0" err="1"/>
              <a:t>gezamenlijk</a:t>
            </a:r>
            <a:r>
              <a:rPr lang="en-GB" dirty="0"/>
              <a:t> </a:t>
            </a:r>
            <a:r>
              <a:rPr lang="en-GB" dirty="0" err="1"/>
              <a:t>invulling</a:t>
            </a:r>
            <a:r>
              <a:rPr lang="en-GB" dirty="0"/>
              <a:t> </a:t>
            </a:r>
            <a:r>
              <a:rPr lang="en-GB" dirty="0" err="1"/>
              <a:t>geven</a:t>
            </a:r>
            <a:r>
              <a:rPr lang="en-GB" dirty="0"/>
              <a:t> </a:t>
            </a:r>
            <a:r>
              <a:rPr lang="en-GB" dirty="0" err="1"/>
              <a:t>aan</a:t>
            </a:r>
            <a:r>
              <a:rPr lang="en-GB" dirty="0"/>
              <a:t> de governance op de </a:t>
            </a:r>
            <a:r>
              <a:rPr lang="en-GB" dirty="0" err="1"/>
              <a:t>standaard</a:t>
            </a:r>
            <a:r>
              <a:rPr lang="en-GB" dirty="0"/>
              <a:t>:</a:t>
            </a:r>
          </a:p>
          <a:p>
            <a:r>
              <a:rPr lang="en-GB" dirty="0">
                <a:solidFill>
                  <a:schemeClr val="tx1"/>
                </a:solidFill>
              </a:rPr>
              <a:t>API-community (Interesse </a:t>
            </a:r>
            <a:r>
              <a:rPr lang="en-GB" dirty="0" err="1">
                <a:solidFill>
                  <a:schemeClr val="tx1"/>
                </a:solidFill>
              </a:rPr>
              <a:t>Groep</a:t>
            </a:r>
            <a:r>
              <a:rPr lang="en-GB" dirty="0">
                <a:solidFill>
                  <a:schemeClr val="tx1"/>
                </a:solidFill>
              </a:rPr>
              <a:t> - IG)</a:t>
            </a:r>
            <a:br>
              <a:rPr lang="en-GB" dirty="0">
                <a:solidFill>
                  <a:schemeClr val="tx1"/>
                </a:solidFill>
              </a:rPr>
            </a:br>
            <a:r>
              <a:rPr lang="en-GB" dirty="0" err="1"/>
              <a:t>Dit</a:t>
            </a:r>
            <a:r>
              <a:rPr lang="en-GB" dirty="0"/>
              <a:t> is het </a:t>
            </a:r>
            <a:r>
              <a:rPr lang="en-GB" dirty="0" err="1"/>
              <a:t>meest</a:t>
            </a:r>
            <a:r>
              <a:rPr lang="en-GB" dirty="0"/>
              <a:t> </a:t>
            </a:r>
            <a:r>
              <a:rPr lang="en-GB" dirty="0" err="1"/>
              <a:t>operationele</a:t>
            </a:r>
            <a:r>
              <a:rPr lang="en-GB" dirty="0"/>
              <a:t> </a:t>
            </a:r>
            <a:r>
              <a:rPr lang="en-GB" dirty="0" err="1"/>
              <a:t>gremium</a:t>
            </a:r>
            <a:r>
              <a:rPr lang="en-GB" dirty="0"/>
              <a:t> </a:t>
            </a:r>
            <a:r>
              <a:rPr lang="en-GB" dirty="0" err="1"/>
              <a:t>waarin</a:t>
            </a:r>
            <a:r>
              <a:rPr lang="en-GB" dirty="0"/>
              <a:t> </a:t>
            </a:r>
            <a:r>
              <a:rPr lang="en-GB" dirty="0" err="1"/>
              <a:t>iedere</a:t>
            </a:r>
            <a:r>
              <a:rPr lang="en-GB" dirty="0"/>
              <a:t> </a:t>
            </a:r>
            <a:r>
              <a:rPr lang="en-GB" dirty="0" err="1"/>
              <a:t>belangstellende</a:t>
            </a:r>
            <a:r>
              <a:rPr lang="en-GB" dirty="0"/>
              <a:t>/</a:t>
            </a:r>
            <a:r>
              <a:rPr lang="en-GB" dirty="0" err="1"/>
              <a:t>belanghebbende</a:t>
            </a:r>
            <a:r>
              <a:rPr lang="en-GB" dirty="0"/>
              <a:t> </a:t>
            </a:r>
            <a:r>
              <a:rPr lang="en-GB" dirty="0" err="1"/>
              <a:t>vragen</a:t>
            </a:r>
            <a:r>
              <a:rPr lang="en-GB" dirty="0"/>
              <a:t> </a:t>
            </a:r>
            <a:r>
              <a:rPr lang="en-GB" dirty="0" err="1"/>
              <a:t>kan</a:t>
            </a:r>
            <a:r>
              <a:rPr lang="en-GB" dirty="0"/>
              <a:t> </a:t>
            </a:r>
            <a:r>
              <a:rPr lang="en-GB" dirty="0" err="1"/>
              <a:t>stellen</a:t>
            </a:r>
            <a:r>
              <a:rPr lang="en-GB" dirty="0"/>
              <a:t> over de ADR-</a:t>
            </a:r>
            <a:r>
              <a:rPr lang="en-GB" dirty="0" err="1"/>
              <a:t>standaard</a:t>
            </a:r>
            <a:r>
              <a:rPr lang="en-GB" dirty="0"/>
              <a:t> </a:t>
            </a:r>
            <a:r>
              <a:rPr lang="en-GB" dirty="0" err="1"/>
              <a:t>en</a:t>
            </a:r>
            <a:r>
              <a:rPr lang="en-GB" dirty="0"/>
              <a:t> </a:t>
            </a:r>
            <a:r>
              <a:rPr lang="en-GB" dirty="0" err="1"/>
              <a:t>suggesties</a:t>
            </a:r>
            <a:r>
              <a:rPr lang="en-GB" dirty="0"/>
              <a:t> </a:t>
            </a:r>
            <a:r>
              <a:rPr lang="en-GB" dirty="0" err="1"/>
              <a:t>kan</a:t>
            </a:r>
            <a:r>
              <a:rPr lang="en-GB" dirty="0"/>
              <a:t> </a:t>
            </a:r>
            <a:r>
              <a:rPr lang="en-GB" dirty="0" err="1"/>
              <a:t>doen</a:t>
            </a:r>
            <a:r>
              <a:rPr lang="en-GB" dirty="0"/>
              <a:t> </a:t>
            </a:r>
            <a:r>
              <a:rPr lang="en-GB" dirty="0" err="1"/>
              <a:t>voor</a:t>
            </a:r>
            <a:r>
              <a:rPr lang="en-GB" dirty="0"/>
              <a:t> de </a:t>
            </a:r>
            <a:r>
              <a:rPr lang="en-GB" dirty="0" err="1"/>
              <a:t>doorontwikkeling</a:t>
            </a:r>
            <a:r>
              <a:rPr lang="en-GB" dirty="0"/>
              <a:t> van de </a:t>
            </a:r>
            <a:r>
              <a:rPr lang="en-GB" dirty="0" err="1"/>
              <a:t>standaard</a:t>
            </a:r>
            <a:r>
              <a:rPr lang="en-GB" dirty="0"/>
              <a:t>. </a:t>
            </a:r>
            <a:r>
              <a:rPr lang="en-GB" dirty="0" err="1"/>
              <a:t>Dergelijke</a:t>
            </a:r>
            <a:r>
              <a:rPr lang="en-GB" dirty="0"/>
              <a:t> </a:t>
            </a:r>
            <a:r>
              <a:rPr lang="en-GB" dirty="0" err="1"/>
              <a:t>vragen</a:t>
            </a:r>
            <a:r>
              <a:rPr lang="en-GB" dirty="0"/>
              <a:t> </a:t>
            </a:r>
            <a:r>
              <a:rPr lang="en-GB" dirty="0" err="1"/>
              <a:t>en</a:t>
            </a:r>
            <a:r>
              <a:rPr lang="en-GB" dirty="0"/>
              <a:t> </a:t>
            </a:r>
            <a:r>
              <a:rPr lang="en-GB" dirty="0" err="1"/>
              <a:t>suggesties</a:t>
            </a:r>
            <a:r>
              <a:rPr lang="en-GB" dirty="0"/>
              <a:t> </a:t>
            </a:r>
            <a:r>
              <a:rPr lang="en-GB" dirty="0" err="1"/>
              <a:t>worden</a:t>
            </a:r>
            <a:r>
              <a:rPr lang="en-GB" dirty="0"/>
              <a:t> door </a:t>
            </a:r>
            <a:r>
              <a:rPr lang="en-GB" dirty="0" err="1"/>
              <a:t>Logius</a:t>
            </a:r>
            <a:r>
              <a:rPr lang="en-GB" dirty="0"/>
              <a:t> </a:t>
            </a:r>
            <a:r>
              <a:rPr lang="en-GB" dirty="0" err="1"/>
              <a:t>verzameld</a:t>
            </a:r>
            <a:r>
              <a:rPr lang="en-GB" dirty="0"/>
              <a:t> </a:t>
            </a:r>
            <a:r>
              <a:rPr lang="en-GB" dirty="0" err="1"/>
              <a:t>en</a:t>
            </a:r>
            <a:r>
              <a:rPr lang="en-GB" dirty="0"/>
              <a:t> </a:t>
            </a:r>
            <a:r>
              <a:rPr lang="en-GB" dirty="0" err="1"/>
              <a:t>voorgelegd</a:t>
            </a:r>
            <a:r>
              <a:rPr lang="en-GB" dirty="0"/>
              <a:t> </a:t>
            </a:r>
            <a:r>
              <a:rPr lang="en-GB" dirty="0" err="1"/>
              <a:t>aan</a:t>
            </a:r>
            <a:r>
              <a:rPr lang="en-GB" dirty="0"/>
              <a:t> het </a:t>
            </a:r>
            <a:r>
              <a:rPr lang="en-GB" dirty="0" err="1"/>
              <a:t>Technisch</a:t>
            </a:r>
            <a:r>
              <a:rPr lang="en-GB" dirty="0"/>
              <a:t> </a:t>
            </a:r>
            <a:r>
              <a:rPr lang="en-GB" dirty="0" err="1"/>
              <a:t>Overleg</a:t>
            </a:r>
            <a:r>
              <a:rPr lang="en-GB" dirty="0"/>
              <a:t> </a:t>
            </a:r>
            <a:r>
              <a:rPr lang="en-GB" dirty="0" err="1"/>
              <a:t>en</a:t>
            </a:r>
            <a:r>
              <a:rPr lang="en-GB" dirty="0"/>
              <a:t> </a:t>
            </a:r>
            <a:r>
              <a:rPr lang="en-GB" dirty="0" err="1"/>
              <a:t>als</a:t>
            </a:r>
            <a:r>
              <a:rPr lang="en-GB" dirty="0"/>
              <a:t> issue </a:t>
            </a:r>
            <a:r>
              <a:rPr lang="en-GB" dirty="0" err="1"/>
              <a:t>geregistreerd</a:t>
            </a:r>
            <a:r>
              <a:rPr lang="en-GB" dirty="0"/>
              <a:t> </a:t>
            </a:r>
            <a:r>
              <a:rPr lang="en-GB" dirty="0" err="1"/>
              <a:t>bij</a:t>
            </a:r>
            <a:r>
              <a:rPr lang="en-GB" dirty="0"/>
              <a:t> de </a:t>
            </a:r>
            <a:r>
              <a:rPr lang="en-GB" dirty="0" err="1"/>
              <a:t>werkgroep</a:t>
            </a:r>
            <a:r>
              <a:rPr lang="en-GB" dirty="0"/>
              <a:t> ADR van het </a:t>
            </a:r>
            <a:r>
              <a:rPr lang="en-GB" dirty="0" err="1"/>
              <a:t>kennisplatform</a:t>
            </a:r>
            <a:r>
              <a:rPr lang="en-GB" dirty="0"/>
              <a:t> API’s.</a:t>
            </a:r>
          </a:p>
          <a:p>
            <a:r>
              <a:rPr lang="en-GB" dirty="0" err="1">
                <a:solidFill>
                  <a:schemeClr val="tx1"/>
                </a:solidFill>
              </a:rPr>
              <a:t>Technisch</a:t>
            </a:r>
            <a:r>
              <a:rPr lang="en-GB" dirty="0">
                <a:solidFill>
                  <a:schemeClr val="tx1"/>
                </a:solidFill>
              </a:rPr>
              <a:t> </a:t>
            </a:r>
            <a:r>
              <a:rPr lang="en-GB" dirty="0" err="1">
                <a:solidFill>
                  <a:schemeClr val="tx1"/>
                </a:solidFill>
              </a:rPr>
              <a:t>Overleg</a:t>
            </a:r>
            <a:r>
              <a:rPr lang="en-GB" dirty="0">
                <a:solidFill>
                  <a:schemeClr val="tx1"/>
                </a:solidFill>
              </a:rPr>
              <a:t> (</a:t>
            </a:r>
            <a:r>
              <a:rPr lang="en-GB" dirty="0" err="1">
                <a:solidFill>
                  <a:schemeClr val="tx1"/>
                </a:solidFill>
              </a:rPr>
              <a:t>Technische</a:t>
            </a:r>
            <a:r>
              <a:rPr lang="en-GB" dirty="0">
                <a:solidFill>
                  <a:schemeClr val="tx1"/>
                </a:solidFill>
              </a:rPr>
              <a:t> </a:t>
            </a:r>
            <a:r>
              <a:rPr lang="en-GB" dirty="0" err="1">
                <a:solidFill>
                  <a:schemeClr val="tx1"/>
                </a:solidFill>
              </a:rPr>
              <a:t>Architectuur</a:t>
            </a:r>
            <a:r>
              <a:rPr lang="en-GB" dirty="0">
                <a:solidFill>
                  <a:schemeClr val="tx1"/>
                </a:solidFill>
              </a:rPr>
              <a:t> </a:t>
            </a:r>
            <a:r>
              <a:rPr lang="en-GB" dirty="0" err="1">
                <a:solidFill>
                  <a:schemeClr val="tx1"/>
                </a:solidFill>
              </a:rPr>
              <a:t>Groep</a:t>
            </a:r>
            <a:r>
              <a:rPr lang="en-GB" dirty="0">
                <a:solidFill>
                  <a:schemeClr val="tx1"/>
                </a:solidFill>
              </a:rPr>
              <a:t> – TAG)</a:t>
            </a:r>
            <a:br>
              <a:rPr lang="en-GB" dirty="0">
                <a:solidFill>
                  <a:schemeClr val="tx1"/>
                </a:solidFill>
              </a:rPr>
            </a:br>
            <a:r>
              <a:rPr lang="en-GB" dirty="0"/>
              <a:t>Het </a:t>
            </a:r>
            <a:r>
              <a:rPr lang="en-GB" dirty="0" err="1"/>
              <a:t>Technisch</a:t>
            </a:r>
            <a:r>
              <a:rPr lang="en-GB" dirty="0"/>
              <a:t> </a:t>
            </a:r>
            <a:r>
              <a:rPr lang="en-GB" dirty="0" err="1"/>
              <a:t>Overleg</a:t>
            </a:r>
            <a:r>
              <a:rPr lang="en-GB" dirty="0"/>
              <a:t> is </a:t>
            </a:r>
            <a:r>
              <a:rPr lang="en-GB" dirty="0" err="1"/>
              <a:t>een</a:t>
            </a:r>
            <a:r>
              <a:rPr lang="en-GB" dirty="0"/>
              <a:t> </a:t>
            </a:r>
            <a:r>
              <a:rPr lang="en-GB" dirty="0" err="1"/>
              <a:t>periodieke</a:t>
            </a:r>
            <a:r>
              <a:rPr lang="en-GB" dirty="0"/>
              <a:t> </a:t>
            </a:r>
            <a:r>
              <a:rPr lang="en-GB" dirty="0" err="1"/>
              <a:t>bijeenkomst</a:t>
            </a:r>
            <a:r>
              <a:rPr lang="en-GB" dirty="0"/>
              <a:t> van de </a:t>
            </a:r>
            <a:r>
              <a:rPr lang="en-GB" dirty="0" err="1"/>
              <a:t>Technische</a:t>
            </a:r>
            <a:r>
              <a:rPr lang="en-GB" dirty="0"/>
              <a:t> </a:t>
            </a:r>
            <a:r>
              <a:rPr lang="en-GB" dirty="0" err="1"/>
              <a:t>Architectuur</a:t>
            </a:r>
            <a:r>
              <a:rPr lang="en-GB" dirty="0"/>
              <a:t> </a:t>
            </a:r>
            <a:r>
              <a:rPr lang="en-GB" dirty="0" err="1"/>
              <a:t>Groep</a:t>
            </a:r>
            <a:r>
              <a:rPr lang="en-GB" dirty="0"/>
              <a:t> (TAG) </a:t>
            </a:r>
            <a:r>
              <a:rPr lang="en-GB" dirty="0" err="1"/>
              <a:t>waarbij</a:t>
            </a:r>
            <a:r>
              <a:rPr lang="en-GB" dirty="0"/>
              <a:t> de </a:t>
            </a:r>
            <a:r>
              <a:rPr lang="en-GB" dirty="0" err="1"/>
              <a:t>vragen</a:t>
            </a:r>
            <a:r>
              <a:rPr lang="en-GB" dirty="0"/>
              <a:t> </a:t>
            </a:r>
            <a:r>
              <a:rPr lang="en-GB" dirty="0" err="1"/>
              <a:t>en</a:t>
            </a:r>
            <a:r>
              <a:rPr lang="en-GB" dirty="0"/>
              <a:t> </a:t>
            </a:r>
            <a:r>
              <a:rPr lang="en-GB" dirty="0" err="1"/>
              <a:t>doorontwikkelwensen</a:t>
            </a:r>
            <a:r>
              <a:rPr lang="en-GB" dirty="0"/>
              <a:t> </a:t>
            </a:r>
            <a:r>
              <a:rPr lang="en-GB" dirty="0" err="1"/>
              <a:t>m.b.t</a:t>
            </a:r>
            <a:r>
              <a:rPr lang="en-GB" dirty="0"/>
              <a:t>. de ADR </a:t>
            </a:r>
            <a:r>
              <a:rPr lang="en-GB" dirty="0" err="1"/>
              <a:t>worden</a:t>
            </a:r>
            <a:r>
              <a:rPr lang="en-GB" dirty="0"/>
              <a:t> </a:t>
            </a:r>
            <a:r>
              <a:rPr lang="en-GB" dirty="0" err="1"/>
              <a:t>doorgenomen</a:t>
            </a:r>
            <a:r>
              <a:rPr lang="en-GB" dirty="0"/>
              <a:t>, </a:t>
            </a:r>
            <a:r>
              <a:rPr lang="en-GB" dirty="0" err="1"/>
              <a:t>geprioriteerd</a:t>
            </a:r>
            <a:r>
              <a:rPr lang="en-GB" dirty="0"/>
              <a:t> </a:t>
            </a:r>
            <a:r>
              <a:rPr lang="en-GB" dirty="0" err="1"/>
              <a:t>en</a:t>
            </a:r>
            <a:r>
              <a:rPr lang="en-GB" dirty="0"/>
              <a:t> </a:t>
            </a:r>
            <a:r>
              <a:rPr lang="en-GB" dirty="0" err="1"/>
              <a:t>worden</a:t>
            </a:r>
            <a:r>
              <a:rPr lang="en-GB" dirty="0"/>
              <a:t> </a:t>
            </a:r>
            <a:r>
              <a:rPr lang="en-GB" dirty="0" err="1"/>
              <a:t>uitgewerkt</a:t>
            </a:r>
            <a:r>
              <a:rPr lang="en-GB" dirty="0"/>
              <a:t>. </a:t>
            </a:r>
            <a:r>
              <a:rPr lang="en-GB" dirty="0" err="1"/>
              <a:t>Daarnaast</a:t>
            </a:r>
            <a:r>
              <a:rPr lang="en-GB" dirty="0"/>
              <a:t> </a:t>
            </a:r>
            <a:r>
              <a:rPr lang="en-GB" dirty="0" err="1"/>
              <a:t>wordt</a:t>
            </a:r>
            <a:r>
              <a:rPr lang="en-GB" dirty="0"/>
              <a:t> door de </a:t>
            </a:r>
            <a:r>
              <a:rPr lang="en-GB" dirty="0" err="1"/>
              <a:t>leden</a:t>
            </a:r>
            <a:r>
              <a:rPr lang="en-GB" dirty="0"/>
              <a:t> de </a:t>
            </a:r>
            <a:r>
              <a:rPr lang="en-GB" dirty="0" err="1"/>
              <a:t>releaseplanning</a:t>
            </a:r>
            <a:r>
              <a:rPr lang="en-GB" dirty="0"/>
              <a:t> </a:t>
            </a:r>
            <a:r>
              <a:rPr lang="en-GB" dirty="0" err="1"/>
              <a:t>en</a:t>
            </a:r>
            <a:r>
              <a:rPr lang="en-GB" dirty="0"/>
              <a:t> de roadmap </a:t>
            </a:r>
            <a:r>
              <a:rPr lang="en-GB" dirty="0" err="1"/>
              <a:t>opgesteld</a:t>
            </a:r>
            <a:r>
              <a:rPr lang="en-GB" dirty="0"/>
              <a:t>. </a:t>
            </a:r>
            <a:r>
              <a:rPr lang="en-GB" dirty="0" err="1"/>
              <a:t>Deelname</a:t>
            </a:r>
            <a:r>
              <a:rPr lang="en-GB" dirty="0"/>
              <a:t> </a:t>
            </a:r>
            <a:r>
              <a:rPr lang="en-GB" dirty="0" err="1"/>
              <a:t>aan</a:t>
            </a:r>
            <a:r>
              <a:rPr lang="en-GB" dirty="0"/>
              <a:t> de TAG is </a:t>
            </a:r>
            <a:r>
              <a:rPr lang="en-GB" dirty="0" err="1"/>
              <a:t>vrij</a:t>
            </a:r>
            <a:r>
              <a:rPr lang="en-GB" dirty="0"/>
              <a:t> </a:t>
            </a:r>
            <a:r>
              <a:rPr lang="en-GB" dirty="0" err="1"/>
              <a:t>voor</a:t>
            </a:r>
            <a:r>
              <a:rPr lang="en-GB" dirty="0"/>
              <a:t> </a:t>
            </a:r>
            <a:r>
              <a:rPr lang="en-GB" dirty="0" err="1"/>
              <a:t>eenieder</a:t>
            </a:r>
            <a:r>
              <a:rPr lang="en-GB" dirty="0"/>
              <a:t> die </a:t>
            </a:r>
            <a:r>
              <a:rPr lang="en-GB" dirty="0" err="1"/>
              <a:t>een</a:t>
            </a:r>
            <a:r>
              <a:rPr lang="en-GB" dirty="0"/>
              <a:t> </a:t>
            </a:r>
            <a:r>
              <a:rPr lang="en-GB" dirty="0" err="1"/>
              <a:t>belang</a:t>
            </a:r>
            <a:r>
              <a:rPr lang="en-GB" dirty="0"/>
              <a:t> </a:t>
            </a:r>
            <a:r>
              <a:rPr lang="en-GB" dirty="0" err="1"/>
              <a:t>heeft</a:t>
            </a:r>
            <a:r>
              <a:rPr lang="en-GB" dirty="0"/>
              <a:t> </a:t>
            </a:r>
            <a:r>
              <a:rPr lang="en-GB" dirty="0" err="1"/>
              <a:t>bij</a:t>
            </a:r>
            <a:r>
              <a:rPr lang="en-GB" dirty="0"/>
              <a:t> de </a:t>
            </a:r>
            <a:r>
              <a:rPr lang="en-GB" dirty="0" err="1"/>
              <a:t>standaard</a:t>
            </a:r>
            <a:r>
              <a:rPr lang="en-GB" dirty="0"/>
              <a:t> (</a:t>
            </a:r>
            <a:r>
              <a:rPr lang="en-GB" dirty="0" err="1"/>
              <a:t>overheid</a:t>
            </a:r>
            <a:r>
              <a:rPr lang="en-GB" dirty="0"/>
              <a:t>, </a:t>
            </a:r>
            <a:r>
              <a:rPr lang="en-GB" dirty="0" err="1"/>
              <a:t>wetenschap</a:t>
            </a:r>
            <a:r>
              <a:rPr lang="en-GB" dirty="0"/>
              <a:t> </a:t>
            </a:r>
            <a:r>
              <a:rPr lang="en-GB" dirty="0" err="1"/>
              <a:t>en</a:t>
            </a:r>
            <a:r>
              <a:rPr lang="en-GB" dirty="0"/>
              <a:t> </a:t>
            </a:r>
            <a:r>
              <a:rPr lang="en-GB" dirty="0" err="1"/>
              <a:t>markt</a:t>
            </a:r>
            <a:r>
              <a:rPr lang="en-GB" dirty="0"/>
              <a:t>)</a:t>
            </a:r>
          </a:p>
          <a:p>
            <a:r>
              <a:rPr lang="en-GB" dirty="0" err="1">
                <a:solidFill>
                  <a:schemeClr val="tx1"/>
                </a:solidFill>
              </a:rPr>
              <a:t>Tactisch</a:t>
            </a:r>
            <a:r>
              <a:rPr lang="en-GB" dirty="0">
                <a:solidFill>
                  <a:schemeClr val="tx1"/>
                </a:solidFill>
              </a:rPr>
              <a:t> </a:t>
            </a:r>
            <a:r>
              <a:rPr lang="en-GB" dirty="0" err="1">
                <a:solidFill>
                  <a:schemeClr val="tx1"/>
                </a:solidFill>
              </a:rPr>
              <a:t>overleg</a:t>
            </a:r>
            <a:r>
              <a:rPr lang="en-GB" dirty="0">
                <a:solidFill>
                  <a:schemeClr val="tx1"/>
                </a:solidFill>
              </a:rPr>
              <a:t> ADR</a:t>
            </a:r>
            <a:br>
              <a:rPr lang="en-GB" dirty="0"/>
            </a:br>
            <a:r>
              <a:rPr lang="en-GB" dirty="0" err="1"/>
              <a:t>Dit</a:t>
            </a:r>
            <a:r>
              <a:rPr lang="en-GB" dirty="0"/>
              <a:t> </a:t>
            </a:r>
            <a:r>
              <a:rPr lang="en-GB" dirty="0" err="1"/>
              <a:t>gremium</a:t>
            </a:r>
            <a:r>
              <a:rPr lang="en-GB" dirty="0"/>
              <a:t> is </a:t>
            </a:r>
            <a:r>
              <a:rPr lang="en-GB" dirty="0" err="1"/>
              <a:t>verantwoordelijk</a:t>
            </a:r>
            <a:r>
              <a:rPr lang="en-GB" dirty="0"/>
              <a:t> </a:t>
            </a:r>
            <a:r>
              <a:rPr lang="en-GB" dirty="0" err="1"/>
              <a:t>voor</a:t>
            </a:r>
            <a:r>
              <a:rPr lang="en-GB" dirty="0"/>
              <a:t> het </a:t>
            </a:r>
            <a:r>
              <a:rPr lang="en-GB" dirty="0" err="1"/>
              <a:t>vaststellen</a:t>
            </a:r>
            <a:r>
              <a:rPr lang="en-GB" dirty="0"/>
              <a:t> van de </a:t>
            </a:r>
            <a:r>
              <a:rPr lang="en-GB" dirty="0" err="1"/>
              <a:t>doorontwikkel</a:t>
            </a:r>
            <a:r>
              <a:rPr lang="en-GB" dirty="0"/>
              <a:t>-roadmap, het </a:t>
            </a:r>
            <a:r>
              <a:rPr lang="en-GB" dirty="0" err="1"/>
              <a:t>vaststellen</a:t>
            </a:r>
            <a:r>
              <a:rPr lang="en-GB" dirty="0"/>
              <a:t> van minor releases van de </a:t>
            </a:r>
            <a:r>
              <a:rPr lang="en-GB" dirty="0" err="1"/>
              <a:t>standaard</a:t>
            </a:r>
            <a:r>
              <a:rPr lang="en-GB" dirty="0"/>
              <a:t> </a:t>
            </a:r>
            <a:r>
              <a:rPr lang="en-GB" dirty="0" err="1"/>
              <a:t>en</a:t>
            </a:r>
            <a:r>
              <a:rPr lang="en-GB" dirty="0"/>
              <a:t> </a:t>
            </a:r>
            <a:r>
              <a:rPr lang="en-GB" dirty="0" err="1"/>
              <a:t>dient</a:t>
            </a:r>
            <a:r>
              <a:rPr lang="en-GB" dirty="0"/>
              <a:t> </a:t>
            </a:r>
            <a:r>
              <a:rPr lang="en-GB" dirty="0" err="1"/>
              <a:t>als</a:t>
            </a:r>
            <a:r>
              <a:rPr lang="en-GB" dirty="0"/>
              <a:t> het </a:t>
            </a:r>
            <a:r>
              <a:rPr lang="en-GB" dirty="0" err="1"/>
              <a:t>voorportaal</a:t>
            </a:r>
            <a:r>
              <a:rPr lang="en-GB" dirty="0"/>
              <a:t> van het </a:t>
            </a:r>
            <a:r>
              <a:rPr lang="en-GB" dirty="0" err="1"/>
              <a:t>strategisch</a:t>
            </a:r>
            <a:r>
              <a:rPr lang="en-GB" dirty="0"/>
              <a:t>/</a:t>
            </a:r>
            <a:r>
              <a:rPr lang="en-GB" dirty="0" err="1"/>
              <a:t>besluitvormende</a:t>
            </a:r>
            <a:r>
              <a:rPr lang="en-GB" dirty="0"/>
              <a:t> </a:t>
            </a:r>
            <a:r>
              <a:rPr lang="en-GB" dirty="0" err="1"/>
              <a:t>gremium</a:t>
            </a:r>
            <a:r>
              <a:rPr lang="en-GB" dirty="0"/>
              <a:t>: het OBDO.</a:t>
            </a:r>
            <a:br>
              <a:rPr lang="en-GB" dirty="0"/>
            </a:br>
            <a:r>
              <a:rPr lang="en-GB" i="1" dirty="0"/>
              <a:t>N.B. </a:t>
            </a:r>
            <a:r>
              <a:rPr lang="en-GB" i="1" dirty="0" err="1"/>
              <a:t>Dit</a:t>
            </a:r>
            <a:r>
              <a:rPr lang="en-GB" i="1" dirty="0"/>
              <a:t> </a:t>
            </a:r>
            <a:r>
              <a:rPr lang="en-GB" i="1" dirty="0" err="1"/>
              <a:t>tactische</a:t>
            </a:r>
            <a:r>
              <a:rPr lang="en-GB" i="1" dirty="0"/>
              <a:t> </a:t>
            </a:r>
            <a:r>
              <a:rPr lang="en-GB" i="1" dirty="0" err="1"/>
              <a:t>gremium</a:t>
            </a:r>
            <a:r>
              <a:rPr lang="en-GB" i="1" dirty="0"/>
              <a:t> is </a:t>
            </a:r>
            <a:r>
              <a:rPr lang="en-GB" i="1" dirty="0" err="1"/>
              <a:t>momenteel</a:t>
            </a:r>
            <a:r>
              <a:rPr lang="en-GB" i="1" dirty="0"/>
              <a:t> </a:t>
            </a:r>
            <a:r>
              <a:rPr lang="en-GB" i="1" dirty="0" err="1"/>
              <a:t>nog</a:t>
            </a:r>
            <a:r>
              <a:rPr lang="en-GB" i="1" dirty="0"/>
              <a:t> </a:t>
            </a:r>
            <a:r>
              <a:rPr lang="en-GB" i="1" dirty="0" err="1"/>
              <a:t>niet</a:t>
            </a:r>
            <a:r>
              <a:rPr lang="en-GB" i="1" dirty="0"/>
              <a:t> </a:t>
            </a:r>
            <a:r>
              <a:rPr lang="en-GB" i="1" dirty="0" err="1"/>
              <a:t>actief</a:t>
            </a:r>
            <a:r>
              <a:rPr lang="en-GB" i="1" dirty="0"/>
              <a:t>, </a:t>
            </a:r>
            <a:r>
              <a:rPr lang="en-GB" i="1" dirty="0" err="1"/>
              <a:t>waardoor</a:t>
            </a:r>
            <a:r>
              <a:rPr lang="en-GB" i="1" dirty="0"/>
              <a:t> </a:t>
            </a:r>
            <a:r>
              <a:rPr lang="en-GB" i="1" dirty="0" err="1"/>
              <a:t>Logius</a:t>
            </a:r>
            <a:r>
              <a:rPr lang="en-GB" i="1" dirty="0"/>
              <a:t> </a:t>
            </a:r>
            <a:r>
              <a:rPr lang="en-GB" i="1" dirty="0" err="1"/>
              <a:t>bij</a:t>
            </a:r>
            <a:r>
              <a:rPr lang="en-GB" i="1" dirty="0"/>
              <a:t> </a:t>
            </a:r>
            <a:r>
              <a:rPr lang="en-GB" i="1" dirty="0" err="1"/>
              <a:t>wijzigingen</a:t>
            </a:r>
            <a:r>
              <a:rPr lang="en-GB" i="1" dirty="0"/>
              <a:t> </a:t>
            </a:r>
            <a:r>
              <a:rPr lang="en-GB" i="1" dirty="0" err="1"/>
              <a:t>aan</a:t>
            </a:r>
            <a:r>
              <a:rPr lang="en-GB" i="1" dirty="0"/>
              <a:t> de </a:t>
            </a:r>
            <a:r>
              <a:rPr lang="en-GB" i="1" dirty="0" err="1"/>
              <a:t>standaard</a:t>
            </a:r>
            <a:r>
              <a:rPr lang="en-GB" i="1" dirty="0"/>
              <a:t>, de </a:t>
            </a:r>
            <a:r>
              <a:rPr lang="en-GB" i="1" dirty="0" err="1"/>
              <a:t>nieuwe</a:t>
            </a:r>
            <a:r>
              <a:rPr lang="en-GB" i="1" dirty="0"/>
              <a:t> </a:t>
            </a:r>
            <a:r>
              <a:rPr lang="en-GB" i="1" dirty="0" err="1"/>
              <a:t>versie</a:t>
            </a:r>
            <a:r>
              <a:rPr lang="en-GB" i="1" dirty="0"/>
              <a:t> </a:t>
            </a:r>
            <a:r>
              <a:rPr lang="en-GB" i="1" dirty="0" err="1"/>
              <a:t>voorlegt</a:t>
            </a:r>
            <a:r>
              <a:rPr lang="en-GB" i="1" dirty="0"/>
              <a:t> </a:t>
            </a:r>
            <a:r>
              <a:rPr lang="en-GB" i="1" dirty="0" err="1"/>
              <a:t>aan</a:t>
            </a:r>
            <a:r>
              <a:rPr lang="en-GB" i="1" dirty="0"/>
              <a:t> het Forum </a:t>
            </a:r>
            <a:r>
              <a:rPr lang="en-GB" i="1" dirty="0" err="1"/>
              <a:t>Standaardisatie</a:t>
            </a:r>
            <a:r>
              <a:rPr lang="en-GB" i="1" dirty="0"/>
              <a:t>, </a:t>
            </a:r>
            <a:r>
              <a:rPr lang="en-GB" i="1" dirty="0" err="1"/>
              <a:t>voor</a:t>
            </a:r>
            <a:r>
              <a:rPr lang="en-GB" i="1" dirty="0"/>
              <a:t> het </a:t>
            </a:r>
            <a:r>
              <a:rPr lang="en-GB" i="1" dirty="0" err="1"/>
              <a:t>borgen</a:t>
            </a:r>
            <a:r>
              <a:rPr lang="en-GB" i="1" dirty="0"/>
              <a:t> van </a:t>
            </a:r>
            <a:r>
              <a:rPr lang="en-GB" i="1" dirty="0" err="1"/>
              <a:t>een</a:t>
            </a:r>
            <a:r>
              <a:rPr lang="en-GB" i="1" dirty="0"/>
              <a:t> zo breed </a:t>
            </a:r>
            <a:r>
              <a:rPr lang="en-GB" i="1" dirty="0" err="1"/>
              <a:t>mogelijke</a:t>
            </a:r>
            <a:r>
              <a:rPr lang="en-GB" i="1" dirty="0"/>
              <a:t> </a:t>
            </a:r>
            <a:r>
              <a:rPr lang="en-GB" i="1" dirty="0" err="1"/>
              <a:t>afstemming</a:t>
            </a:r>
            <a:r>
              <a:rPr lang="en-GB" i="1" dirty="0"/>
              <a:t> met </a:t>
            </a:r>
            <a:r>
              <a:rPr lang="en-GB" i="1" dirty="0" err="1"/>
              <a:t>verschillende</a:t>
            </a:r>
            <a:r>
              <a:rPr lang="en-GB" i="1" dirty="0"/>
              <a:t> </a:t>
            </a:r>
            <a:r>
              <a:rPr lang="en-GB" i="1" dirty="0" err="1"/>
              <a:t>belanghebbenden</a:t>
            </a:r>
            <a:r>
              <a:rPr lang="en-GB" i="1" dirty="0"/>
              <a:t>.</a:t>
            </a:r>
            <a:endParaRPr lang="en-GB" dirty="0"/>
          </a:p>
          <a:p>
            <a:r>
              <a:rPr lang="en-GB" dirty="0">
                <a:solidFill>
                  <a:schemeClr val="tx1"/>
                </a:solidFill>
              </a:rPr>
              <a:t>Het </a:t>
            </a:r>
            <a:r>
              <a:rPr lang="en-GB" dirty="0" err="1">
                <a:solidFill>
                  <a:schemeClr val="tx1"/>
                </a:solidFill>
              </a:rPr>
              <a:t>Overheidsbrede</a:t>
            </a:r>
            <a:r>
              <a:rPr lang="en-GB" dirty="0">
                <a:solidFill>
                  <a:schemeClr val="tx1"/>
                </a:solidFill>
              </a:rPr>
              <a:t> </a:t>
            </a:r>
            <a:r>
              <a:rPr lang="en-GB" dirty="0" err="1">
                <a:solidFill>
                  <a:schemeClr val="tx1"/>
                </a:solidFill>
              </a:rPr>
              <a:t>Beleidsoverleg</a:t>
            </a:r>
            <a:r>
              <a:rPr lang="en-GB" dirty="0">
                <a:solidFill>
                  <a:schemeClr val="tx1"/>
                </a:solidFill>
              </a:rPr>
              <a:t> </a:t>
            </a:r>
            <a:r>
              <a:rPr lang="en-GB" dirty="0" err="1">
                <a:solidFill>
                  <a:schemeClr val="tx1"/>
                </a:solidFill>
              </a:rPr>
              <a:t>Digitale</a:t>
            </a:r>
            <a:r>
              <a:rPr lang="en-GB" dirty="0">
                <a:solidFill>
                  <a:schemeClr val="tx1"/>
                </a:solidFill>
              </a:rPr>
              <a:t> </a:t>
            </a:r>
            <a:r>
              <a:rPr lang="en-GB" dirty="0" err="1">
                <a:solidFill>
                  <a:schemeClr val="tx1"/>
                </a:solidFill>
              </a:rPr>
              <a:t>Overheid</a:t>
            </a:r>
            <a:r>
              <a:rPr lang="en-GB" dirty="0">
                <a:solidFill>
                  <a:schemeClr val="tx1"/>
                </a:solidFill>
              </a:rPr>
              <a:t> (OBDO) </a:t>
            </a:r>
            <a:br>
              <a:rPr lang="en-GB" dirty="0"/>
            </a:br>
            <a:r>
              <a:rPr lang="en-GB" dirty="0" err="1"/>
              <a:t>Dit</a:t>
            </a:r>
            <a:r>
              <a:rPr lang="en-GB" dirty="0"/>
              <a:t> is het </a:t>
            </a:r>
            <a:r>
              <a:rPr lang="en-GB" dirty="0" err="1"/>
              <a:t>hoogst</a:t>
            </a:r>
            <a:r>
              <a:rPr lang="en-GB" dirty="0"/>
              <a:t> </a:t>
            </a:r>
            <a:r>
              <a:rPr lang="en-GB" dirty="0" err="1"/>
              <a:t>ambtelijke</a:t>
            </a:r>
            <a:r>
              <a:rPr lang="en-GB" dirty="0"/>
              <a:t> </a:t>
            </a:r>
            <a:r>
              <a:rPr lang="en-GB" dirty="0" err="1"/>
              <a:t>gremium</a:t>
            </a:r>
            <a:r>
              <a:rPr lang="en-GB" dirty="0"/>
              <a:t> </a:t>
            </a:r>
            <a:r>
              <a:rPr lang="en-GB" dirty="0" err="1"/>
              <a:t>dat</a:t>
            </a:r>
            <a:r>
              <a:rPr lang="en-GB" dirty="0"/>
              <a:t> </a:t>
            </a:r>
            <a:r>
              <a:rPr lang="en-GB" dirty="0" err="1"/>
              <a:t>besluit</a:t>
            </a:r>
            <a:r>
              <a:rPr lang="en-GB" dirty="0"/>
              <a:t> over major releases van de </a:t>
            </a:r>
            <a:r>
              <a:rPr lang="en-GB" dirty="0" err="1"/>
              <a:t>standaard</a:t>
            </a:r>
            <a:r>
              <a:rPr lang="en-GB" dirty="0"/>
              <a:t>, het </a:t>
            </a:r>
            <a:r>
              <a:rPr lang="en-GB" dirty="0" err="1"/>
              <a:t>beheermodel</a:t>
            </a:r>
            <a:r>
              <a:rPr lang="en-GB" dirty="0"/>
              <a:t> van de </a:t>
            </a:r>
            <a:r>
              <a:rPr lang="en-GB" dirty="0" err="1"/>
              <a:t>standaard</a:t>
            </a:r>
            <a:r>
              <a:rPr lang="en-GB" dirty="0"/>
              <a:t> </a:t>
            </a:r>
            <a:r>
              <a:rPr lang="en-GB" dirty="0" err="1"/>
              <a:t>en</a:t>
            </a:r>
            <a:r>
              <a:rPr lang="en-GB" dirty="0"/>
              <a:t> </a:t>
            </a:r>
            <a:r>
              <a:rPr lang="en-GB" dirty="0" err="1"/>
              <a:t>externe</a:t>
            </a:r>
            <a:r>
              <a:rPr lang="en-GB" dirty="0"/>
              <a:t> </a:t>
            </a:r>
            <a:r>
              <a:rPr lang="en-GB" dirty="0" err="1"/>
              <a:t>publicaties</a:t>
            </a:r>
            <a:r>
              <a:rPr lang="en-GB" dirty="0"/>
              <a:t> over releases </a:t>
            </a:r>
            <a:r>
              <a:rPr lang="en-GB" dirty="0" err="1"/>
              <a:t>en</a:t>
            </a:r>
            <a:r>
              <a:rPr lang="en-GB" dirty="0"/>
              <a:t> van het </a:t>
            </a:r>
            <a:r>
              <a:rPr lang="en-GB" dirty="0" err="1"/>
              <a:t>standaardenbeleid</a:t>
            </a:r>
            <a:r>
              <a:rPr lang="en-GB" dirty="0"/>
              <a:t>. Op </a:t>
            </a:r>
            <a:r>
              <a:rPr lang="en-GB" dirty="0" err="1"/>
              <a:t>dit</a:t>
            </a:r>
            <a:r>
              <a:rPr lang="en-GB" dirty="0"/>
              <a:t> moment </a:t>
            </a:r>
            <a:r>
              <a:rPr lang="en-GB" dirty="0" err="1"/>
              <a:t>wordt</a:t>
            </a:r>
            <a:r>
              <a:rPr lang="en-GB" dirty="0"/>
              <a:t> het OBDO </a:t>
            </a:r>
            <a:r>
              <a:rPr lang="en-GB" dirty="0" err="1"/>
              <a:t>louter</a:t>
            </a:r>
            <a:r>
              <a:rPr lang="en-GB" dirty="0"/>
              <a:t> ‘</a:t>
            </a:r>
            <a:r>
              <a:rPr lang="en-GB" dirty="0" err="1"/>
              <a:t>gevoed</a:t>
            </a:r>
            <a:r>
              <a:rPr lang="en-GB" dirty="0"/>
              <a:t>’ door Forum </a:t>
            </a:r>
            <a:r>
              <a:rPr lang="en-GB" dirty="0" err="1"/>
              <a:t>Standaardisatie</a:t>
            </a:r>
            <a:r>
              <a:rPr lang="en-GB" dirty="0"/>
              <a:t> </a:t>
            </a:r>
            <a:r>
              <a:rPr lang="en-GB" dirty="0" err="1"/>
              <a:t>en</a:t>
            </a:r>
            <a:r>
              <a:rPr lang="en-GB" dirty="0"/>
              <a:t> is de focus </a:t>
            </a:r>
            <a:r>
              <a:rPr lang="en-GB" dirty="0" err="1"/>
              <a:t>voornamelijk</a:t>
            </a:r>
            <a:r>
              <a:rPr lang="en-GB" dirty="0"/>
              <a:t> het </a:t>
            </a:r>
            <a:r>
              <a:rPr lang="en-GB" dirty="0" err="1"/>
              <a:t>bestendigen</a:t>
            </a:r>
            <a:r>
              <a:rPr lang="en-GB" dirty="0"/>
              <a:t> van major releases </a:t>
            </a:r>
            <a:r>
              <a:rPr lang="nl-NL" dirty="0"/>
              <a:t>van</a:t>
            </a:r>
            <a:r>
              <a:rPr lang="en-GB" dirty="0"/>
              <a:t> de </a:t>
            </a:r>
            <a:r>
              <a:rPr lang="en-GB" dirty="0" err="1"/>
              <a:t>standaard</a:t>
            </a:r>
            <a:r>
              <a:rPr lang="en-GB" dirty="0"/>
              <a:t>. Op het moment </a:t>
            </a:r>
            <a:r>
              <a:rPr lang="en-GB" dirty="0" err="1"/>
              <a:t>dat</a:t>
            </a:r>
            <a:r>
              <a:rPr lang="en-GB" dirty="0"/>
              <a:t> het </a:t>
            </a:r>
            <a:r>
              <a:rPr lang="en-GB" dirty="0" err="1"/>
              <a:t>tactische</a:t>
            </a:r>
            <a:r>
              <a:rPr lang="en-GB" dirty="0"/>
              <a:t> </a:t>
            </a:r>
            <a:r>
              <a:rPr lang="en-GB" dirty="0" err="1"/>
              <a:t>gremium</a:t>
            </a:r>
            <a:r>
              <a:rPr lang="en-GB" dirty="0"/>
              <a:t> is </a:t>
            </a:r>
            <a:r>
              <a:rPr lang="en-GB" dirty="0" err="1"/>
              <a:t>ingevuld</a:t>
            </a:r>
            <a:r>
              <a:rPr lang="en-GB" dirty="0"/>
              <a:t>, </a:t>
            </a:r>
            <a:r>
              <a:rPr lang="en-GB" dirty="0" err="1"/>
              <a:t>zal</a:t>
            </a:r>
            <a:r>
              <a:rPr lang="en-GB" dirty="0"/>
              <a:t> het OBDO </a:t>
            </a:r>
            <a:r>
              <a:rPr lang="en-GB" dirty="0" err="1"/>
              <a:t>waarschijnlijk</a:t>
            </a:r>
            <a:r>
              <a:rPr lang="en-GB" dirty="0"/>
              <a:t> </a:t>
            </a:r>
            <a:r>
              <a:rPr lang="en-GB" dirty="0" err="1"/>
              <a:t>een</a:t>
            </a:r>
            <a:r>
              <a:rPr lang="en-GB" dirty="0"/>
              <a:t> </a:t>
            </a:r>
            <a:r>
              <a:rPr lang="en-GB" dirty="0" err="1"/>
              <a:t>breder</a:t>
            </a:r>
            <a:r>
              <a:rPr lang="en-GB" dirty="0"/>
              <a:t> </a:t>
            </a:r>
            <a:r>
              <a:rPr lang="en-GB" dirty="0" err="1"/>
              <a:t>scala</a:t>
            </a:r>
            <a:r>
              <a:rPr lang="en-GB" dirty="0"/>
              <a:t> </a:t>
            </a:r>
            <a:r>
              <a:rPr lang="en-GB" dirty="0" err="1"/>
              <a:t>aan</a:t>
            </a:r>
            <a:r>
              <a:rPr lang="en-GB" dirty="0"/>
              <a:t> </a:t>
            </a:r>
            <a:r>
              <a:rPr lang="en-GB" dirty="0" err="1"/>
              <a:t>onderwerpen</a:t>
            </a:r>
            <a:r>
              <a:rPr lang="en-GB" dirty="0"/>
              <a:t> </a:t>
            </a:r>
            <a:r>
              <a:rPr lang="en-GB" dirty="0" err="1"/>
              <a:t>langs</a:t>
            </a:r>
            <a:r>
              <a:rPr lang="en-GB" dirty="0"/>
              <a:t> </a:t>
            </a:r>
            <a:r>
              <a:rPr lang="en-GB" dirty="0" err="1"/>
              <a:t>krijgen</a:t>
            </a:r>
            <a:r>
              <a:rPr lang="en-GB" dirty="0"/>
              <a:t> </a:t>
            </a:r>
            <a:r>
              <a:rPr lang="en-GB" dirty="0" err="1"/>
              <a:t>ter</a:t>
            </a:r>
            <a:r>
              <a:rPr lang="en-GB" dirty="0"/>
              <a:t> </a:t>
            </a:r>
            <a:r>
              <a:rPr lang="en-GB" dirty="0" err="1"/>
              <a:t>bestendiging</a:t>
            </a:r>
            <a:r>
              <a:rPr lang="en-GB" dirty="0"/>
              <a:t>.</a:t>
            </a:r>
            <a:br>
              <a:rPr lang="en-GB" dirty="0"/>
            </a:br>
            <a:r>
              <a:rPr lang="en-GB" i="1" dirty="0"/>
              <a:t>N.B. De </a:t>
            </a:r>
            <a:r>
              <a:rPr lang="en-GB" i="1" dirty="0" err="1"/>
              <a:t>definitieve</a:t>
            </a:r>
            <a:r>
              <a:rPr lang="en-GB" i="1" dirty="0"/>
              <a:t> </a:t>
            </a:r>
            <a:r>
              <a:rPr lang="en-GB" i="1" dirty="0" err="1"/>
              <a:t>invulling</a:t>
            </a:r>
            <a:r>
              <a:rPr lang="en-GB" i="1" dirty="0"/>
              <a:t> van de </a:t>
            </a:r>
            <a:r>
              <a:rPr lang="en-GB" i="1" dirty="0" err="1"/>
              <a:t>tactische</a:t>
            </a:r>
            <a:r>
              <a:rPr lang="en-GB" i="1" dirty="0"/>
              <a:t> </a:t>
            </a:r>
            <a:r>
              <a:rPr lang="en-GB" i="1" dirty="0" err="1"/>
              <a:t>en</a:t>
            </a:r>
            <a:r>
              <a:rPr lang="en-GB" i="1" dirty="0"/>
              <a:t> </a:t>
            </a:r>
            <a:r>
              <a:rPr lang="en-GB" i="1" dirty="0" err="1"/>
              <a:t>strategische</a:t>
            </a:r>
            <a:r>
              <a:rPr lang="en-GB" i="1" dirty="0"/>
              <a:t> </a:t>
            </a:r>
            <a:r>
              <a:rPr lang="en-GB" i="1" dirty="0" err="1"/>
              <a:t>laag</a:t>
            </a:r>
            <a:r>
              <a:rPr lang="en-GB" i="1" dirty="0"/>
              <a:t> </a:t>
            </a:r>
            <a:r>
              <a:rPr lang="en-GB" i="1" dirty="0" err="1"/>
              <a:t>wordt</a:t>
            </a:r>
            <a:r>
              <a:rPr lang="en-GB" i="1" dirty="0"/>
              <a:t> </a:t>
            </a:r>
            <a:r>
              <a:rPr lang="en-GB" i="1" dirty="0" err="1"/>
              <a:t>eind</a:t>
            </a:r>
            <a:r>
              <a:rPr lang="en-GB" i="1" dirty="0"/>
              <a:t> 2021 </a:t>
            </a:r>
            <a:r>
              <a:rPr lang="en-GB" i="1" dirty="0" err="1"/>
              <a:t>duidelijk</a:t>
            </a:r>
            <a:endParaRPr lang="en-GB" dirty="0"/>
          </a:p>
          <a:p>
            <a:endParaRPr lang="en-NL" dirty="0"/>
          </a:p>
        </p:txBody>
      </p:sp>
    </p:spTree>
    <p:extLst>
      <p:ext uri="{BB962C8B-B14F-4D97-AF65-F5344CB8AC3E}">
        <p14:creationId xmlns:p14="http://schemas.microsoft.com/office/powerpoint/2010/main" val="256199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78372-730D-1844-9C5E-C0B832CCBD75}"/>
              </a:ext>
            </a:extLst>
          </p:cNvPr>
          <p:cNvSpPr>
            <a:spLocks noGrp="1"/>
          </p:cNvSpPr>
          <p:nvPr>
            <p:ph type="title"/>
          </p:nvPr>
        </p:nvSpPr>
        <p:spPr>
          <a:xfrm>
            <a:off x="448056" y="388800"/>
            <a:ext cx="11300532" cy="986400"/>
          </a:xfrm>
        </p:spPr>
        <p:txBody>
          <a:bodyPr anchor="b">
            <a:normAutofit fontScale="90000"/>
          </a:bodyPr>
          <a:lstStyle/>
          <a:p>
            <a:r>
              <a:rPr lang="en-NL" sz="6400"/>
              <a:t>Operationeel RFC procesmodel</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Graphical user interface, text&#10;&#10;Description automatically generated">
            <a:extLst>
              <a:ext uri="{FF2B5EF4-FFF2-40B4-BE49-F238E27FC236}">
                <a16:creationId xmlns:a16="http://schemas.microsoft.com/office/drawing/2014/main" id="{EE19FA8A-94E9-304E-AFA8-D6224E57A3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49999" y="2548479"/>
            <a:ext cx="7374789" cy="2913042"/>
          </a:xfrm>
          <a:prstGeom prst="rect">
            <a:avLst/>
          </a:prstGeom>
        </p:spPr>
      </p:pic>
      <p:sp>
        <p:nvSpPr>
          <p:cNvPr id="8" name="Content Placeholder 7">
            <a:extLst>
              <a:ext uri="{FF2B5EF4-FFF2-40B4-BE49-F238E27FC236}">
                <a16:creationId xmlns:a16="http://schemas.microsoft.com/office/drawing/2014/main" id="{163AE419-D9EE-48B7-8B45-6D7E94DFA630}"/>
              </a:ext>
            </a:extLst>
          </p:cNvPr>
          <p:cNvSpPr>
            <a:spLocks noGrp="1"/>
          </p:cNvSpPr>
          <p:nvPr>
            <p:ph idx="1"/>
          </p:nvPr>
        </p:nvSpPr>
        <p:spPr>
          <a:xfrm>
            <a:off x="8256588" y="2548479"/>
            <a:ext cx="3490212" cy="2913042"/>
          </a:xfrm>
        </p:spPr>
        <p:txBody>
          <a:bodyPr>
            <a:normAutofit/>
          </a:bodyPr>
          <a:lstStyle/>
          <a:p>
            <a:r>
              <a:rPr lang="en-US" err="1"/>
              <a:t>Werkgroep</a:t>
            </a:r>
            <a:r>
              <a:rPr lang="en-US"/>
              <a:t> ADR van </a:t>
            </a:r>
            <a:r>
              <a:rPr lang="en-US" err="1"/>
              <a:t>Kennis</a:t>
            </a:r>
            <a:r>
              <a:rPr lang="en-US"/>
              <a:t> Platform API’s </a:t>
            </a:r>
          </a:p>
          <a:p>
            <a:r>
              <a:rPr lang="en-US" err="1"/>
              <a:t>Logius</a:t>
            </a:r>
            <a:r>
              <a:rPr lang="en-US"/>
              <a:t> Centrum </a:t>
            </a:r>
            <a:r>
              <a:rPr lang="en-US" err="1"/>
              <a:t>voor</a:t>
            </a:r>
            <a:r>
              <a:rPr lang="en-US"/>
              <a:t> </a:t>
            </a:r>
            <a:r>
              <a:rPr lang="en-US" err="1"/>
              <a:t>Standaarden</a:t>
            </a:r>
            <a:r>
              <a:rPr lang="en-US"/>
              <a:t> (</a:t>
            </a:r>
            <a:r>
              <a:rPr lang="en-US" err="1"/>
              <a:t>CvS</a:t>
            </a:r>
            <a:r>
              <a:rPr lang="en-US"/>
              <a:t>)</a:t>
            </a:r>
          </a:p>
          <a:p>
            <a:r>
              <a:rPr lang="en-US"/>
              <a:t>Forum </a:t>
            </a:r>
            <a:r>
              <a:rPr lang="en-US" err="1"/>
              <a:t>Standaardisatie</a:t>
            </a:r>
            <a:endParaRPr lang="en-US"/>
          </a:p>
        </p:txBody>
      </p:sp>
    </p:spTree>
    <p:extLst>
      <p:ext uri="{BB962C8B-B14F-4D97-AF65-F5344CB8AC3E}">
        <p14:creationId xmlns:p14="http://schemas.microsoft.com/office/powerpoint/2010/main" val="275287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3CCA7-EF87-ED4D-8D70-4785E43F8F8E}"/>
              </a:ext>
            </a:extLst>
          </p:cNvPr>
          <p:cNvSpPr>
            <a:spLocks noGrp="1"/>
          </p:cNvSpPr>
          <p:nvPr>
            <p:ph type="title"/>
          </p:nvPr>
        </p:nvSpPr>
        <p:spPr>
          <a:xfrm>
            <a:off x="448056" y="388800"/>
            <a:ext cx="3452432" cy="860400"/>
          </a:xfrm>
        </p:spPr>
        <p:txBody>
          <a:bodyPr anchor="b">
            <a:normAutofit/>
          </a:bodyPr>
          <a:lstStyle/>
          <a:p>
            <a:r>
              <a:rPr lang="en-NL"/>
              <a:t>Model</a:t>
            </a:r>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F92D1A-6B1B-9A4F-A3C5-5C1413DB6EBE}"/>
              </a:ext>
            </a:extLst>
          </p:cNvPr>
          <p:cNvSpPr>
            <a:spLocks noGrp="1"/>
          </p:cNvSpPr>
          <p:nvPr>
            <p:ph idx="1"/>
          </p:nvPr>
        </p:nvSpPr>
        <p:spPr>
          <a:xfrm>
            <a:off x="448056" y="1944000"/>
            <a:ext cx="3452432" cy="4006800"/>
          </a:xfrm>
        </p:spPr>
        <p:txBody>
          <a:bodyPr>
            <a:normAutofit/>
          </a:bodyPr>
          <a:lstStyle/>
          <a:p>
            <a:r>
              <a:rPr lang="en-GB"/>
              <a:t>A</a:t>
            </a:r>
            <a:r>
              <a:rPr lang="en-NL"/>
              <a:t>anpassing op basis van concensus</a:t>
            </a:r>
          </a:p>
          <a:p>
            <a:r>
              <a:rPr lang="en-GB"/>
              <a:t>V</a:t>
            </a:r>
            <a:r>
              <a:rPr lang="en-NL"/>
              <a:t>rij om RFC’s op te stellen</a:t>
            </a:r>
          </a:p>
          <a:p>
            <a:r>
              <a:rPr lang="en-NL"/>
              <a:t>Formele besluitvorming, aanmelding (openbare consultatie) &amp; publicatie</a:t>
            </a:r>
          </a:p>
        </p:txBody>
      </p:sp>
      <p:pic>
        <p:nvPicPr>
          <p:cNvPr id="4" name="Picture 3" descr="Diagram&#10;&#10;Description automatically generated">
            <a:extLst>
              <a:ext uri="{FF2B5EF4-FFF2-40B4-BE49-F238E27FC236}">
                <a16:creationId xmlns:a16="http://schemas.microsoft.com/office/drawing/2014/main" id="{CCBE3419-6F4F-4B40-B2C9-887A2081A456}"/>
              </a:ext>
            </a:extLst>
          </p:cNvPr>
          <p:cNvPicPr/>
          <p:nvPr/>
        </p:nvPicPr>
        <p:blipFill>
          <a:blip r:embed="rId2">
            <a:extLst>
              <a:ext uri="{28A0092B-C50C-407E-A947-70E740481C1C}">
                <a14:useLocalDpi xmlns:a14="http://schemas.microsoft.com/office/drawing/2010/main" val="0"/>
              </a:ext>
            </a:extLst>
          </a:blip>
          <a:stretch>
            <a:fillRect/>
          </a:stretch>
        </p:blipFill>
        <p:spPr>
          <a:xfrm>
            <a:off x="4954802" y="450000"/>
            <a:ext cx="6206197" cy="5508000"/>
          </a:xfrm>
          <a:prstGeom prst="rect">
            <a:avLst/>
          </a:prstGeom>
        </p:spPr>
      </p:pic>
    </p:spTree>
    <p:extLst>
      <p:ext uri="{BB962C8B-B14F-4D97-AF65-F5344CB8AC3E}">
        <p14:creationId xmlns:p14="http://schemas.microsoft.com/office/powerpoint/2010/main" val="2007167491"/>
      </p:ext>
    </p:extLst>
  </p:cSld>
  <p:clrMapOvr>
    <a:masterClrMapping/>
  </p:clrMapOvr>
</p:sld>
</file>

<file path=ppt/theme/theme1.xml><?xml version="1.0" encoding="utf-8"?>
<a:theme xmlns:a="http://schemas.openxmlformats.org/drawingml/2006/main" name="ThinLineVTI">
  <a:themeElements>
    <a:clrScheme name="AnalogousFromDarkSeedLeftStep">
      <a:dk1>
        <a:srgbClr val="000000"/>
      </a:dk1>
      <a:lt1>
        <a:srgbClr val="FFFFFF"/>
      </a:lt1>
      <a:dk2>
        <a:srgbClr val="1A252F"/>
      </a:dk2>
      <a:lt2>
        <a:srgbClr val="F0F3F1"/>
      </a:lt2>
      <a:accent1>
        <a:srgbClr val="E729B7"/>
      </a:accent1>
      <a:accent2>
        <a:srgbClr val="B617D5"/>
      </a:accent2>
      <a:accent3>
        <a:srgbClr val="7929E7"/>
      </a:accent3>
      <a:accent4>
        <a:srgbClr val="3636DA"/>
      </a:accent4>
      <a:accent5>
        <a:srgbClr val="2978E7"/>
      </a:accent5>
      <a:accent6>
        <a:srgbClr val="17B5D5"/>
      </a:accent6>
      <a:hlink>
        <a:srgbClr val="3F5FBF"/>
      </a:hlink>
      <a:folHlink>
        <a:srgbClr val="7F7F7F"/>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30</TotalTime>
  <Words>664</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 Light</vt:lpstr>
      <vt:lpstr>Sagona Book</vt:lpstr>
      <vt:lpstr>Univers</vt:lpstr>
      <vt:lpstr>ThinLineVTI</vt:lpstr>
      <vt:lpstr>API Design Rules</vt:lpstr>
      <vt:lpstr>Status</vt:lpstr>
      <vt:lpstr>Bomos</vt:lpstr>
      <vt:lpstr>Governance Structuur</vt:lpstr>
      <vt:lpstr>Operationeel RFC procesmodel</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Design Rules</dc:title>
  <dc:creator>Martin van der Plas</dc:creator>
  <cp:lastModifiedBy>Martin van der Plas</cp:lastModifiedBy>
  <cp:revision>4</cp:revision>
  <dcterms:created xsi:type="dcterms:W3CDTF">2021-09-08T07:10:00Z</dcterms:created>
  <dcterms:modified xsi:type="dcterms:W3CDTF">2021-09-08T07:40:42Z</dcterms:modified>
</cp:coreProperties>
</file>