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5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e.centrumvoorstandaarden.nl/api/oauth/" TargetMode="External"/><Relationship Id="rId2" Type="http://schemas.openxmlformats.org/officeDocument/2006/relationships/hyperlink" Target="https://publicatie.centrumvoorstandaarden.nl/api/oauth/%22%20%5Cl%20%22bib-rfc7517%22%20%5Co%20%22JSON%20Web%20Key%20(JWK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umstandaardisatie.nl/open-standaarden/nl-gov-assurance-profile-oauth-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46B5A-A68E-EC49-A654-A1388F74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nl-NL" sz="4400" dirty="0"/>
              <a:t>Slides bij Technisch Overleg OAuth-NL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A817A-93A3-B340-95EB-A8355208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nl-NL" dirty="0"/>
              <a:t>Martin van der Plas</a:t>
            </a:r>
          </a:p>
          <a:p>
            <a:r>
              <a:rPr lang="nl-NL" dirty="0"/>
              <a:t>29-06-2022</a:t>
            </a:r>
          </a:p>
        </p:txBody>
      </p:sp>
      <p:pic>
        <p:nvPicPr>
          <p:cNvPr id="1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ABB619B-B8C7-3781-7989-198A15D48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9" r="32276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6467-B1C2-B045-9182-6C9B7AE0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SEMVER - Versie overgangen</a:t>
            </a:r>
            <a:br>
              <a:rPr lang="nl-NL" dirty="0"/>
            </a:b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F1920-AE56-9C42-9A81-9025ACF9E305}"/>
              </a:ext>
            </a:extLst>
          </p:cNvPr>
          <p:cNvSpPr/>
          <p:nvPr/>
        </p:nvSpPr>
        <p:spPr>
          <a:xfrm>
            <a:off x="750367" y="1555387"/>
            <a:ext cx="1069126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Wanneer een nieuwe major versie uitkomt zal de oude versie conform de afgestemde </a:t>
            </a:r>
            <a:r>
              <a:rPr lang="nl-NL" sz="1400" dirty="0" err="1"/>
              <a:t>migratiepad</a:t>
            </a:r>
            <a:r>
              <a:rPr lang="nl-NL" sz="1400" dirty="0"/>
              <a:t> een einddatum van geldigheid krijgen. In de overgangsperiode kunnen dus meerdere versies gepubliceerd zijn en de status geldig hebben.</a:t>
            </a:r>
          </a:p>
          <a:p>
            <a:endParaRPr lang="nl-NL" sz="1400" dirty="0"/>
          </a:p>
          <a:p>
            <a:r>
              <a:rPr lang="nl-NL" sz="1400" dirty="0"/>
              <a:t>Om te kunnen werken aan publicatie-, werk- en voorstelversies van documenten worden Git branches gebruikt.</a:t>
            </a:r>
          </a:p>
          <a:p>
            <a:endParaRPr lang="nl-NL" sz="1400" dirty="0"/>
          </a:p>
          <a:p>
            <a:r>
              <a:rPr lang="nl-NL" sz="1400" dirty="0"/>
              <a:t>Voorbeeld In het onderstaande voorbeeld zien wij een standaard van 1.0.0 naar 1.1.0 ontwikkelen.</a:t>
            </a:r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r>
              <a:rPr lang="nl-NL" sz="1400" dirty="0"/>
              <a:t>De </a:t>
            </a:r>
            <a:r>
              <a:rPr lang="nl-NL" sz="1400" dirty="0" err="1"/>
              <a:t>branch</a:t>
            </a:r>
            <a:r>
              <a:rPr lang="nl-NL" sz="1400" dirty="0"/>
              <a:t> </a:t>
            </a:r>
            <a:r>
              <a:rPr lang="nl-NL" sz="1400" dirty="0" err="1"/>
              <a:t>main</a:t>
            </a:r>
            <a:r>
              <a:rPr lang="nl-NL" sz="1400" dirty="0"/>
              <a:t> is de huidig gepubliceerde versie en de </a:t>
            </a:r>
            <a:r>
              <a:rPr lang="nl-NL" sz="1400" dirty="0" err="1"/>
              <a:t>branch</a:t>
            </a:r>
            <a:r>
              <a:rPr lang="nl-NL" sz="1400" dirty="0"/>
              <a:t> </a:t>
            </a:r>
            <a:r>
              <a:rPr lang="nl-NL" sz="1400" dirty="0" err="1"/>
              <a:t>develop</a:t>
            </a:r>
            <a:r>
              <a:rPr lang="nl-NL" sz="1400" dirty="0"/>
              <a:t> is de werkversie. Het uitwerken van een RFC gebeurt in een afsplitsing van de </a:t>
            </a:r>
            <a:r>
              <a:rPr lang="nl-NL" sz="1400" dirty="0" err="1"/>
              <a:t>develop</a:t>
            </a:r>
            <a:r>
              <a:rPr lang="nl-NL" sz="1400" dirty="0"/>
              <a:t> </a:t>
            </a:r>
            <a:r>
              <a:rPr lang="nl-NL" sz="1400" dirty="0" err="1"/>
              <a:t>branch</a:t>
            </a:r>
            <a:r>
              <a:rPr lang="nl-NL" sz="1400" dirty="0"/>
              <a:t> waarna het terug de </a:t>
            </a:r>
            <a:r>
              <a:rPr lang="nl-NL" sz="1400" dirty="0" err="1"/>
              <a:t>develop</a:t>
            </a:r>
            <a:r>
              <a:rPr lang="nl-NL" sz="1400" dirty="0"/>
              <a:t> </a:t>
            </a:r>
            <a:r>
              <a:rPr lang="nl-NL" sz="1400" dirty="0" err="1"/>
              <a:t>branch</a:t>
            </a:r>
            <a:r>
              <a:rPr lang="nl-NL" sz="1400" dirty="0"/>
              <a:t> invloeit. In het voorbeeld schema leidde RFC1 tot de eerste release </a:t>
            </a:r>
            <a:r>
              <a:rPr lang="nl-NL" sz="1400" dirty="0" err="1"/>
              <a:t>candidate</a:t>
            </a:r>
            <a:r>
              <a:rPr lang="nl-NL" sz="1400" dirty="0"/>
              <a:t> (rc) van versie 1.1.0 van de standaard. Wanneer de werkversie gereed en akkoord is als release stromen de wijzigingen naar de </a:t>
            </a:r>
            <a:r>
              <a:rPr lang="nl-NL" sz="1400" dirty="0" err="1"/>
              <a:t>branch</a:t>
            </a:r>
            <a:r>
              <a:rPr lang="nl-NL" sz="1400" dirty="0"/>
              <a:t> </a:t>
            </a:r>
            <a:r>
              <a:rPr lang="nl-NL" sz="1400" dirty="0" err="1"/>
              <a:t>main</a:t>
            </a:r>
            <a:r>
              <a:rPr lang="nl-NL" sz="1400" dirty="0"/>
              <a:t>.</a:t>
            </a:r>
          </a:p>
          <a:p>
            <a:endParaRPr lang="nl-NL" sz="1400" dirty="0"/>
          </a:p>
          <a:p>
            <a:r>
              <a:rPr lang="nl-NL" sz="1400" dirty="0"/>
              <a:t>Het kan voorkomen dat gewenst wordt vlug een kleine (niet inhoudelijke) aanpassing aan de gepubliceerde versie te maken. Om bijvoorbeeld een spelfout vlug te corrigeren kan deze aanpassing op </a:t>
            </a:r>
            <a:r>
              <a:rPr lang="nl-NL" sz="1400" dirty="0" err="1"/>
              <a:t>main</a:t>
            </a:r>
            <a:r>
              <a:rPr lang="nl-NL" sz="1400" dirty="0"/>
              <a:t> i.p.v. </a:t>
            </a:r>
            <a:r>
              <a:rPr lang="nl-NL" sz="1400" dirty="0" err="1"/>
              <a:t>develop</a:t>
            </a:r>
            <a:r>
              <a:rPr lang="nl-NL" sz="1400" dirty="0"/>
              <a:t> worden uitgevoerd. In het voorbeeld leidde een </a:t>
            </a:r>
            <a:r>
              <a:rPr lang="nl-NL" sz="1400" dirty="0" err="1"/>
              <a:t>hotfix</a:t>
            </a:r>
            <a:r>
              <a:rPr lang="nl-NL" sz="1400" dirty="0"/>
              <a:t> tot een release van versie 1.0.1 waarna de aanpassing naar de werkversie geduwd wordt.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C3CA4-66D0-7549-A11B-E8C60F43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70" y="3013063"/>
            <a:ext cx="3753403" cy="12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4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D0C9-0FF8-CF48-B624-D7FA8CA8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Beelden PKIO bij Oauth-nl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D907-7A0F-E542-BAF8-59B4B06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err="1"/>
              <a:t>iGov</a:t>
            </a:r>
            <a:r>
              <a:rPr lang="en-GB" b="1" dirty="0"/>
              <a:t>-NL</a:t>
            </a:r>
            <a:endParaRPr lang="en-GB" dirty="0"/>
          </a:p>
          <a:p>
            <a:r>
              <a:rPr lang="en-GB" dirty="0"/>
              <a:t>In case the Authorization Server, Resource Server and client are not operated under responsibility of the same organisation, each party </a:t>
            </a:r>
            <a:r>
              <a:rPr lang="en-GB" i="1" dirty="0"/>
              <a:t>MUST</a:t>
            </a:r>
            <a:r>
              <a:rPr lang="en-GB" dirty="0"/>
              <a:t> use </a:t>
            </a:r>
            <a:r>
              <a:rPr lang="en-GB" dirty="0" err="1"/>
              <a:t>PKIoverheid</a:t>
            </a:r>
            <a:r>
              <a:rPr lang="en-GB" dirty="0"/>
              <a:t> certificates with OIN. The </a:t>
            </a:r>
            <a:r>
              <a:rPr lang="en-GB" dirty="0" err="1"/>
              <a:t>PKIoverheid</a:t>
            </a:r>
            <a:r>
              <a:rPr lang="en-GB" dirty="0"/>
              <a:t> certificate </a:t>
            </a:r>
            <a:r>
              <a:rPr lang="en-GB" i="1" dirty="0"/>
              <a:t>MUST</a:t>
            </a:r>
            <a:r>
              <a:rPr lang="en-GB" dirty="0"/>
              <a:t> be included either as a x5c or as x5u parameter, as per [</a:t>
            </a:r>
            <a:r>
              <a:rPr lang="en-GB" u="sng" dirty="0">
                <a:hlinkClick r:id="rId2"/>
              </a:rPr>
              <a:t>rfc7517</a:t>
            </a:r>
            <a:r>
              <a:rPr lang="en-GB" dirty="0"/>
              <a:t>] §4.6 and 4.7. Parties </a:t>
            </a:r>
            <a:r>
              <a:rPr lang="en-GB" i="1" dirty="0"/>
              <a:t>SHOULD</a:t>
            </a:r>
            <a:r>
              <a:rPr lang="en-GB" dirty="0"/>
              <a:t> at least support the inclusion of the certificate as x5c parameter, for maximum interoperability. Parties </a:t>
            </a:r>
            <a:r>
              <a:rPr lang="en-GB" i="1" dirty="0"/>
              <a:t>MAY</a:t>
            </a:r>
            <a:r>
              <a:rPr lang="en-GB" dirty="0"/>
              <a:t> agree to use x5u, for instance for communication within specific environments.</a:t>
            </a:r>
          </a:p>
          <a:p>
            <a:r>
              <a:rPr lang="en-GB" b="1" dirty="0"/>
              <a:t>/</a:t>
            </a:r>
            <a:r>
              <a:rPr lang="en-GB" b="1" dirty="0" err="1"/>
              <a:t>iGov</a:t>
            </a:r>
            <a:r>
              <a:rPr lang="en-GB" b="1" dirty="0"/>
              <a:t>-NL</a:t>
            </a:r>
            <a:endParaRPr lang="en-GB" dirty="0"/>
          </a:p>
          <a:p>
            <a:r>
              <a:rPr lang="en-GB" u="sng" dirty="0">
                <a:hlinkClick r:id="rId3"/>
              </a:rPr>
              <a:t>NL GOV Assurance profile for OAuth 2.0 v1.0 (centrumvoorstandaarden.nl)</a:t>
            </a:r>
            <a:endParaRPr lang="en-GB" dirty="0"/>
          </a:p>
          <a:p>
            <a:r>
              <a:rPr lang="en-GB" dirty="0" err="1"/>
              <a:t>Daarnaast</a:t>
            </a:r>
            <a:r>
              <a:rPr lang="en-GB" dirty="0"/>
              <a:t>: “A Resource Server is assumed to posses [sic] a means for identification of the Resource Server and/or encrypted information, </a:t>
            </a:r>
            <a:r>
              <a:rPr lang="en-GB" b="1" dirty="0"/>
              <a:t>optionally</a:t>
            </a:r>
            <a:r>
              <a:rPr lang="en-GB" dirty="0"/>
              <a:t> by using a PKI certificate.”</a:t>
            </a:r>
          </a:p>
          <a:p>
            <a:br>
              <a:rPr lang="en-GB" dirty="0"/>
            </a:br>
            <a:endParaRPr lang="en-GB" dirty="0"/>
          </a:p>
          <a:p>
            <a:br>
              <a:rPr lang="en-GB" dirty="0"/>
            </a:br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90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B109-02E5-F34F-A875-99141912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 toepassingsgebied Forumstandaardisatie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8B7C-DFA1-0543-9B0F-32617D3E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165" y="772439"/>
            <a:ext cx="4631636" cy="52506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/>
              <a:t>Hi </a:t>
            </a:r>
            <a:r>
              <a:rPr lang="en-GB" dirty="0" err="1"/>
              <a:t>Redouan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kreeg</a:t>
            </a:r>
            <a:r>
              <a:rPr lang="en-GB" dirty="0"/>
              <a:t> </a:t>
            </a:r>
            <a:r>
              <a:rPr lang="en-GB" dirty="0" err="1"/>
              <a:t>onderstaande</a:t>
            </a:r>
            <a:r>
              <a:rPr lang="en-GB" dirty="0"/>
              <a:t> </a:t>
            </a:r>
            <a:r>
              <a:rPr lang="en-GB" dirty="0" err="1"/>
              <a:t>vraag</a:t>
            </a:r>
            <a:r>
              <a:rPr lang="en-GB" dirty="0"/>
              <a:t> door van Peter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vraag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graag</a:t>
            </a:r>
            <a:r>
              <a:rPr lang="en-GB" dirty="0"/>
              <a:t> </a:t>
            </a:r>
            <a:r>
              <a:rPr lang="en-GB" dirty="0" err="1"/>
              <a:t>voorleggen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het </a:t>
            </a:r>
            <a:r>
              <a:rPr lang="en-GB" dirty="0" err="1"/>
              <a:t>Technisch</a:t>
            </a:r>
            <a:r>
              <a:rPr lang="en-GB" dirty="0"/>
              <a:t> </a:t>
            </a:r>
            <a:r>
              <a:rPr lang="en-GB" dirty="0" err="1"/>
              <a:t>Overleg</a:t>
            </a:r>
            <a:r>
              <a:rPr lang="en-GB" dirty="0"/>
              <a:t> wat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het </a:t>
            </a:r>
            <a:r>
              <a:rPr lang="en-GB" dirty="0" err="1"/>
              <a:t>plannen</a:t>
            </a:r>
            <a:r>
              <a:rPr lang="en-GB" dirty="0"/>
              <a:t> ben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beheer</a:t>
            </a:r>
            <a:r>
              <a:rPr lang="en-GB" dirty="0"/>
              <a:t> van de OAuth </a:t>
            </a:r>
            <a:r>
              <a:rPr lang="en-GB" dirty="0" err="1"/>
              <a:t>standaard</a:t>
            </a:r>
            <a:r>
              <a:rPr lang="en-GB" dirty="0"/>
              <a:t>. </a:t>
            </a:r>
          </a:p>
          <a:p>
            <a:pPr marL="0" indent="0">
              <a:buNone/>
            </a:pPr>
            <a:r>
              <a:rPr lang="en-GB" dirty="0" err="1"/>
              <a:t>Mijn</a:t>
            </a:r>
            <a:r>
              <a:rPr lang="en-GB" dirty="0"/>
              <a:t> </a:t>
            </a:r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reactie</a:t>
            </a:r>
            <a:r>
              <a:rPr lang="en-GB" dirty="0"/>
              <a:t> op het </a:t>
            </a:r>
            <a:r>
              <a:rPr lang="en-GB" dirty="0" err="1"/>
              <a:t>inhoudelijke</a:t>
            </a:r>
            <a:r>
              <a:rPr lang="en-GB" dirty="0"/>
              <a:t> </a:t>
            </a:r>
            <a:r>
              <a:rPr lang="en-GB" dirty="0" err="1"/>
              <a:t>vraagstuk</a:t>
            </a:r>
            <a:r>
              <a:rPr lang="en-GB" dirty="0"/>
              <a:t> is:</a:t>
            </a:r>
          </a:p>
          <a:p>
            <a:pPr marL="0" indent="0">
              <a:buNone/>
            </a:pPr>
            <a:r>
              <a:rPr lang="en-GB" dirty="0" err="1"/>
              <a:t>Interpretatie</a:t>
            </a:r>
            <a:r>
              <a:rPr lang="en-GB" dirty="0"/>
              <a:t> 1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namelijk</a:t>
            </a:r>
            <a:r>
              <a:rPr lang="en-GB" dirty="0"/>
              <a:t> </a:t>
            </a:r>
            <a:r>
              <a:rPr lang="en-GB" dirty="0" err="1"/>
              <a:t>voorbij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optie</a:t>
            </a:r>
            <a:r>
              <a:rPr lang="en-GB" dirty="0"/>
              <a:t> om je API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beveiliging</a:t>
            </a:r>
            <a:r>
              <a:rPr lang="en-GB" dirty="0"/>
              <a:t> </a:t>
            </a:r>
            <a:r>
              <a:rPr lang="en-GB" dirty="0" err="1"/>
              <a:t>middels</a:t>
            </a:r>
            <a:r>
              <a:rPr lang="en-GB" dirty="0"/>
              <a:t> het Digikoppeling REST </a:t>
            </a:r>
            <a:r>
              <a:rPr lang="en-GB" dirty="0" err="1"/>
              <a:t>profiel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Interpretatie</a:t>
            </a:r>
            <a:r>
              <a:rPr lang="en-GB" dirty="0"/>
              <a:t> 2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op maar dan </a:t>
            </a:r>
            <a:r>
              <a:rPr lang="en-GB" dirty="0" err="1"/>
              <a:t>blijft</a:t>
            </a:r>
            <a:r>
              <a:rPr lang="en-GB" dirty="0"/>
              <a:t> de </a:t>
            </a:r>
            <a:r>
              <a:rPr lang="en-GB" dirty="0" err="1"/>
              <a:t>vraag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je OAuth 2.0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adviseer</a:t>
            </a:r>
            <a:r>
              <a:rPr lang="en-GB" dirty="0"/>
              <a:t> </a:t>
            </a:r>
            <a:r>
              <a:rPr lang="en-GB" dirty="0" err="1"/>
              <a:t>partijen</a:t>
            </a:r>
            <a:r>
              <a:rPr lang="en-GB" dirty="0"/>
              <a:t> nu </a:t>
            </a:r>
            <a:r>
              <a:rPr lang="en-GB" dirty="0" err="1"/>
              <a:t>vooral</a:t>
            </a:r>
            <a:r>
              <a:rPr lang="en-GB" dirty="0"/>
              <a:t> om OAuth 2.0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acces</a:t>
            </a:r>
            <a:r>
              <a:rPr lang="en-GB" dirty="0"/>
              <a:t> control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medewerkers</a:t>
            </a:r>
            <a:r>
              <a:rPr lang="en-GB" dirty="0"/>
              <a:t>. </a:t>
            </a:r>
            <a:r>
              <a:rPr lang="en-GB" dirty="0" err="1"/>
              <a:t>Immers</a:t>
            </a:r>
            <a:r>
              <a:rPr lang="en-GB" dirty="0"/>
              <a:t> burgers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bedrijven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respectievelijk</a:t>
            </a:r>
            <a:r>
              <a:rPr lang="en-GB" dirty="0"/>
              <a:t> </a:t>
            </a:r>
            <a:r>
              <a:rPr lang="en-GB" dirty="0" err="1"/>
              <a:t>DigiD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EHerkenning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organisaties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 Digikoppeling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mTLS</a:t>
            </a:r>
            <a:r>
              <a:rPr lang="en-GB" dirty="0"/>
              <a:t> </a:t>
            </a:r>
            <a:r>
              <a:rPr lang="en-GB" dirty="0" err="1"/>
              <a:t>obv</a:t>
            </a:r>
            <a:r>
              <a:rPr lang="en-GB" dirty="0"/>
              <a:t> </a:t>
            </a:r>
            <a:r>
              <a:rPr lang="en-GB" dirty="0" err="1"/>
              <a:t>PKIOverheid</a:t>
            </a:r>
            <a:r>
              <a:rPr lang="en-GB" dirty="0"/>
              <a:t>. </a:t>
            </a:r>
            <a:r>
              <a:rPr lang="en-GB" dirty="0" err="1"/>
              <a:t>Daarbij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echter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voorbij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het </a:t>
            </a:r>
            <a:r>
              <a:rPr lang="en-GB" dirty="0" err="1"/>
              <a:t>mandaat</a:t>
            </a:r>
            <a:r>
              <a:rPr lang="en-GB" dirty="0"/>
              <a:t> van BFS </a:t>
            </a:r>
            <a:r>
              <a:rPr lang="en-GB" dirty="0" err="1"/>
              <a:t>begrijp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nu…</a:t>
            </a:r>
          </a:p>
          <a:p>
            <a:pPr marL="0" indent="0">
              <a:buNone/>
            </a:pP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blijf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zoeken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juiste</a:t>
            </a:r>
            <a:r>
              <a:rPr lang="en-GB" dirty="0"/>
              <a:t> </a:t>
            </a:r>
            <a:r>
              <a:rPr lang="en-GB" dirty="0" err="1"/>
              <a:t>formulering</a:t>
            </a:r>
            <a:r>
              <a:rPr lang="en-GB" dirty="0"/>
              <a:t> van het </a:t>
            </a:r>
            <a:r>
              <a:rPr lang="en-GB" dirty="0" err="1"/>
              <a:t>toepassingsgebied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toelichting</a:t>
            </a:r>
            <a:r>
              <a:rPr lang="en-GB" dirty="0"/>
              <a:t> </a:t>
            </a:r>
            <a:r>
              <a:rPr lang="en-GB" dirty="0" err="1"/>
              <a:t>hierop</a:t>
            </a:r>
            <a:r>
              <a:rPr lang="en-GB" dirty="0"/>
              <a:t>.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graag</a:t>
            </a:r>
            <a:r>
              <a:rPr lang="en-GB" dirty="0"/>
              <a:t> het </a:t>
            </a:r>
            <a:r>
              <a:rPr lang="en-GB" dirty="0" err="1"/>
              <a:t>toepassingsgebied</a:t>
            </a:r>
            <a:r>
              <a:rPr lang="en-GB" dirty="0"/>
              <a:t> </a:t>
            </a:r>
            <a:r>
              <a:rPr lang="en-GB" dirty="0" err="1"/>
              <a:t>bijwerken</a:t>
            </a:r>
            <a:r>
              <a:rPr lang="en-GB" dirty="0"/>
              <a:t>/</a:t>
            </a:r>
            <a:r>
              <a:rPr lang="en-GB" dirty="0" err="1"/>
              <a:t>verbeteren</a:t>
            </a:r>
            <a:r>
              <a:rPr lang="en-GB" dirty="0"/>
              <a:t> op de </a:t>
            </a:r>
            <a:r>
              <a:rPr lang="en-GB" dirty="0" err="1"/>
              <a:t>lijst</a:t>
            </a:r>
            <a:r>
              <a:rPr lang="en-GB" dirty="0"/>
              <a:t> maar de </a:t>
            </a:r>
            <a:r>
              <a:rPr lang="en-GB" dirty="0" err="1"/>
              <a:t>uitdaging</a:t>
            </a:r>
            <a:r>
              <a:rPr lang="en-GB" dirty="0"/>
              <a:t> is om tot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correcte</a:t>
            </a:r>
            <a:r>
              <a:rPr lang="en-GB" dirty="0"/>
              <a:t> </a:t>
            </a:r>
            <a:r>
              <a:rPr lang="en-GB" dirty="0" err="1"/>
              <a:t>formulering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komen</a:t>
            </a:r>
            <a:r>
              <a:rPr lang="en-GB" dirty="0"/>
              <a:t>. </a:t>
            </a:r>
            <a:r>
              <a:rPr lang="en-GB" dirty="0" err="1"/>
              <a:t>Vandaar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m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meenemen</a:t>
            </a:r>
            <a:r>
              <a:rPr lang="en-GB" dirty="0"/>
              <a:t> in het </a:t>
            </a:r>
            <a:r>
              <a:rPr lang="en-GB" dirty="0" err="1"/>
              <a:t>overleg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jou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zo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uitnodig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Groeten</a:t>
            </a:r>
            <a:r>
              <a:rPr lang="en-GB" b="1" dirty="0"/>
              <a:t>, Martin</a:t>
            </a:r>
          </a:p>
          <a:p>
            <a:pPr marL="0" indent="0">
              <a:buNone/>
            </a:pPr>
            <a:r>
              <a:rPr lang="en-GB" b="1" dirty="0"/>
              <a:t>---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Hallo </a:t>
            </a:r>
            <a:r>
              <a:rPr lang="en-GB" dirty="0" err="1"/>
              <a:t>Redouan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In de </a:t>
            </a:r>
            <a:r>
              <a:rPr lang="en-GB" dirty="0" err="1"/>
              <a:t>huidige</a:t>
            </a:r>
            <a:r>
              <a:rPr lang="en-GB" dirty="0"/>
              <a:t> </a:t>
            </a:r>
            <a:r>
              <a:rPr lang="en-GB" dirty="0" err="1"/>
              <a:t>formulering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het </a:t>
            </a:r>
            <a:r>
              <a:rPr lang="en-GB" dirty="0" err="1"/>
              <a:t>gericht</a:t>
            </a:r>
            <a:r>
              <a:rPr lang="en-GB" dirty="0"/>
              <a:t> om  </a:t>
            </a:r>
            <a:r>
              <a:rPr lang="en-GB" u="sng" dirty="0"/>
              <a:t>‘</a:t>
            </a:r>
            <a:r>
              <a:rPr lang="en-GB" u="sng" dirty="0" err="1"/>
              <a:t>toestemming</a:t>
            </a:r>
            <a:r>
              <a:rPr lang="en-GB" u="sng" dirty="0"/>
              <a:t>’ van </a:t>
            </a:r>
            <a:r>
              <a:rPr lang="en-GB" u="sng" dirty="0" err="1"/>
              <a:t>een</a:t>
            </a:r>
            <a:r>
              <a:rPr lang="en-GB" u="sng" dirty="0"/>
              <a:t> </a:t>
            </a:r>
            <a:r>
              <a:rPr lang="en-GB" u="sng" dirty="0" err="1"/>
              <a:t>gebruiker</a:t>
            </a:r>
            <a:r>
              <a:rPr lang="en-GB" u="sng" dirty="0"/>
              <a:t>/owner,</a:t>
            </a:r>
            <a:r>
              <a:rPr lang="en-GB" dirty="0"/>
              <a:t> </a:t>
            </a:r>
            <a:r>
              <a:rPr lang="en-GB" dirty="0" err="1"/>
              <a:t>dwz</a:t>
            </a:r>
            <a:r>
              <a:rPr lang="en-GB" dirty="0"/>
              <a:t> </a:t>
            </a:r>
            <a:r>
              <a:rPr lang="en-GB" dirty="0" err="1"/>
              <a:t>situaties</a:t>
            </a:r>
            <a:r>
              <a:rPr lang="en-GB" dirty="0"/>
              <a:t>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sprake</a:t>
            </a:r>
            <a:r>
              <a:rPr lang="en-GB" dirty="0"/>
              <a:t> is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u="sng" dirty="0" err="1"/>
              <a:t>gedelegeerde</a:t>
            </a:r>
            <a:r>
              <a:rPr lang="en-GB" u="sng" dirty="0"/>
              <a:t> </a:t>
            </a:r>
            <a:r>
              <a:rPr lang="en-GB" u="sng" dirty="0" err="1"/>
              <a:t>autorisatie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Maar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mij</a:t>
            </a:r>
            <a:r>
              <a:rPr lang="en-GB" dirty="0"/>
              <a:t> </a:t>
            </a:r>
            <a:r>
              <a:rPr lang="en-GB" dirty="0" err="1"/>
              <a:t>voorstellen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aanbestedingen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eenvoudig</a:t>
            </a:r>
            <a:r>
              <a:rPr lang="en-GB" dirty="0"/>
              <a:t> is, </a:t>
            </a:r>
            <a:r>
              <a:rPr lang="en-GB" dirty="0" err="1"/>
              <a:t>daarom</a:t>
            </a:r>
            <a:r>
              <a:rPr lang="en-GB" dirty="0"/>
              <a:t>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toelichting</a:t>
            </a:r>
            <a:r>
              <a:rPr lang="en-GB" dirty="0"/>
              <a:t>  </a:t>
            </a:r>
            <a:r>
              <a:rPr lang="en-GB" dirty="0" err="1"/>
              <a:t>Misschien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i="1" dirty="0" err="1"/>
              <a:t>Bv</a:t>
            </a:r>
            <a:r>
              <a:rPr lang="en-GB" i="1" dirty="0"/>
              <a:t>: De </a:t>
            </a:r>
            <a:r>
              <a:rPr lang="en-GB" i="1" dirty="0" err="1"/>
              <a:t>verplichting</a:t>
            </a:r>
            <a:r>
              <a:rPr lang="en-GB" i="1" dirty="0"/>
              <a:t> </a:t>
            </a:r>
            <a:r>
              <a:rPr lang="en-GB" i="1" dirty="0" err="1"/>
              <a:t>geldt</a:t>
            </a:r>
            <a:r>
              <a:rPr lang="en-GB" i="1" dirty="0"/>
              <a:t> </a:t>
            </a:r>
            <a:r>
              <a:rPr lang="en-GB" i="1" dirty="0" err="1"/>
              <a:t>voor</a:t>
            </a:r>
            <a:r>
              <a:rPr lang="en-GB" i="1" dirty="0"/>
              <a:t> alle </a:t>
            </a:r>
            <a:r>
              <a:rPr lang="en-GB" i="1" dirty="0" err="1"/>
              <a:t>situaties</a:t>
            </a:r>
            <a:r>
              <a:rPr lang="en-GB" i="1" dirty="0"/>
              <a:t> </a:t>
            </a:r>
            <a:r>
              <a:rPr lang="en-GB" i="1" dirty="0" err="1"/>
              <a:t>waar</a:t>
            </a:r>
            <a:r>
              <a:rPr lang="en-GB" i="1" dirty="0"/>
              <a:t> </a:t>
            </a:r>
            <a:r>
              <a:rPr lang="en-GB" i="1" dirty="0" err="1"/>
              <a:t>sprake</a:t>
            </a:r>
            <a:r>
              <a:rPr lang="en-GB" i="1" dirty="0"/>
              <a:t> is van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gedelegeerde</a:t>
            </a:r>
            <a:r>
              <a:rPr lang="en-GB" i="1" dirty="0"/>
              <a:t> </a:t>
            </a:r>
            <a:r>
              <a:rPr lang="en-GB" i="1" dirty="0" err="1"/>
              <a:t>autorisatie</a:t>
            </a:r>
            <a:r>
              <a:rPr lang="en-GB" i="1" dirty="0"/>
              <a:t> </a:t>
            </a:r>
            <a:r>
              <a:rPr lang="en-GB" i="1" dirty="0" err="1"/>
              <a:t>vanuit</a:t>
            </a:r>
            <a:r>
              <a:rPr lang="en-GB" i="1" dirty="0"/>
              <a:t>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gebruiker</a:t>
            </a:r>
            <a:r>
              <a:rPr lang="en-GB" i="1" dirty="0"/>
              <a:t> (of data owner),</a:t>
            </a:r>
            <a:endParaRPr lang="en-GB" dirty="0"/>
          </a:p>
          <a:p>
            <a:pPr marL="0" indent="0">
              <a:buNone/>
            </a:pPr>
            <a:r>
              <a:rPr lang="en-GB" i="1" dirty="0"/>
              <a:t>In de </a:t>
            </a:r>
            <a:r>
              <a:rPr lang="en-GB" i="1" dirty="0" err="1"/>
              <a:t>praktijk</a:t>
            </a:r>
            <a:r>
              <a:rPr lang="en-GB" i="1" dirty="0"/>
              <a:t> </a:t>
            </a:r>
            <a:r>
              <a:rPr lang="en-GB" i="1" dirty="0" err="1"/>
              <a:t>zijn</a:t>
            </a:r>
            <a:r>
              <a:rPr lang="en-GB" i="1" dirty="0"/>
              <a:t> </a:t>
            </a:r>
            <a:r>
              <a:rPr lang="en-GB" i="1" dirty="0" err="1"/>
              <a:t>dit</a:t>
            </a:r>
            <a:r>
              <a:rPr lang="en-GB" i="1" dirty="0"/>
              <a:t> in </a:t>
            </a:r>
            <a:r>
              <a:rPr lang="en-GB" i="1" dirty="0" err="1"/>
              <a:t>ieder</a:t>
            </a:r>
            <a:r>
              <a:rPr lang="en-GB" i="1" dirty="0"/>
              <a:t> </a:t>
            </a:r>
            <a:r>
              <a:rPr lang="en-GB" i="1" dirty="0" err="1"/>
              <a:t>geval</a:t>
            </a:r>
            <a:r>
              <a:rPr lang="en-GB" i="1" dirty="0"/>
              <a:t> die </a:t>
            </a:r>
            <a:r>
              <a:rPr lang="en-GB" i="1" dirty="0" err="1"/>
              <a:t>gevallen</a:t>
            </a:r>
            <a:r>
              <a:rPr lang="en-GB" i="1" dirty="0"/>
              <a:t> </a:t>
            </a:r>
            <a:r>
              <a:rPr lang="en-GB" i="1" dirty="0" err="1"/>
              <a:t>waar</a:t>
            </a:r>
            <a:r>
              <a:rPr lang="en-GB" i="1" dirty="0"/>
              <a:t> de OAuth 2.0 </a:t>
            </a:r>
            <a:r>
              <a:rPr lang="en-GB" i="1" dirty="0" err="1"/>
              <a:t>standaard</a:t>
            </a:r>
            <a:r>
              <a:rPr lang="en-GB" i="1" dirty="0"/>
              <a:t> </a:t>
            </a:r>
            <a:r>
              <a:rPr lang="en-GB" i="1" dirty="0" err="1"/>
              <a:t>als</a:t>
            </a:r>
            <a:r>
              <a:rPr lang="en-GB" i="1" dirty="0"/>
              <a:t> </a:t>
            </a:r>
            <a:r>
              <a:rPr lang="en-GB" i="1" dirty="0" err="1"/>
              <a:t>uitgangspunt</a:t>
            </a:r>
            <a:r>
              <a:rPr lang="en-GB" i="1" dirty="0"/>
              <a:t> </a:t>
            </a:r>
            <a:r>
              <a:rPr lang="en-GB" i="1" dirty="0" err="1"/>
              <a:t>wordt</a:t>
            </a:r>
            <a:r>
              <a:rPr lang="en-GB" i="1" dirty="0"/>
              <a:t> </a:t>
            </a:r>
            <a:r>
              <a:rPr lang="en-GB" i="1" dirty="0" err="1"/>
              <a:t>genomen</a:t>
            </a:r>
            <a:r>
              <a:rPr lang="en-GB" i="1" dirty="0"/>
              <a:t> </a:t>
            </a:r>
            <a:r>
              <a:rPr lang="en-GB" i="1" dirty="0" err="1"/>
              <a:t>voor</a:t>
            </a:r>
            <a:r>
              <a:rPr lang="en-GB" i="1" dirty="0"/>
              <a:t> </a:t>
            </a:r>
            <a:r>
              <a:rPr lang="en-GB" i="1" dirty="0" err="1"/>
              <a:t>autorisatie</a:t>
            </a:r>
            <a:r>
              <a:rPr lang="en-GB" i="1" dirty="0"/>
              <a:t>;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Groeten</a:t>
            </a:r>
            <a:r>
              <a:rPr lang="en-GB" dirty="0"/>
              <a:t>, Peter</a:t>
            </a:r>
          </a:p>
          <a:p>
            <a:pPr marL="0" indent="0">
              <a:buNone/>
            </a:pPr>
            <a:r>
              <a:rPr lang="en-GB" dirty="0"/>
              <a:t>---</a:t>
            </a:r>
            <a:br>
              <a:rPr lang="en-GB" dirty="0"/>
            </a:br>
            <a:r>
              <a:rPr lang="en-GB" dirty="0" err="1"/>
              <a:t>Hieronder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vraag</a:t>
            </a:r>
            <a:r>
              <a:rPr lang="en-GB" dirty="0"/>
              <a:t> over het </a:t>
            </a:r>
            <a:r>
              <a:rPr lang="en-GB" dirty="0" err="1"/>
              <a:t>oauth</a:t>
            </a:r>
            <a:r>
              <a:rPr lang="en-GB" dirty="0"/>
              <a:t> </a:t>
            </a:r>
            <a:r>
              <a:rPr lang="en-GB" dirty="0" err="1"/>
              <a:t>profiel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op de ‘pas toe of leg </a:t>
            </a:r>
            <a:r>
              <a:rPr lang="en-GB" dirty="0" err="1"/>
              <a:t>uit</a:t>
            </a:r>
            <a:r>
              <a:rPr lang="en-GB" dirty="0"/>
              <a:t>’-</a:t>
            </a:r>
            <a:r>
              <a:rPr lang="en-GB" dirty="0" err="1"/>
              <a:t>lijst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. </a:t>
            </a:r>
          </a:p>
          <a:p>
            <a:pPr marL="0" indent="0">
              <a:buNone/>
            </a:pPr>
            <a:r>
              <a:rPr lang="en-GB" dirty="0"/>
              <a:t>Het </a:t>
            </a:r>
            <a:r>
              <a:rPr lang="en-GB" dirty="0" err="1"/>
              <a:t>mandaat</a:t>
            </a:r>
            <a:r>
              <a:rPr lang="en-GB" dirty="0"/>
              <a:t> van Forum </a:t>
            </a:r>
            <a:r>
              <a:rPr lang="en-GB" dirty="0" err="1"/>
              <a:t>Standaardisatie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alleen</a:t>
            </a:r>
            <a:r>
              <a:rPr lang="en-GB" dirty="0"/>
              <a:t> over </a:t>
            </a:r>
            <a:r>
              <a:rPr lang="en-GB" dirty="0" err="1"/>
              <a:t>communicatie</a:t>
            </a:r>
            <a:r>
              <a:rPr lang="en-GB" dirty="0"/>
              <a:t> met burgers, </a:t>
            </a:r>
            <a:r>
              <a:rPr lang="en-GB" dirty="0" err="1"/>
              <a:t>bedrijven</a:t>
            </a:r>
            <a:r>
              <a:rPr lang="en-GB" dirty="0"/>
              <a:t> of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overheden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intern. Het is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idee om </a:t>
            </a:r>
            <a:r>
              <a:rPr lang="en-GB" dirty="0" err="1"/>
              <a:t>verplichte</a:t>
            </a:r>
            <a:r>
              <a:rPr lang="en-GB" dirty="0"/>
              <a:t> </a:t>
            </a:r>
            <a:r>
              <a:rPr lang="en-GB" dirty="0" err="1"/>
              <a:t>standaarden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interne </a:t>
            </a:r>
            <a:r>
              <a:rPr lang="en-GB" dirty="0" err="1"/>
              <a:t>systemen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. Maar </a:t>
            </a:r>
            <a:r>
              <a:rPr lang="en-GB" dirty="0" err="1"/>
              <a:t>zover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het </a:t>
            </a:r>
            <a:r>
              <a:rPr lang="en-GB" dirty="0" err="1"/>
              <a:t>mandaat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Nu over de </a:t>
            </a:r>
            <a:r>
              <a:rPr lang="en-GB" dirty="0" err="1"/>
              <a:t>specifieke</a:t>
            </a:r>
            <a:r>
              <a:rPr lang="en-GB" dirty="0"/>
              <a:t> </a:t>
            </a:r>
            <a:r>
              <a:rPr lang="en-GB" dirty="0" err="1"/>
              <a:t>verplichting</a:t>
            </a:r>
            <a:r>
              <a:rPr lang="en-GB" dirty="0"/>
              <a:t> van </a:t>
            </a:r>
            <a:r>
              <a:rPr lang="en-GB" dirty="0" err="1"/>
              <a:t>oauth</a:t>
            </a:r>
            <a:r>
              <a:rPr lang="en-GB" dirty="0"/>
              <a:t> </a:t>
            </a:r>
            <a:r>
              <a:rPr lang="en-GB" dirty="0" err="1"/>
              <a:t>profiel</a:t>
            </a:r>
            <a:r>
              <a:rPr lang="en-GB" dirty="0"/>
              <a:t> (</a:t>
            </a:r>
            <a:r>
              <a:rPr lang="en-GB" u="sng" dirty="0">
                <a:hlinkClick r:id="rId2"/>
              </a:rPr>
              <a:t>NL GOV Assurance profile</a:t>
            </a:r>
            <a:r>
              <a:rPr lang="en-GB" dirty="0"/>
              <a:t>), met Han even </a:t>
            </a:r>
            <a:r>
              <a:rPr lang="en-GB" dirty="0" err="1"/>
              <a:t>gezeten</a:t>
            </a:r>
            <a:r>
              <a:rPr lang="en-GB" dirty="0"/>
              <a:t>, we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op twee </a:t>
            </a:r>
            <a:r>
              <a:rPr lang="en-GB" dirty="0" err="1"/>
              <a:t>interpretaties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b="1" dirty="0"/>
              <a:t>1. </a:t>
            </a:r>
            <a:r>
              <a:rPr lang="en-GB" b="1" dirty="0" err="1"/>
              <a:t>Als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API </a:t>
            </a:r>
            <a:r>
              <a:rPr lang="en-GB" dirty="0" err="1"/>
              <a:t>beveiligt</a:t>
            </a:r>
            <a:r>
              <a:rPr lang="en-GB" dirty="0"/>
              <a:t>, </a:t>
            </a:r>
            <a:r>
              <a:rPr lang="en-GB" b="1" dirty="0"/>
              <a:t>dan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je OAuth 2.0 met het NL GOV Assurance profile </a:t>
            </a:r>
            <a:r>
              <a:rPr lang="en-GB" dirty="0" err="1"/>
              <a:t>gebruiken</a:t>
            </a:r>
            <a:r>
              <a:rPr lang="en-GB" dirty="0"/>
              <a:t> OF:</a:t>
            </a:r>
          </a:p>
          <a:p>
            <a:pPr marL="0" indent="0">
              <a:buNone/>
            </a:pPr>
            <a:r>
              <a:rPr lang="en-GB" b="1" dirty="0"/>
              <a:t>2. </a:t>
            </a:r>
            <a:r>
              <a:rPr lang="en-GB" b="1" dirty="0" err="1"/>
              <a:t>Als</a:t>
            </a:r>
            <a:r>
              <a:rPr lang="en-GB" dirty="0"/>
              <a:t> je OAuth 2.0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beveiliging</a:t>
            </a:r>
            <a:r>
              <a:rPr lang="en-GB" dirty="0"/>
              <a:t> van je API, </a:t>
            </a:r>
            <a:r>
              <a:rPr lang="en-GB" b="1" dirty="0"/>
              <a:t>dan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je het NL GOV Assurance profile </a:t>
            </a:r>
            <a:r>
              <a:rPr lang="en-GB" dirty="0" err="1"/>
              <a:t>gebruiken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 err="1"/>
              <a:t>Volgens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het </a:t>
            </a:r>
            <a:r>
              <a:rPr lang="en-GB" dirty="0" err="1"/>
              <a:t>functioneel</a:t>
            </a:r>
            <a:r>
              <a:rPr lang="en-GB" dirty="0"/>
              <a:t> </a:t>
            </a:r>
            <a:r>
              <a:rPr lang="en-GB" dirty="0" err="1"/>
              <a:t>toepassingsgebied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van 1. </a:t>
            </a:r>
          </a:p>
          <a:p>
            <a:pPr marL="0" indent="0">
              <a:buNone/>
            </a:pPr>
            <a:r>
              <a:rPr lang="en-GB" dirty="0"/>
              <a:t>Maar </a:t>
            </a:r>
            <a:r>
              <a:rPr lang="en-GB" dirty="0" err="1"/>
              <a:t>misschien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jullie</a:t>
            </a:r>
            <a:r>
              <a:rPr lang="en-GB" dirty="0"/>
              <a:t> de </a:t>
            </a:r>
            <a:r>
              <a:rPr lang="en-GB" dirty="0" err="1"/>
              <a:t>verplichting</a:t>
            </a:r>
            <a:r>
              <a:rPr lang="en-GB" dirty="0"/>
              <a:t> </a:t>
            </a:r>
            <a:r>
              <a:rPr lang="en-GB" dirty="0" err="1"/>
              <a:t>anders</a:t>
            </a:r>
            <a:r>
              <a:rPr lang="en-GB" dirty="0"/>
              <a:t>. Laat het me </a:t>
            </a:r>
            <a:r>
              <a:rPr lang="en-GB" dirty="0" err="1"/>
              <a:t>ajb</a:t>
            </a:r>
            <a:r>
              <a:rPr lang="en-GB" dirty="0"/>
              <a:t> even </a:t>
            </a:r>
            <a:r>
              <a:rPr lang="en-GB" dirty="0" err="1"/>
              <a:t>weten</a:t>
            </a:r>
            <a:r>
              <a:rPr lang="en-GB" dirty="0"/>
              <a:t> wat </a:t>
            </a:r>
            <a:r>
              <a:rPr lang="en-GB" dirty="0" err="1"/>
              <a:t>jullie</a:t>
            </a:r>
            <a:r>
              <a:rPr lang="en-GB" dirty="0"/>
              <a:t> </a:t>
            </a:r>
            <a:r>
              <a:rPr lang="en-GB" dirty="0" err="1"/>
              <a:t>onder</a:t>
            </a:r>
            <a:r>
              <a:rPr lang="en-GB" dirty="0"/>
              <a:t> </a:t>
            </a:r>
            <a:r>
              <a:rPr lang="en-GB" dirty="0" err="1"/>
              <a:t>verplichting</a:t>
            </a:r>
            <a:r>
              <a:rPr lang="en-GB" dirty="0"/>
              <a:t> </a:t>
            </a:r>
            <a:r>
              <a:rPr lang="en-GB" dirty="0" err="1"/>
              <a:t>verstaan</a:t>
            </a:r>
            <a:r>
              <a:rPr lang="en-GB" dirty="0"/>
              <a:t>. </a:t>
            </a:r>
          </a:p>
          <a:p>
            <a:pPr marL="0" indent="0">
              <a:buNone/>
            </a:pPr>
            <a:r>
              <a:rPr lang="en-GB" dirty="0" err="1"/>
              <a:t>Groeten</a:t>
            </a:r>
            <a:r>
              <a:rPr lang="en-GB" dirty="0"/>
              <a:t>, </a:t>
            </a:r>
            <a:r>
              <a:rPr lang="en-GB" dirty="0" err="1"/>
              <a:t>Redouan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96ECDB-684B-1F43-A4E6-63D4B263BBB4}"/>
              </a:ext>
            </a:extLst>
          </p:cNvPr>
          <p:cNvSpPr txBox="1">
            <a:spLocks/>
          </p:cNvSpPr>
          <p:nvPr/>
        </p:nvSpPr>
        <p:spPr>
          <a:xfrm>
            <a:off x="700634" y="2293126"/>
            <a:ext cx="6276635" cy="428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 err="1"/>
              <a:t>Onderwerp</a:t>
            </a:r>
            <a:r>
              <a:rPr lang="en-GB" b="1" dirty="0"/>
              <a:t>:</a:t>
            </a:r>
            <a:r>
              <a:rPr lang="en-GB" dirty="0"/>
              <a:t> Open </a:t>
            </a:r>
            <a:r>
              <a:rPr lang="en-GB" dirty="0" err="1"/>
              <a:t>Standaarden</a:t>
            </a:r>
            <a:r>
              <a:rPr lang="en-GB" dirty="0"/>
              <a:t> Monitor | NL GOV Assurance profile for OAuth 2.0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Hoi </a:t>
            </a:r>
            <a:r>
              <a:rPr lang="en-GB" dirty="0" err="1"/>
              <a:t>Redouan</a:t>
            </a:r>
            <a:r>
              <a:rPr lang="en-GB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heb</a:t>
            </a:r>
            <a:r>
              <a:rPr lang="en-GB" dirty="0"/>
              <a:t> je e-</a:t>
            </a:r>
            <a:r>
              <a:rPr lang="en-GB" dirty="0" err="1"/>
              <a:t>mailadres</a:t>
            </a:r>
            <a:r>
              <a:rPr lang="en-GB" dirty="0"/>
              <a:t> </a:t>
            </a:r>
            <a:r>
              <a:rPr lang="en-GB" dirty="0" err="1"/>
              <a:t>gekregen</a:t>
            </a:r>
            <a:r>
              <a:rPr lang="en-GB" dirty="0"/>
              <a:t> van </a:t>
            </a:r>
            <a:r>
              <a:rPr lang="en-GB" dirty="0" err="1"/>
              <a:t>Désirée</a:t>
            </a:r>
            <a:r>
              <a:rPr lang="en-GB" dirty="0"/>
              <a:t> </a:t>
            </a:r>
            <a:r>
              <a:rPr lang="en-GB" dirty="0" err="1"/>
              <a:t>omdat</a:t>
            </a:r>
            <a:r>
              <a:rPr lang="en-GB" dirty="0"/>
              <a:t> we in het </a:t>
            </a:r>
            <a:r>
              <a:rPr lang="en-GB" dirty="0" err="1"/>
              <a:t>kader</a:t>
            </a:r>
            <a:r>
              <a:rPr lang="en-GB" dirty="0"/>
              <a:t> van de open </a:t>
            </a:r>
            <a:r>
              <a:rPr lang="en-GB" dirty="0" err="1"/>
              <a:t>standaarden</a:t>
            </a:r>
            <a:r>
              <a:rPr lang="en-GB" dirty="0"/>
              <a:t> monitor </a:t>
            </a:r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onduidelijkheid</a:t>
            </a:r>
            <a:r>
              <a:rPr lang="en-GB" dirty="0"/>
              <a:t> </a:t>
            </a:r>
            <a:r>
              <a:rPr lang="en-GB" dirty="0" err="1"/>
              <a:t>aanlopen</a:t>
            </a:r>
            <a:r>
              <a:rPr lang="en-GB" dirty="0"/>
              <a:t> </a:t>
            </a:r>
            <a:r>
              <a:rPr lang="en-GB" dirty="0" err="1"/>
              <a:t>mbt</a:t>
            </a:r>
            <a:r>
              <a:rPr lang="en-GB" dirty="0"/>
              <a:t> de NL GOV Assurance profile for OAuth 2.0 </a:t>
            </a:r>
            <a:r>
              <a:rPr lang="en-GB" dirty="0" err="1"/>
              <a:t>standaard</a:t>
            </a:r>
            <a:r>
              <a:rPr lang="en-GB" dirty="0"/>
              <a:t>. </a:t>
            </a:r>
            <a:r>
              <a:rPr lang="en-GB" dirty="0" err="1"/>
              <a:t>Hopelijk</a:t>
            </a:r>
            <a:r>
              <a:rPr lang="en-GB" dirty="0"/>
              <a:t> mag </a:t>
            </a:r>
            <a:r>
              <a:rPr lang="en-GB" dirty="0" err="1"/>
              <a:t>ik</a:t>
            </a:r>
            <a:r>
              <a:rPr lang="en-GB" dirty="0"/>
              <a:t> je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vraag</a:t>
            </a:r>
            <a:r>
              <a:rPr lang="en-GB" dirty="0"/>
              <a:t> over </a:t>
            </a:r>
            <a:r>
              <a:rPr lang="en-GB" dirty="0" err="1"/>
              <a:t>stellen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Ik</a:t>
            </a:r>
            <a:r>
              <a:rPr lang="en-GB" dirty="0"/>
              <a:t> (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organisatie</a:t>
            </a:r>
            <a:r>
              <a:rPr lang="en-GB" dirty="0"/>
              <a:t> TNO) </a:t>
            </a:r>
            <a:r>
              <a:rPr lang="en-GB" dirty="0" err="1"/>
              <a:t>beoordelen</a:t>
            </a:r>
            <a:r>
              <a:rPr lang="en-GB" dirty="0"/>
              <a:t> </a:t>
            </a:r>
            <a:r>
              <a:rPr lang="en-GB" dirty="0" err="1"/>
              <a:t>aanbestedingen</a:t>
            </a:r>
            <a:r>
              <a:rPr lang="en-GB" dirty="0"/>
              <a:t> in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kader</a:t>
            </a:r>
            <a:r>
              <a:rPr lang="en-GB" dirty="0"/>
              <a:t> op de </a:t>
            </a:r>
            <a:r>
              <a:rPr lang="en-GB" dirty="0" err="1"/>
              <a:t>uitvraag</a:t>
            </a:r>
            <a:r>
              <a:rPr lang="en-GB" dirty="0"/>
              <a:t> van de </a:t>
            </a:r>
            <a:r>
              <a:rPr lang="en-GB" dirty="0" err="1"/>
              <a:t>verplichte</a:t>
            </a:r>
            <a:r>
              <a:rPr lang="en-GB" dirty="0"/>
              <a:t> open </a:t>
            </a:r>
            <a:r>
              <a:rPr lang="en-GB" dirty="0" err="1"/>
              <a:t>standaarden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 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is het </a:t>
            </a:r>
            <a:r>
              <a:rPr lang="en-GB" dirty="0" err="1"/>
              <a:t>soms</a:t>
            </a:r>
            <a:r>
              <a:rPr lang="en-GB" dirty="0"/>
              <a:t> </a:t>
            </a:r>
            <a:r>
              <a:rPr lang="en-GB" dirty="0" err="1"/>
              <a:t>lastig</a:t>
            </a:r>
            <a:r>
              <a:rPr lang="en-GB" dirty="0"/>
              <a:t> om de </a:t>
            </a:r>
            <a:r>
              <a:rPr lang="en-GB" dirty="0" err="1"/>
              <a:t>precieze</a:t>
            </a:r>
            <a:r>
              <a:rPr lang="en-GB" dirty="0"/>
              <a:t> use case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.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besteden</a:t>
            </a:r>
            <a:r>
              <a:rPr lang="en-GB" dirty="0"/>
              <a:t> </a:t>
            </a:r>
            <a:r>
              <a:rPr lang="en-GB" dirty="0" err="1"/>
              <a:t>producten</a:t>
            </a:r>
            <a:r>
              <a:rPr lang="en-GB" dirty="0"/>
              <a:t>/</a:t>
            </a:r>
            <a:r>
              <a:rPr lang="en-GB" dirty="0" err="1"/>
              <a:t>diensten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tegenwoordig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OAuth (2.0) component, maar de </a:t>
            </a:r>
            <a:r>
              <a:rPr lang="en-GB" dirty="0" err="1"/>
              <a:t>situaties</a:t>
            </a:r>
            <a:r>
              <a:rPr lang="en-GB" dirty="0"/>
              <a:t> </a:t>
            </a:r>
            <a:r>
              <a:rPr lang="en-GB" dirty="0" err="1"/>
              <a:t>waarin</a:t>
            </a:r>
            <a:r>
              <a:rPr lang="en-GB" dirty="0"/>
              <a:t> het </a:t>
            </a:r>
            <a:r>
              <a:rPr lang="en-GB" dirty="0" err="1"/>
              <a:t>noodzakelijk</a:t>
            </a:r>
            <a:r>
              <a:rPr lang="en-GB" dirty="0"/>
              <a:t> is om </a:t>
            </a:r>
            <a:r>
              <a:rPr lang="en-GB" dirty="0" err="1"/>
              <a:t>tevens</a:t>
            </a:r>
            <a:r>
              <a:rPr lang="en-GB" dirty="0"/>
              <a:t> de NL GOV Assurance profile for OAuth 2.0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eisen</a:t>
            </a:r>
            <a:r>
              <a:rPr lang="en-GB" dirty="0"/>
              <a:t>, is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duidelijk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 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het </a:t>
            </a:r>
            <a:r>
              <a:rPr lang="en-GB" dirty="0" err="1"/>
              <a:t>toepassingsgebied</a:t>
            </a:r>
            <a:r>
              <a:rPr lang="en-GB" dirty="0"/>
              <a:t> lees, </a:t>
            </a:r>
            <a:r>
              <a:rPr lang="en-GB" dirty="0" err="1"/>
              <a:t>vermoed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gevraagd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de OAuth </a:t>
            </a:r>
            <a:r>
              <a:rPr lang="en-GB" dirty="0" err="1"/>
              <a:t>authenticatie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onderdeel</a:t>
            </a:r>
            <a:r>
              <a:rPr lang="en-GB" dirty="0"/>
              <a:t> van het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besteden</a:t>
            </a:r>
            <a:r>
              <a:rPr lang="en-GB" dirty="0"/>
              <a:t> product </a:t>
            </a:r>
            <a:r>
              <a:rPr lang="en-GB" dirty="0" err="1"/>
              <a:t>opgenomen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product dan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toegang</a:t>
            </a:r>
            <a:r>
              <a:rPr lang="en-GB" dirty="0"/>
              <a:t> </a:t>
            </a:r>
            <a:r>
              <a:rPr lang="en-GB" dirty="0" err="1"/>
              <a:t>verstrekt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middels</a:t>
            </a:r>
            <a:r>
              <a:rPr lang="en-GB" dirty="0"/>
              <a:t> OAuth, dan </a:t>
            </a:r>
            <a:r>
              <a:rPr lang="en-GB" dirty="0" err="1"/>
              <a:t>dient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conform NL GOV Assurance profile </a:t>
            </a:r>
            <a:r>
              <a:rPr lang="en-GB" dirty="0" err="1"/>
              <a:t>geconfigureerd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is dan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van </a:t>
            </a:r>
            <a:r>
              <a:rPr lang="en-GB" dirty="0" err="1"/>
              <a:t>configureren</a:t>
            </a:r>
            <a:r>
              <a:rPr lang="en-GB" dirty="0"/>
              <a:t> van de OAuth 2.0 </a:t>
            </a:r>
            <a:r>
              <a:rPr lang="en-GB" dirty="0" err="1"/>
              <a:t>implementatie</a:t>
            </a:r>
            <a:r>
              <a:rPr lang="en-GB" dirty="0"/>
              <a:t> die extra </a:t>
            </a:r>
            <a:r>
              <a:rPr lang="en-GB" dirty="0" err="1"/>
              <a:t>veiligheidswaarborgen</a:t>
            </a:r>
            <a:r>
              <a:rPr lang="en-GB" dirty="0"/>
              <a:t> </a:t>
            </a:r>
            <a:r>
              <a:rPr lang="en-GB" dirty="0" err="1"/>
              <a:t>toevoegt</a:t>
            </a:r>
            <a:r>
              <a:rPr lang="en-GB" dirty="0"/>
              <a:t>. Lees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implicatie</a:t>
            </a:r>
            <a:r>
              <a:rPr lang="en-GB" dirty="0"/>
              <a:t> </a:t>
            </a:r>
            <a:r>
              <a:rPr lang="en-GB" dirty="0" err="1"/>
              <a:t>hiervan</a:t>
            </a:r>
            <a:r>
              <a:rPr lang="en-GB" dirty="0"/>
              <a:t> is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besteden</a:t>
            </a:r>
            <a:r>
              <a:rPr lang="en-GB" dirty="0"/>
              <a:t> product </a:t>
            </a:r>
            <a:r>
              <a:rPr lang="en-GB" dirty="0" err="1"/>
              <a:t>middels</a:t>
            </a:r>
            <a:r>
              <a:rPr lang="en-GB" dirty="0"/>
              <a:t> OAuth </a:t>
            </a:r>
            <a:r>
              <a:rPr lang="en-GB" dirty="0" err="1"/>
              <a:t>verbinding</a:t>
            </a:r>
            <a:r>
              <a:rPr lang="en-GB" dirty="0"/>
              <a:t> </a:t>
            </a:r>
            <a:r>
              <a:rPr lang="en-GB" dirty="0" err="1"/>
              <a:t>maakt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extern </a:t>
            </a:r>
            <a:r>
              <a:rPr lang="en-GB" dirty="0" err="1"/>
              <a:t>systeem</a:t>
            </a:r>
            <a:r>
              <a:rPr lang="en-GB" dirty="0"/>
              <a:t>, </a:t>
            </a:r>
            <a:r>
              <a:rPr lang="en-GB" dirty="0" err="1"/>
              <a:t>dit</a:t>
            </a:r>
            <a:r>
              <a:rPr lang="en-GB" dirty="0"/>
              <a:t> assurance profile </a:t>
            </a:r>
            <a:r>
              <a:rPr lang="en-GB" dirty="0" err="1"/>
              <a:t>niet</a:t>
            </a:r>
            <a:r>
              <a:rPr lang="en-GB" dirty="0"/>
              <a:t> van </a:t>
            </a:r>
            <a:r>
              <a:rPr lang="en-GB" dirty="0" err="1"/>
              <a:t>toepassing</a:t>
            </a:r>
            <a:r>
              <a:rPr lang="en-GB" dirty="0"/>
              <a:t> is. Met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: het assurance profile is </a:t>
            </a:r>
            <a:r>
              <a:rPr lang="en-GB" dirty="0" err="1"/>
              <a:t>alleen</a:t>
            </a:r>
            <a:r>
              <a:rPr lang="en-GB" dirty="0"/>
              <a:t> van </a:t>
            </a:r>
            <a:r>
              <a:rPr lang="en-GB" dirty="0" err="1"/>
              <a:t>toepassing</a:t>
            </a:r>
            <a:r>
              <a:rPr lang="en-GB" dirty="0"/>
              <a:t> op het product </a:t>
            </a:r>
            <a:r>
              <a:rPr lang="en-GB" dirty="0" err="1"/>
              <a:t>c.q</a:t>
            </a:r>
            <a:r>
              <a:rPr lang="en-GB" dirty="0"/>
              <a:t>. de </a:t>
            </a:r>
            <a:r>
              <a:rPr lang="en-GB" dirty="0" err="1"/>
              <a:t>dienst</a:t>
            </a:r>
            <a:r>
              <a:rPr lang="en-GB" dirty="0"/>
              <a:t> die de </a:t>
            </a:r>
            <a:r>
              <a:rPr lang="en-GB" dirty="0" err="1"/>
              <a:t>authenticatie</a:t>
            </a:r>
            <a:r>
              <a:rPr lang="en-GB" dirty="0"/>
              <a:t> </a:t>
            </a:r>
            <a:r>
              <a:rPr lang="en-GB" dirty="0" err="1"/>
              <a:t>uitvoert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het product van de </a:t>
            </a:r>
            <a:r>
              <a:rPr lang="en-GB" dirty="0" err="1"/>
              <a:t>partij</a:t>
            </a:r>
            <a:r>
              <a:rPr lang="en-GB" dirty="0"/>
              <a:t> </a:t>
            </a:r>
            <a:r>
              <a:rPr lang="en-GB" dirty="0" err="1"/>
              <a:t>waar</a:t>
            </a:r>
            <a:r>
              <a:rPr lang="en-GB" dirty="0"/>
              <a:t> contact mee </a:t>
            </a:r>
            <a:r>
              <a:rPr lang="en-GB" dirty="0" err="1"/>
              <a:t>gemaakt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. </a:t>
            </a:r>
            <a:r>
              <a:rPr lang="en-GB" dirty="0" err="1"/>
              <a:t>Klopt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Tevens</a:t>
            </a:r>
            <a:r>
              <a:rPr lang="en-GB" dirty="0"/>
              <a:t>, </a:t>
            </a:r>
            <a:r>
              <a:rPr lang="en-GB" dirty="0" err="1"/>
              <a:t>indien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besteden</a:t>
            </a:r>
            <a:r>
              <a:rPr lang="en-GB" dirty="0"/>
              <a:t> product OAuth </a:t>
            </a:r>
            <a:r>
              <a:rPr lang="en-GB" dirty="0" err="1"/>
              <a:t>authenticatie</a:t>
            </a:r>
            <a:r>
              <a:rPr lang="en-GB" dirty="0"/>
              <a:t> </a:t>
            </a:r>
            <a:r>
              <a:rPr lang="en-GB" dirty="0" err="1"/>
              <a:t>bevat</a:t>
            </a:r>
            <a:r>
              <a:rPr lang="en-GB" dirty="0"/>
              <a:t>, maar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derden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betrokken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die </a:t>
            </a:r>
            <a:r>
              <a:rPr lang="en-GB" dirty="0" err="1"/>
              <a:t>middels</a:t>
            </a:r>
            <a:r>
              <a:rPr lang="en-GB" dirty="0"/>
              <a:t> OAuth tokens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gebruiker</a:t>
            </a:r>
            <a:r>
              <a:rPr lang="en-GB" dirty="0"/>
              <a:t> </a:t>
            </a:r>
            <a:r>
              <a:rPr lang="en-GB" dirty="0" err="1"/>
              <a:t>toegang</a:t>
            </a:r>
            <a:r>
              <a:rPr lang="en-GB" dirty="0"/>
              <a:t> </a:t>
            </a:r>
            <a:r>
              <a:rPr lang="en-GB" dirty="0" err="1"/>
              <a:t>krijgen</a:t>
            </a:r>
            <a:r>
              <a:rPr lang="en-GB" dirty="0"/>
              <a:t> tot resources </a:t>
            </a:r>
            <a:r>
              <a:rPr lang="en-GB" dirty="0" err="1"/>
              <a:t>binnen</a:t>
            </a:r>
            <a:r>
              <a:rPr lang="en-GB" dirty="0"/>
              <a:t> het product, is het assurance profile dan </a:t>
            </a:r>
            <a:r>
              <a:rPr lang="en-GB" dirty="0" err="1"/>
              <a:t>helemaal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orde</a:t>
            </a:r>
            <a:r>
              <a:rPr lang="en-GB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Meer in het </a:t>
            </a:r>
            <a:r>
              <a:rPr lang="en-GB" dirty="0" err="1"/>
              <a:t>algemeen</a:t>
            </a:r>
            <a:r>
              <a:rPr lang="en-GB" dirty="0"/>
              <a:t> </a:t>
            </a:r>
            <a:r>
              <a:rPr lang="en-GB" dirty="0" err="1"/>
              <a:t>lijkt</a:t>
            </a:r>
            <a:r>
              <a:rPr lang="en-GB" dirty="0"/>
              <a:t> het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aanbesteders</a:t>
            </a:r>
            <a:r>
              <a:rPr lang="en-GB" dirty="0"/>
              <a:t> erg </a:t>
            </a:r>
            <a:r>
              <a:rPr lang="en-GB" dirty="0" err="1"/>
              <a:t>lastig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om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toe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r>
              <a:rPr lang="en-GB" dirty="0"/>
              <a:t>. Het </a:t>
            </a:r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SAML </a:t>
            </a:r>
            <a:r>
              <a:rPr lang="en-GB" dirty="0" err="1"/>
              <a:t>en</a:t>
            </a:r>
            <a:r>
              <a:rPr lang="en-GB" dirty="0"/>
              <a:t> OAuth is al </a:t>
            </a:r>
            <a:r>
              <a:rPr lang="en-GB" dirty="0" err="1"/>
              <a:t>lastig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om dan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verwachten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bestekschrijvers</a:t>
            </a:r>
            <a:r>
              <a:rPr lang="en-GB" dirty="0"/>
              <a:t>/</a:t>
            </a:r>
            <a:r>
              <a:rPr lang="en-GB" dirty="0" err="1"/>
              <a:t>aanbesteders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inschatten</a:t>
            </a:r>
            <a:r>
              <a:rPr lang="en-GB" dirty="0"/>
              <a:t> of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specifiek</a:t>
            </a:r>
            <a:r>
              <a:rPr lang="en-GB" dirty="0"/>
              <a:t> assurance </a:t>
            </a:r>
            <a:r>
              <a:rPr lang="en-GB" dirty="0" err="1"/>
              <a:t>profiel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toegepast</a:t>
            </a:r>
            <a:r>
              <a:rPr lang="en-GB" dirty="0"/>
              <a:t>/</a:t>
            </a:r>
            <a:r>
              <a:rPr lang="en-GB" dirty="0" err="1"/>
              <a:t>geeist</a:t>
            </a:r>
            <a:r>
              <a:rPr lang="en-GB" dirty="0"/>
              <a:t>, is heel </a:t>
            </a:r>
            <a:r>
              <a:rPr lang="en-GB" dirty="0" err="1"/>
              <a:t>zeldzaam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 </a:t>
            </a:r>
            <a:r>
              <a:rPr lang="en-GB" dirty="0" err="1"/>
              <a:t>Vriendelijke</a:t>
            </a:r>
            <a:r>
              <a:rPr lang="en-GB" dirty="0"/>
              <a:t> </a:t>
            </a:r>
            <a:r>
              <a:rPr lang="en-GB" dirty="0" err="1"/>
              <a:t>groet</a:t>
            </a:r>
            <a:r>
              <a:rPr lang="en-GB" dirty="0"/>
              <a:t>, </a:t>
            </a:r>
            <a:r>
              <a:rPr lang="en-GB" dirty="0" err="1"/>
              <a:t>Arend</a:t>
            </a:r>
            <a:r>
              <a:rPr lang="en-GB" dirty="0"/>
              <a:t> Jan Wiersma</a:t>
            </a:r>
          </a:p>
        </p:txBody>
      </p:sp>
    </p:spTree>
    <p:extLst>
      <p:ext uri="{BB962C8B-B14F-4D97-AF65-F5344CB8AC3E}">
        <p14:creationId xmlns:p14="http://schemas.microsoft.com/office/powerpoint/2010/main" val="9266286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34D6C"/>
      </a:accent1>
      <a:accent2>
        <a:srgbClr val="B13B8B"/>
      </a:accent2>
      <a:accent3>
        <a:srgbClr val="B84DC3"/>
      </a:accent3>
      <a:accent4>
        <a:srgbClr val="743BB1"/>
      </a:accent4>
      <a:accent5>
        <a:srgbClr val="554DC3"/>
      </a:accent5>
      <a:accent6>
        <a:srgbClr val="3B64B1"/>
      </a:accent6>
      <a:hlink>
        <a:srgbClr val="7055C6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1231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Slides bij Technisch Overleg OAuth-NL</vt:lpstr>
      <vt:lpstr>SEMVER - Versie overgangen </vt:lpstr>
      <vt:lpstr>Beelden PKIO bij Oauth-nl</vt:lpstr>
      <vt:lpstr>Vragen toepassingsgebied Forumstandaardisatie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bij Technisch Overleg OAuth-NL</dc:title>
  <dc:creator>Martin van der Plas</dc:creator>
  <cp:lastModifiedBy>Martin van der Plas</cp:lastModifiedBy>
  <cp:revision>1</cp:revision>
  <dcterms:created xsi:type="dcterms:W3CDTF">2022-06-16T07:51:05Z</dcterms:created>
  <dcterms:modified xsi:type="dcterms:W3CDTF">2022-06-16T10:38:11Z</dcterms:modified>
</cp:coreProperties>
</file>