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4" r:id="rId9"/>
    <p:sldId id="274" r:id="rId10"/>
    <p:sldId id="275" r:id="rId11"/>
    <p:sldId id="265" r:id="rId12"/>
    <p:sldId id="276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6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  <a:srgbClr val="000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30C17-F520-DECB-6E1B-5633D4F4A663}" v="455" dt="2024-06-06T08:41:40.301"/>
    <p1510:client id="{2BA151AA-E863-47F8-E2F0-4C2180DA9CA0}" v="920" dt="2024-06-05T09:00:09.746"/>
    <p1510:client id="{FCD84025-F9C9-80CF-81DA-1D8CED0FCA57}" v="83" dt="2024-06-06T09:16:54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0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79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89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23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17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07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44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36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84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12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6/6/2024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0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5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5AEF6-18C1-A0AA-5558-6A1F16E9C7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9080" r="-2" b="12176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de-DE" sz="6600">
                <a:solidFill>
                  <a:srgbClr val="FFFFFF"/>
                </a:solidFill>
              </a:rPr>
              <a:t>Klankbord presentatie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449798" y="3544059"/>
            <a:ext cx="3633923" cy="23974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>
                <a:solidFill>
                  <a:srgbClr val="FFFFFF"/>
                </a:solidFill>
              </a:rPr>
              <a:t>Project Standards Support</a:t>
            </a:r>
          </a:p>
          <a:p>
            <a:r>
              <a:rPr lang="de-DE" sz="2000" dirty="0">
                <a:solidFill>
                  <a:srgbClr val="FFFFFF"/>
                </a:solidFill>
              </a:rPr>
              <a:t>Merel van der </a:t>
            </a:r>
            <a:r>
              <a:rPr lang="de-DE" sz="2000" dirty="0" err="1">
                <a:solidFill>
                  <a:srgbClr val="FFFFFF"/>
                </a:solidFill>
              </a:rPr>
              <a:t>Hoeven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DDB2D-A8E0-F2B5-6DB7-28E8E926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A3C8A8-7E7C-96A7-8625-3CE42271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3000" dirty="0">
                <a:solidFill>
                  <a:schemeClr val="accent2"/>
                </a:solidFill>
              </a:rPr>
              <a:t>Scenario 1 – in-house development</a:t>
            </a:r>
            <a:endParaRPr lang="nl-NL" sz="2500" dirty="0" err="1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nl-NL" sz="2500"/>
              <a:t>LLM trainen risico's</a:t>
            </a:r>
            <a:endParaRPr lang="nl-NL" sz="2500" dirty="0"/>
          </a:p>
          <a:p>
            <a:pPr marL="514350" indent="-514350"/>
            <a:r>
              <a:rPr lang="nl-NL" sz="2500">
                <a:ea typeface="+mn-lt"/>
                <a:cs typeface="+mn-lt"/>
              </a:rPr>
              <a:t>Kost veel stroom</a:t>
            </a:r>
            <a:endParaRPr lang="nl-NL" sz="2500" dirty="0"/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nl-NL" sz="2100"/>
              <a:t>Slecht voor het milieu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nl-NL" sz="2100"/>
              <a:t>Kost veel geld</a:t>
            </a:r>
          </a:p>
          <a:p>
            <a:pPr marL="514350" indent="-514350"/>
            <a:r>
              <a:rPr lang="nl-NL" sz="2500"/>
              <a:t>Afhankelijk van achterliggende standaarden</a:t>
            </a:r>
            <a:endParaRPr lang="nl-NL" sz="2500" dirty="0"/>
          </a:p>
        </p:txBody>
      </p:sp>
    </p:spTree>
    <p:extLst>
      <p:ext uri="{BB962C8B-B14F-4D97-AF65-F5344CB8AC3E}">
        <p14:creationId xmlns:p14="http://schemas.microsoft.com/office/powerpoint/2010/main" val="130611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DDB2D-A8E0-F2B5-6DB7-28E8E926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A3C8A8-7E7C-96A7-8625-3CE42271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3000" dirty="0">
                <a:solidFill>
                  <a:schemeClr val="accent2"/>
                </a:solidFill>
              </a:rPr>
              <a:t>Scenario 2 – Leesplank trainingsdataset</a:t>
            </a:r>
          </a:p>
          <a:p>
            <a:pPr marL="514350" indent="-514350">
              <a:buFont typeface="Arial"/>
              <a:buChar char="•"/>
            </a:pPr>
            <a:r>
              <a:rPr lang="nl-NL" sz="2500">
                <a:solidFill>
                  <a:srgbClr val="000000"/>
                </a:solidFill>
                <a:latin typeface="Gill Sans Nova"/>
                <a:cs typeface="Arial"/>
              </a:rPr>
              <a:t>Leesplank trainingsdataset van UWV</a:t>
            </a:r>
            <a:endParaRPr lang="en-US" sz="2500">
              <a:solidFill>
                <a:srgbClr val="000000"/>
              </a:solidFill>
              <a:latin typeface="Gill Sans Nova"/>
              <a:cs typeface="Arial"/>
            </a:endParaRPr>
          </a:p>
          <a:p>
            <a:pPr marL="514350" indent="-514350">
              <a:buFont typeface="Arial"/>
              <a:buChar char="•"/>
            </a:pPr>
            <a:r>
              <a:rPr lang="nl-NL" sz="2500">
                <a:solidFill>
                  <a:srgbClr val="000000"/>
                </a:solidFill>
                <a:latin typeface="Gill Sans Nova"/>
                <a:cs typeface="Arial"/>
              </a:rPr>
              <a:t>Zelf LLM trainen</a:t>
            </a:r>
            <a:endParaRPr lang="en-US" sz="2500">
              <a:solidFill>
                <a:srgbClr val="000000"/>
              </a:solidFill>
              <a:latin typeface="Gill Sans Nova"/>
              <a:cs typeface="Arial"/>
            </a:endParaRPr>
          </a:p>
          <a:p>
            <a:pPr marL="514350" indent="-514350">
              <a:buFont typeface="Arial"/>
              <a:buChar char="•"/>
            </a:pPr>
            <a:r>
              <a:rPr lang="nl-NL" sz="2500">
                <a:solidFill>
                  <a:srgbClr val="000000"/>
                </a:solidFill>
                <a:latin typeface="Gill Sans Nova"/>
                <a:cs typeface="Arial"/>
              </a:rPr>
              <a:t>Gemiddeld personeel en skill diversiteit</a:t>
            </a:r>
            <a:endParaRPr lang="en-US" sz="2500">
              <a:solidFill>
                <a:srgbClr val="000000"/>
              </a:solidFill>
              <a:latin typeface="Gill Sans Nova"/>
              <a:cs typeface="Arial"/>
            </a:endParaRPr>
          </a:p>
          <a:p>
            <a:pPr marL="514350" indent="-514350">
              <a:buFont typeface="Arial"/>
              <a:buChar char="•"/>
            </a:pPr>
            <a:r>
              <a:rPr lang="nl-NL" sz="2500">
                <a:solidFill>
                  <a:srgbClr val="000000"/>
                </a:solidFill>
                <a:latin typeface="Gill Sans Nova"/>
                <a:cs typeface="Arial"/>
              </a:rPr>
              <a:t>Gemiddeld risico's</a:t>
            </a:r>
            <a:endParaRPr lang="en-US" sz="2500">
              <a:solidFill>
                <a:srgbClr val="000000"/>
              </a:solidFill>
              <a:latin typeface="Gill Sans Nova"/>
              <a:cs typeface="Arial"/>
            </a:endParaRPr>
          </a:p>
          <a:p>
            <a:pPr marL="514350" indent="-514350">
              <a:buFont typeface="Arial"/>
              <a:buChar char="•"/>
            </a:pPr>
            <a:r>
              <a:rPr lang="nl-NL" sz="2500">
                <a:solidFill>
                  <a:srgbClr val="000000"/>
                </a:solidFill>
                <a:latin typeface="Gill Sans Nova"/>
                <a:cs typeface="Arial"/>
              </a:rPr>
              <a:t>Gemiddeld implementatie traject</a:t>
            </a:r>
            <a:endParaRPr lang="nl-NL">
              <a:latin typeface="Gill Sans Nova"/>
            </a:endParaRPr>
          </a:p>
        </p:txBody>
      </p:sp>
    </p:spTree>
    <p:extLst>
      <p:ext uri="{BB962C8B-B14F-4D97-AF65-F5344CB8AC3E}">
        <p14:creationId xmlns:p14="http://schemas.microsoft.com/office/powerpoint/2010/main" val="92315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DDB2D-A8E0-F2B5-6DB7-28E8E926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A3C8A8-7E7C-96A7-8625-3CE42271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3000" dirty="0">
                <a:solidFill>
                  <a:schemeClr val="accent2"/>
                </a:solidFill>
              </a:rPr>
              <a:t>Scenario 2 – Leesplank trainingsdataset</a:t>
            </a:r>
          </a:p>
          <a:p>
            <a:pPr marL="0" indent="0">
              <a:buNone/>
            </a:pPr>
            <a:r>
              <a:rPr lang="nl-NL" sz="2500">
                <a:solidFill>
                  <a:srgbClr val="000000"/>
                </a:solidFill>
                <a:ea typeface="+mn-lt"/>
                <a:cs typeface="+mn-lt"/>
              </a:rPr>
              <a:t>LLM trainen risico's</a:t>
            </a:r>
          </a:p>
          <a:p>
            <a:pPr marL="514350" indent="-514350">
              <a:buFont typeface="Arial"/>
              <a:buChar char="•"/>
            </a:pPr>
            <a:r>
              <a:rPr lang="nl-NL" sz="2500">
                <a:solidFill>
                  <a:srgbClr val="000000"/>
                </a:solidFill>
                <a:latin typeface="Gill Sans Nova"/>
                <a:cs typeface="Arial"/>
              </a:rPr>
              <a:t>Kost veel stroom</a:t>
            </a:r>
          </a:p>
          <a:p>
            <a:pPr marL="971550" lvl="1" indent="-514350">
              <a:buFont typeface="Courier New,monospace"/>
              <a:buChar char="o"/>
            </a:pPr>
            <a:r>
              <a:rPr lang="nl-NL" sz="2100">
                <a:solidFill>
                  <a:srgbClr val="000000"/>
                </a:solidFill>
                <a:latin typeface="Gill Sans Nova"/>
                <a:cs typeface="Arial"/>
              </a:rPr>
              <a:t>Slecht voor het milieu</a:t>
            </a:r>
            <a:endParaRPr lang="en-US" sz="2100">
              <a:solidFill>
                <a:srgbClr val="000000"/>
              </a:solidFill>
              <a:latin typeface="Gill Sans Nova"/>
              <a:cs typeface="Arial"/>
            </a:endParaRPr>
          </a:p>
          <a:p>
            <a:pPr marL="971550" lvl="1" indent="-514350">
              <a:buFont typeface="Courier New,monospace"/>
              <a:buChar char="o"/>
            </a:pPr>
            <a:r>
              <a:rPr lang="nl-NL" sz="2100">
                <a:solidFill>
                  <a:srgbClr val="000000"/>
                </a:solidFill>
                <a:latin typeface="Gill Sans Nova"/>
                <a:cs typeface="Arial"/>
              </a:rPr>
              <a:t>Kost veel geld</a:t>
            </a:r>
            <a:endParaRPr lang="en-US" sz="2100">
              <a:solidFill>
                <a:srgbClr val="000000"/>
              </a:solidFill>
              <a:latin typeface="Gill Sans Nova"/>
              <a:cs typeface="Arial"/>
            </a:endParaRPr>
          </a:p>
          <a:p>
            <a:pPr marL="514350" indent="-514350">
              <a:buFont typeface="Courier New,monospace"/>
              <a:buChar char="o"/>
            </a:pPr>
            <a:r>
              <a:rPr lang="nl-NL" sz="2500">
                <a:solidFill>
                  <a:srgbClr val="000000"/>
                </a:solidFill>
                <a:latin typeface="Gill Sans Nova"/>
                <a:cs typeface="Arial"/>
              </a:rPr>
              <a:t>Afhankelijk van achterliggende standaarden</a:t>
            </a:r>
            <a:endParaRPr lang="nl-NL">
              <a:latin typeface="Gill Sans Nova"/>
            </a:endParaRPr>
          </a:p>
        </p:txBody>
      </p:sp>
    </p:spTree>
    <p:extLst>
      <p:ext uri="{BB962C8B-B14F-4D97-AF65-F5344CB8AC3E}">
        <p14:creationId xmlns:p14="http://schemas.microsoft.com/office/powerpoint/2010/main" val="127246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DDB2D-A8E0-F2B5-6DB7-28E8E926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A3C8A8-7E7C-96A7-8625-3CE42271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3000" dirty="0">
                <a:solidFill>
                  <a:schemeClr val="accent2"/>
                </a:solidFill>
              </a:rPr>
              <a:t>Scenario 3 – GPT-NL LLM</a:t>
            </a:r>
          </a:p>
          <a:p>
            <a:pPr marL="514350" indent="-514350">
              <a:buFont typeface="Arial,Sans-Serif"/>
              <a:buChar char="•"/>
            </a:pPr>
            <a:r>
              <a:rPr lang="nl-NL" sz="2500">
                <a:solidFill>
                  <a:srgbClr val="000000"/>
                </a:solidFill>
                <a:latin typeface="Gill Sans Nova"/>
                <a:cs typeface="Arial"/>
              </a:rPr>
              <a:t>GPT-NL LLM van TNO, NFI en SURF</a:t>
            </a:r>
            <a:endParaRPr lang="en-US" sz="2500">
              <a:solidFill>
                <a:srgbClr val="000000"/>
              </a:solidFill>
              <a:latin typeface="Gill Sans Nova"/>
              <a:cs typeface="Arial"/>
            </a:endParaRPr>
          </a:p>
          <a:p>
            <a:pPr marL="514350" indent="-514350">
              <a:buFont typeface="Arial,Sans-Serif"/>
              <a:buChar char="•"/>
            </a:pPr>
            <a:r>
              <a:rPr lang="nl-NL" sz="2500">
                <a:solidFill>
                  <a:srgbClr val="000000"/>
                </a:solidFill>
                <a:latin typeface="Gill Sans Nova"/>
                <a:cs typeface="Arial"/>
              </a:rPr>
              <a:t>Minste personeel en skill diversiteit</a:t>
            </a:r>
            <a:endParaRPr lang="en-US" sz="2500">
              <a:solidFill>
                <a:srgbClr val="000000"/>
              </a:solidFill>
              <a:latin typeface="Gill Sans Nova"/>
              <a:cs typeface="Arial"/>
            </a:endParaRPr>
          </a:p>
          <a:p>
            <a:pPr marL="514350" indent="-514350">
              <a:buFont typeface="Arial,Sans-Serif"/>
              <a:buChar char="•"/>
            </a:pPr>
            <a:r>
              <a:rPr lang="nl-NL" sz="2500">
                <a:solidFill>
                  <a:srgbClr val="000000"/>
                </a:solidFill>
                <a:latin typeface="Gill Sans Nova"/>
                <a:cs typeface="Arial"/>
              </a:rPr>
              <a:t>Minste risico's</a:t>
            </a:r>
            <a:endParaRPr lang="en-US" sz="2500">
              <a:solidFill>
                <a:srgbClr val="000000"/>
              </a:solidFill>
              <a:latin typeface="Gill Sans Nova"/>
              <a:cs typeface="Arial"/>
            </a:endParaRPr>
          </a:p>
          <a:p>
            <a:pPr marL="514350" indent="-514350">
              <a:buFont typeface="Arial,Sans-Serif"/>
              <a:buChar char="•"/>
            </a:pPr>
            <a:r>
              <a:rPr lang="nl-NL" sz="2500">
                <a:solidFill>
                  <a:srgbClr val="000000"/>
                </a:solidFill>
                <a:latin typeface="Gill Sans Nova"/>
                <a:cs typeface="Arial"/>
              </a:rPr>
              <a:t>Langste implementatie traject</a:t>
            </a:r>
            <a:endParaRPr lang="nl-NL">
              <a:latin typeface="Gill Sans Nova"/>
            </a:endParaRPr>
          </a:p>
        </p:txBody>
      </p:sp>
    </p:spTree>
    <p:extLst>
      <p:ext uri="{BB962C8B-B14F-4D97-AF65-F5344CB8AC3E}">
        <p14:creationId xmlns:p14="http://schemas.microsoft.com/office/powerpoint/2010/main" val="207210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DDB2D-A8E0-F2B5-6DB7-28E8E926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pic>
        <p:nvPicPr>
          <p:cNvPr id="6" name="Afbeelding 5" descr="Afbeelding met tekst, schermopname, diagram, Kleurrijkheid&#10;&#10;Automatisch gegenereerde beschrijving">
            <a:extLst>
              <a:ext uri="{FF2B5EF4-FFF2-40B4-BE49-F238E27FC236}">
                <a16:creationId xmlns:a16="http://schemas.microsoft.com/office/drawing/2014/main" id="{EF93283E-D316-5578-318D-DC6D5F1941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1" t="6991" r="2838" b="10805"/>
          <a:stretch/>
        </p:blipFill>
        <p:spPr>
          <a:xfrm>
            <a:off x="839258" y="2367433"/>
            <a:ext cx="11101850" cy="2988087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1E632DBB-5F66-7991-8794-C312B19CC1C9}"/>
              </a:ext>
            </a:extLst>
          </p:cNvPr>
          <p:cNvSpPr txBox="1"/>
          <p:nvPr/>
        </p:nvSpPr>
        <p:spPr>
          <a:xfrm>
            <a:off x="1590136" y="5357004"/>
            <a:ext cx="278633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2500">
                <a:solidFill>
                  <a:schemeClr val="accent2"/>
                </a:solidFill>
              </a:rPr>
              <a:t>In-house</a:t>
            </a:r>
            <a:endParaRPr lang="nl-NL">
              <a:solidFill>
                <a:schemeClr val="accent2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99D1E63-0385-94E0-187E-0D5900B560D5}"/>
              </a:ext>
            </a:extLst>
          </p:cNvPr>
          <p:cNvSpPr txBox="1"/>
          <p:nvPr/>
        </p:nvSpPr>
        <p:spPr>
          <a:xfrm>
            <a:off x="5371381" y="5357003"/>
            <a:ext cx="278633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2500" dirty="0">
                <a:solidFill>
                  <a:schemeClr val="accent2"/>
                </a:solidFill>
              </a:rPr>
              <a:t>Leesplank trainingsdataset</a:t>
            </a:r>
            <a:endParaRPr lang="nl-NL" dirty="0">
              <a:solidFill>
                <a:schemeClr val="accent2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3B02904-2D26-4F1E-F845-4DDA0747F954}"/>
              </a:ext>
            </a:extLst>
          </p:cNvPr>
          <p:cNvSpPr txBox="1"/>
          <p:nvPr/>
        </p:nvSpPr>
        <p:spPr>
          <a:xfrm>
            <a:off x="9051984" y="5357002"/>
            <a:ext cx="278633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2500" dirty="0">
                <a:solidFill>
                  <a:schemeClr val="accent2"/>
                </a:solidFill>
              </a:rPr>
              <a:t>GPT-NL LLM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5144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DDB2D-A8E0-F2B5-6DB7-28E8E926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A3C8A8-7E7C-96A7-8625-3CE42271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3000" dirty="0">
                <a:solidFill>
                  <a:schemeClr val="accent2"/>
                </a:solidFill>
              </a:rPr>
              <a:t>Algemene risico's</a:t>
            </a:r>
          </a:p>
          <a:p>
            <a:pPr marL="514350" indent="-514350"/>
            <a:r>
              <a:rPr lang="nl-NL" sz="2500"/>
              <a:t>LLM oogt onterecht als expert</a:t>
            </a:r>
            <a:endParaRPr lang="nl-NL" sz="2500" dirty="0"/>
          </a:p>
          <a:p>
            <a:pPr marL="514350" indent="-514350"/>
            <a:r>
              <a:rPr lang="nl-NL" sz="2500"/>
              <a:t>Door LLM gebruik, gebruiker </a:t>
            </a:r>
            <a:r>
              <a:rPr lang="nl-NL" sz="2500">
                <a:ea typeface="+mn-lt"/>
                <a:cs typeface="+mn-lt"/>
              </a:rPr>
              <a:t>vindt </a:t>
            </a:r>
            <a:r>
              <a:rPr lang="nl-NL" sz="2500"/>
              <a:t>geen antwoorden in documentatie</a:t>
            </a:r>
          </a:p>
          <a:p>
            <a:pPr marL="514350" indent="-514350"/>
            <a:r>
              <a:rPr lang="nl-NL" sz="2500"/>
              <a:t>Fouten in documentatie vallen minder snel op</a:t>
            </a:r>
          </a:p>
          <a:p>
            <a:pPr marL="514350" indent="-514350"/>
            <a:r>
              <a:rPr lang="nl-NL" sz="2500"/>
              <a:t>LLM verboden door overheid</a:t>
            </a:r>
            <a:endParaRPr lang="nl-NL" sz="2500" dirty="0"/>
          </a:p>
          <a:p>
            <a:pPr marL="514350" indent="-514350"/>
            <a:r>
              <a:rPr lang="nl-NL" sz="2500"/>
              <a:t>Negatieve houding over LLM vanuit overheid of maatschappij</a:t>
            </a:r>
            <a:endParaRPr lang="nl-NL" sz="2500" dirty="0"/>
          </a:p>
          <a:p>
            <a:pPr marL="514350" indent="-514350"/>
            <a:r>
              <a:rPr lang="nl-NL" sz="2500"/>
              <a:t>LLM neemt baan in beslag</a:t>
            </a:r>
            <a:endParaRPr lang="nl-NL"/>
          </a:p>
          <a:p>
            <a:pPr marL="514350" indent="-514350"/>
            <a:r>
              <a:rPr lang="nl-NL" sz="2500"/>
              <a:t>Minder contact tussen gebruiker en Logius</a:t>
            </a:r>
            <a:endParaRPr lang="nl-NL" sz="2500" dirty="0"/>
          </a:p>
          <a:p>
            <a:pPr marL="514350" indent="-514350"/>
            <a:r>
              <a:rPr lang="nl-NL" sz="2500"/>
              <a:t>Geen bijscholing over LLM binnen Logius</a:t>
            </a:r>
            <a:endParaRPr lang="nl-NL" sz="2500" dirty="0"/>
          </a:p>
          <a:p>
            <a:pPr marL="514350" indent="-514350"/>
            <a:endParaRPr lang="nl-NL" sz="2500" dirty="0"/>
          </a:p>
        </p:txBody>
      </p:sp>
    </p:spTree>
    <p:extLst>
      <p:ext uri="{BB962C8B-B14F-4D97-AF65-F5344CB8AC3E}">
        <p14:creationId xmlns:p14="http://schemas.microsoft.com/office/powerpoint/2010/main" val="187273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DDB2D-A8E0-F2B5-6DB7-28E8E926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A3C8A8-7E7C-96A7-8625-3CE42271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3211"/>
            <a:ext cx="4234294" cy="37043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nl-NL" sz="3000" dirty="0">
              <a:solidFill>
                <a:schemeClr val="accent2"/>
              </a:solidFill>
            </a:endParaRPr>
          </a:p>
          <a:p>
            <a:r>
              <a:rPr lang="nl-NL" sz="2500">
                <a:ea typeface="+mn-lt"/>
                <a:cs typeface="+mn-lt"/>
              </a:rPr>
              <a:t>Project Speech Recognition &amp; AI van SSC-ICT</a:t>
            </a:r>
          </a:p>
          <a:p>
            <a:r>
              <a:rPr lang="nl-NL" sz="2500">
                <a:solidFill>
                  <a:srgbClr val="000000"/>
                </a:solidFill>
              </a:rPr>
              <a:t>Voorkomt incorrecte en verouderde antwoorden</a:t>
            </a:r>
            <a:endParaRPr lang="nl-NL" sz="2500" dirty="0">
              <a:solidFill>
                <a:srgbClr val="000000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nl-NL" sz="2100">
                <a:solidFill>
                  <a:srgbClr val="000000"/>
                </a:solidFill>
              </a:rPr>
              <a:t>Indien documentatie correct en up-to-date is</a:t>
            </a:r>
            <a:endParaRPr lang="nl-NL" sz="2100" dirty="0">
              <a:solidFill>
                <a:srgbClr val="000000"/>
              </a:solidFill>
            </a:endParaRPr>
          </a:p>
        </p:txBody>
      </p:sp>
      <p:pic>
        <p:nvPicPr>
          <p:cNvPr id="4" name="Afbeelding 3" descr="Afbeelding met tekst, schermopname, diagram&#10;&#10;Automatisch gegenereerde beschrijving">
            <a:extLst>
              <a:ext uri="{FF2B5EF4-FFF2-40B4-BE49-F238E27FC236}">
                <a16:creationId xmlns:a16="http://schemas.microsoft.com/office/drawing/2014/main" id="{B26FCD0E-4471-A44D-5128-81D8A93759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0" t="4308" r="7828" b="6577"/>
          <a:stretch/>
        </p:blipFill>
        <p:spPr>
          <a:xfrm>
            <a:off x="5339663" y="2582918"/>
            <a:ext cx="6574453" cy="335215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4539207E-432F-C68F-838A-6A5C2E7BCDD0}"/>
              </a:ext>
            </a:extLst>
          </p:cNvPr>
          <p:cNvSpPr txBox="1"/>
          <p:nvPr/>
        </p:nvSpPr>
        <p:spPr>
          <a:xfrm>
            <a:off x="835325" y="1805796"/>
            <a:ext cx="702765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000">
                <a:solidFill>
                  <a:srgbClr val="4E91F0"/>
                </a:solidFill>
              </a:rPr>
              <a:t>Retrieval Augmented Generation (RAG)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360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DDB2D-A8E0-F2B5-6DB7-28E8E926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A3C8A8-7E7C-96A7-8625-3CE42271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3000" dirty="0">
                <a:solidFill>
                  <a:schemeClr val="accent2"/>
                </a:solidFill>
              </a:rPr>
              <a:t>Wet- en regelgeving</a:t>
            </a:r>
          </a:p>
          <a:p>
            <a:r>
              <a:rPr lang="nl-NL" sz="2500" dirty="0"/>
              <a:t>Weinig wetgeving specifiek voor AI</a:t>
            </a:r>
          </a:p>
          <a:p>
            <a:r>
              <a:rPr lang="nl-NL" sz="2500" dirty="0"/>
              <a:t>Wel bestaande wetgeving van toepassing op AI</a:t>
            </a:r>
          </a:p>
          <a:p>
            <a:r>
              <a:rPr lang="nl-NL" sz="2500" dirty="0"/>
              <a:t>Momenteel veel gewerkt aan reguleren van AI</a:t>
            </a:r>
          </a:p>
        </p:txBody>
      </p:sp>
    </p:spTree>
    <p:extLst>
      <p:ext uri="{BB962C8B-B14F-4D97-AF65-F5344CB8AC3E}">
        <p14:creationId xmlns:p14="http://schemas.microsoft.com/office/powerpoint/2010/main" val="2723936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DDB2D-A8E0-F2B5-6DB7-28E8E926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A3C8A8-7E7C-96A7-8625-3CE42271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3000" dirty="0">
                <a:solidFill>
                  <a:schemeClr val="accent2"/>
                </a:solidFill>
              </a:rPr>
              <a:t>Wet- en regelgeving</a:t>
            </a:r>
          </a:p>
          <a:p>
            <a:r>
              <a:rPr lang="nl-NL" sz="2500" dirty="0"/>
              <a:t>Wet Open Overheid (</a:t>
            </a:r>
            <a:r>
              <a:rPr lang="nl-NL" sz="2500" dirty="0" err="1"/>
              <a:t>Woo</a:t>
            </a:r>
            <a:r>
              <a:rPr lang="nl-NL" sz="2500" dirty="0"/>
              <a:t>)</a:t>
            </a:r>
          </a:p>
          <a:p>
            <a:r>
              <a:rPr lang="nl-NL" sz="2500" dirty="0"/>
              <a:t>AI-act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nl-NL" sz="2100" dirty="0">
                <a:ea typeface="+mn-lt"/>
                <a:cs typeface="+mn-lt"/>
              </a:rPr>
              <a:t>Data </a:t>
            </a:r>
            <a:r>
              <a:rPr lang="nl-NL" sz="2100" dirty="0" err="1">
                <a:ea typeface="+mn-lt"/>
                <a:cs typeface="+mn-lt"/>
              </a:rPr>
              <a:t>Protection</a:t>
            </a:r>
            <a:r>
              <a:rPr lang="nl-NL" sz="2100" dirty="0">
                <a:ea typeface="+mn-lt"/>
                <a:cs typeface="+mn-lt"/>
              </a:rPr>
              <a:t> Impact Assessment (DPIA4)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nl-NL" sz="2100" dirty="0">
                <a:ea typeface="+mn-lt"/>
                <a:cs typeface="+mn-lt"/>
              </a:rPr>
              <a:t>Impact Assessment Mensenrechten en Algoritmes (IAMA5)</a:t>
            </a:r>
            <a:endParaRPr lang="nl-NL" sz="2100" dirty="0"/>
          </a:p>
          <a:p>
            <a:r>
              <a:rPr lang="nl-NL" sz="2500" dirty="0"/>
              <a:t>Strategisch Actieplan voor </a:t>
            </a:r>
            <a:r>
              <a:rPr lang="nl-NL" sz="2500" dirty="0" err="1">
                <a:ea typeface="+mn-lt"/>
                <a:cs typeface="+mn-lt"/>
              </a:rPr>
              <a:t>Artificial</a:t>
            </a:r>
            <a:r>
              <a:rPr lang="nl-NL" sz="2500" dirty="0">
                <a:ea typeface="+mn-lt"/>
                <a:cs typeface="+mn-lt"/>
              </a:rPr>
              <a:t> Intelligence</a:t>
            </a:r>
            <a:r>
              <a:rPr lang="nl-NL" sz="2500" dirty="0"/>
              <a:t> (SAPAI)</a:t>
            </a:r>
          </a:p>
          <a:p>
            <a:r>
              <a:rPr lang="nl-NL" sz="2500" dirty="0"/>
              <a:t>UNESCO - </a:t>
            </a:r>
            <a:r>
              <a:rPr lang="nl-NL" sz="2500" dirty="0" err="1">
                <a:ea typeface="+mn-lt"/>
                <a:cs typeface="+mn-lt"/>
              </a:rPr>
              <a:t>Ethics</a:t>
            </a:r>
            <a:r>
              <a:rPr lang="nl-NL" sz="2500" dirty="0">
                <a:ea typeface="+mn-lt"/>
                <a:cs typeface="+mn-lt"/>
              </a:rPr>
              <a:t> of </a:t>
            </a:r>
            <a:r>
              <a:rPr lang="nl-NL" sz="2500" dirty="0" err="1">
                <a:ea typeface="+mn-lt"/>
                <a:cs typeface="+mn-lt"/>
              </a:rPr>
              <a:t>Artificial</a:t>
            </a:r>
            <a:r>
              <a:rPr lang="nl-NL" sz="2500" dirty="0">
                <a:ea typeface="+mn-lt"/>
                <a:cs typeface="+mn-lt"/>
              </a:rPr>
              <a:t> Intelligence</a:t>
            </a:r>
            <a:endParaRPr lang="nl-NL" sz="2500" dirty="0"/>
          </a:p>
          <a:p>
            <a:endParaRPr lang="nl-NL" sz="2500" dirty="0"/>
          </a:p>
        </p:txBody>
      </p:sp>
    </p:spTree>
    <p:extLst>
      <p:ext uri="{BB962C8B-B14F-4D97-AF65-F5344CB8AC3E}">
        <p14:creationId xmlns:p14="http://schemas.microsoft.com/office/powerpoint/2010/main" val="951405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DDB2D-A8E0-F2B5-6DB7-28E8E926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A3C8A8-7E7C-96A7-8625-3CE42271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89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3000" dirty="0">
                <a:solidFill>
                  <a:schemeClr val="accent2"/>
                </a:solidFill>
              </a:rPr>
              <a:t>Data kwaliteit</a:t>
            </a:r>
          </a:p>
          <a:p>
            <a:pPr marL="0" indent="0">
              <a:buNone/>
            </a:pPr>
            <a:r>
              <a:rPr lang="nl-NL" sz="2500" dirty="0">
                <a:solidFill>
                  <a:srgbClr val="000000"/>
                </a:solidFill>
              </a:rPr>
              <a:t>Voor Trainingsdataset en documentatie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043E93D9-430B-1F89-AEF4-3368C47964AF}"/>
              </a:ext>
            </a:extLst>
          </p:cNvPr>
          <p:cNvSpPr txBox="1">
            <a:spLocks/>
          </p:cNvSpPr>
          <p:nvPr/>
        </p:nvSpPr>
        <p:spPr>
          <a:xfrm>
            <a:off x="838200" y="2630758"/>
            <a:ext cx="4234294" cy="37043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l-NL" sz="3000" dirty="0">
              <a:solidFill>
                <a:schemeClr val="accent2"/>
              </a:solidFill>
            </a:endParaRPr>
          </a:p>
          <a:p>
            <a:r>
              <a:rPr lang="nl-NL" sz="2500">
                <a:solidFill>
                  <a:srgbClr val="000000"/>
                </a:solidFill>
              </a:rPr>
              <a:t>Verwerkbaarheid</a:t>
            </a:r>
            <a:endParaRPr lang="nl-NL" sz="2500" dirty="0">
              <a:solidFill>
                <a:srgbClr val="000000"/>
              </a:solidFill>
            </a:endParaRPr>
          </a:p>
          <a:p>
            <a:r>
              <a:rPr lang="nl-NL" sz="2500" dirty="0">
                <a:solidFill>
                  <a:srgbClr val="000000"/>
                </a:solidFill>
              </a:rPr>
              <a:t>Uniekheid</a:t>
            </a:r>
          </a:p>
          <a:p>
            <a:r>
              <a:rPr lang="nl-NL" sz="2500" dirty="0">
                <a:solidFill>
                  <a:srgbClr val="000000"/>
                </a:solidFill>
              </a:rPr>
              <a:t>Validiteit</a:t>
            </a:r>
          </a:p>
          <a:p>
            <a:r>
              <a:rPr lang="nl-NL" sz="2500" dirty="0">
                <a:solidFill>
                  <a:srgbClr val="000000"/>
                </a:solidFill>
              </a:rPr>
              <a:t>Accuraatheid</a:t>
            </a:r>
          </a:p>
          <a:p>
            <a:r>
              <a:rPr lang="nl-NL" sz="2500" dirty="0">
                <a:solidFill>
                  <a:srgbClr val="000000"/>
                </a:solidFill>
              </a:rPr>
              <a:t>Reproduceerbaarheid</a:t>
            </a:r>
          </a:p>
          <a:p>
            <a:r>
              <a:rPr lang="nl-NL" sz="2500" dirty="0">
                <a:solidFill>
                  <a:srgbClr val="000000"/>
                </a:solidFill>
              </a:rPr>
              <a:t>Continuïteit</a:t>
            </a:r>
          </a:p>
          <a:p>
            <a:endParaRPr lang="nl-NL" sz="2500" dirty="0">
              <a:solidFill>
                <a:srgbClr val="000000"/>
              </a:solidFill>
            </a:endParaRP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9217CE49-9ACB-42B3-FF27-69AE36D019EE}"/>
              </a:ext>
            </a:extLst>
          </p:cNvPr>
          <p:cNvSpPr txBox="1">
            <a:spLocks/>
          </p:cNvSpPr>
          <p:nvPr/>
        </p:nvSpPr>
        <p:spPr>
          <a:xfrm>
            <a:off x="6093123" y="2702644"/>
            <a:ext cx="5621710" cy="363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nl-NL" sz="3000" dirty="0">
              <a:solidFill>
                <a:schemeClr val="accent2"/>
              </a:solidFill>
            </a:endParaRPr>
          </a:p>
          <a:p>
            <a:r>
              <a:rPr lang="nl-NL" sz="2500" dirty="0">
                <a:solidFill>
                  <a:srgbClr val="000000"/>
                </a:solidFill>
              </a:rPr>
              <a:t>Volledigheid</a:t>
            </a:r>
          </a:p>
          <a:p>
            <a:r>
              <a:rPr lang="nl-NL" sz="2500" dirty="0">
                <a:solidFill>
                  <a:srgbClr val="000000"/>
                </a:solidFill>
              </a:rPr>
              <a:t>Tijdigheid</a:t>
            </a:r>
          </a:p>
          <a:p>
            <a:r>
              <a:rPr lang="nl-NL" sz="2500" dirty="0">
                <a:solidFill>
                  <a:srgbClr val="000000"/>
                </a:solidFill>
              </a:rPr>
              <a:t>Consistentie</a:t>
            </a:r>
          </a:p>
          <a:p>
            <a:r>
              <a:rPr lang="nl-NL" sz="2500">
                <a:solidFill>
                  <a:srgbClr val="000000"/>
                </a:solidFill>
              </a:rPr>
              <a:t>Controleerbaarheid</a:t>
            </a:r>
            <a:endParaRPr lang="nl-NL" sz="2500" dirty="0">
              <a:solidFill>
                <a:srgbClr val="000000"/>
              </a:solidFill>
            </a:endParaRPr>
          </a:p>
          <a:p>
            <a:r>
              <a:rPr lang="nl-NL" sz="2500" dirty="0">
                <a:solidFill>
                  <a:srgbClr val="000000"/>
                </a:solidFill>
              </a:rPr>
              <a:t>Compliance</a:t>
            </a:r>
          </a:p>
          <a:p>
            <a:endParaRPr lang="nl-NL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7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49C8C-FC81-68C6-8284-2BE594AF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33379E-86A6-198E-F092-EEF76A72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Aanleiding</a:t>
            </a:r>
          </a:p>
          <a:p>
            <a:r>
              <a:rPr lang="nl-NL" dirty="0"/>
              <a:t>Hoofdvraag</a:t>
            </a:r>
          </a:p>
          <a:p>
            <a:r>
              <a:rPr lang="nl-NL" dirty="0"/>
              <a:t>Conclusie van het onderzoek</a:t>
            </a:r>
          </a:p>
          <a:p>
            <a:r>
              <a:rPr lang="nl-NL" dirty="0"/>
              <a:t>Vragenronde</a:t>
            </a:r>
          </a:p>
        </p:txBody>
      </p:sp>
    </p:spTree>
    <p:extLst>
      <p:ext uri="{BB962C8B-B14F-4D97-AF65-F5344CB8AC3E}">
        <p14:creationId xmlns:p14="http://schemas.microsoft.com/office/powerpoint/2010/main" val="3909175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DDB2D-A8E0-F2B5-6DB7-28E8E926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A3C8A8-7E7C-96A7-8625-3CE42271E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388" y="1825625"/>
            <a:ext cx="10508412" cy="10301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3000" dirty="0">
                <a:solidFill>
                  <a:schemeClr val="accent2"/>
                </a:solidFill>
              </a:rPr>
              <a:t>Data </a:t>
            </a:r>
            <a:r>
              <a:rPr lang="nl-NL" sz="3000" dirty="0" err="1">
                <a:solidFill>
                  <a:schemeClr val="accent2"/>
                </a:solidFill>
              </a:rPr>
              <a:t>governance</a:t>
            </a:r>
          </a:p>
          <a:p>
            <a:pPr marL="0" indent="0">
              <a:buNone/>
            </a:pPr>
            <a:r>
              <a:rPr lang="nl-NL" sz="2500" dirty="0"/>
              <a:t>Specifiek voor data kwaliteit</a:t>
            </a:r>
            <a:endParaRPr lang="nl-NL" sz="2500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70B0E917-BD33-28EF-26D8-D1EAC7B7C2B7}"/>
              </a:ext>
            </a:extLst>
          </p:cNvPr>
          <p:cNvSpPr txBox="1">
            <a:spLocks/>
          </p:cNvSpPr>
          <p:nvPr/>
        </p:nvSpPr>
        <p:spPr>
          <a:xfrm>
            <a:off x="852577" y="2975814"/>
            <a:ext cx="2825314" cy="363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500" b="1" dirty="0">
                <a:solidFill>
                  <a:srgbClr val="000000"/>
                </a:solidFill>
              </a:rPr>
              <a:t>Beleid</a:t>
            </a:r>
            <a:endParaRPr lang="nl-NL" sz="3000" dirty="0">
              <a:solidFill>
                <a:srgbClr val="4E91F0"/>
              </a:solidFill>
            </a:endParaRPr>
          </a:p>
          <a:p>
            <a:r>
              <a:rPr lang="nl-NL" sz="2500" dirty="0">
                <a:solidFill>
                  <a:srgbClr val="000000"/>
                </a:solidFill>
              </a:rPr>
              <a:t>Data strategie</a:t>
            </a:r>
            <a:endParaRPr lang="nl-NL" dirty="0"/>
          </a:p>
          <a:p>
            <a:r>
              <a:rPr lang="nl-NL" sz="2500" dirty="0">
                <a:solidFill>
                  <a:srgbClr val="000000"/>
                </a:solidFill>
              </a:rPr>
              <a:t>Data doel</a:t>
            </a:r>
          </a:p>
          <a:p>
            <a:r>
              <a:rPr lang="nl-NL" sz="2500" dirty="0">
                <a:solidFill>
                  <a:srgbClr val="000000"/>
                </a:solidFill>
              </a:rPr>
              <a:t>Begrippenkader</a:t>
            </a:r>
          </a:p>
          <a:p>
            <a:r>
              <a:rPr lang="nl-NL" sz="2500" dirty="0">
                <a:solidFill>
                  <a:srgbClr val="000000"/>
                </a:solidFill>
              </a:rPr>
              <a:t>Kwaliteit definitie</a:t>
            </a:r>
          </a:p>
          <a:p>
            <a:endParaRPr lang="nl-NL" sz="2500" dirty="0">
              <a:solidFill>
                <a:srgbClr val="000000"/>
              </a:solidFill>
            </a:endParaRP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E60B5B7A-6D61-3E59-55FE-B1249E19E1D0}"/>
              </a:ext>
            </a:extLst>
          </p:cNvPr>
          <p:cNvSpPr txBox="1">
            <a:spLocks/>
          </p:cNvSpPr>
          <p:nvPr/>
        </p:nvSpPr>
        <p:spPr>
          <a:xfrm>
            <a:off x="3677727" y="2975813"/>
            <a:ext cx="2559332" cy="363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500" b="1" dirty="0">
                <a:solidFill>
                  <a:srgbClr val="000000"/>
                </a:solidFill>
              </a:rPr>
              <a:t>Procedures</a:t>
            </a:r>
            <a:endParaRPr lang="nl-NL" sz="3000" dirty="0">
              <a:solidFill>
                <a:srgbClr val="4E91F0"/>
              </a:solidFill>
            </a:endParaRPr>
          </a:p>
          <a:p>
            <a:r>
              <a:rPr lang="nl-NL" sz="2500" dirty="0" err="1">
                <a:solidFill>
                  <a:srgbClr val="000000"/>
                </a:solidFill>
              </a:rPr>
              <a:t>Lifecycle</a:t>
            </a:r>
            <a:r>
              <a:rPr lang="nl-NL" sz="2500" dirty="0">
                <a:solidFill>
                  <a:srgbClr val="000000"/>
                </a:solidFill>
              </a:rPr>
              <a:t> management</a:t>
            </a:r>
            <a:endParaRPr lang="nl-NL" dirty="0"/>
          </a:p>
          <a:p>
            <a:r>
              <a:rPr lang="nl-NL" sz="2500" dirty="0">
                <a:solidFill>
                  <a:srgbClr val="000000"/>
                </a:solidFill>
              </a:rPr>
              <a:t>Risico analyse</a:t>
            </a:r>
            <a:endParaRPr lang="nl-NL" dirty="0"/>
          </a:p>
          <a:p>
            <a:r>
              <a:rPr lang="nl-NL" sz="2500" dirty="0">
                <a:solidFill>
                  <a:srgbClr val="000000"/>
                </a:solidFill>
              </a:rPr>
              <a:t>Toezicht</a:t>
            </a:r>
          </a:p>
          <a:p>
            <a:endParaRPr lang="nl-NL" sz="2500" dirty="0">
              <a:solidFill>
                <a:srgbClr val="000000"/>
              </a:solidFill>
            </a:endParaRP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7AA2ACC7-77F1-46F3-1245-13CEE35423C6}"/>
              </a:ext>
            </a:extLst>
          </p:cNvPr>
          <p:cNvSpPr txBox="1">
            <a:spLocks/>
          </p:cNvSpPr>
          <p:nvPr/>
        </p:nvSpPr>
        <p:spPr>
          <a:xfrm>
            <a:off x="6272839" y="2975812"/>
            <a:ext cx="2724673" cy="363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500" b="1" dirty="0">
                <a:solidFill>
                  <a:srgbClr val="000000"/>
                </a:solidFill>
              </a:rPr>
              <a:t>Data rollen</a:t>
            </a:r>
            <a:endParaRPr lang="nl-NL" sz="3000" dirty="0">
              <a:solidFill>
                <a:srgbClr val="4E91F0"/>
              </a:solidFill>
            </a:endParaRPr>
          </a:p>
          <a:p>
            <a:r>
              <a:rPr lang="nl-NL" sz="2500" dirty="0">
                <a:solidFill>
                  <a:srgbClr val="000000"/>
                </a:solidFill>
              </a:rPr>
              <a:t>Data steward</a:t>
            </a:r>
            <a:endParaRPr lang="nl-NL" dirty="0"/>
          </a:p>
          <a:p>
            <a:r>
              <a:rPr lang="nl-NL" sz="2500" dirty="0" err="1">
                <a:solidFill>
                  <a:srgbClr val="000000"/>
                </a:solidFill>
              </a:rPr>
              <a:t>Verantwoordelijk-heden</a:t>
            </a:r>
            <a:r>
              <a:rPr lang="nl-NL" sz="2500" dirty="0">
                <a:solidFill>
                  <a:srgbClr val="000000"/>
                </a:solidFill>
              </a:rPr>
              <a:t> matrix</a:t>
            </a:r>
            <a:endParaRPr lang="nl-NL" dirty="0"/>
          </a:p>
          <a:p>
            <a:r>
              <a:rPr lang="nl-NL" sz="2500" dirty="0">
                <a:solidFill>
                  <a:srgbClr val="000000"/>
                </a:solidFill>
              </a:rPr>
              <a:t>Belanghebbenden</a:t>
            </a:r>
          </a:p>
          <a:p>
            <a:endParaRPr lang="nl-NL" sz="2500" dirty="0">
              <a:solidFill>
                <a:srgbClr val="000000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4D2C6343-A085-6E23-CF86-7861384DB4AD}"/>
              </a:ext>
            </a:extLst>
          </p:cNvPr>
          <p:cNvSpPr txBox="1">
            <a:spLocks/>
          </p:cNvSpPr>
          <p:nvPr/>
        </p:nvSpPr>
        <p:spPr>
          <a:xfrm>
            <a:off x="9054859" y="2975813"/>
            <a:ext cx="2825314" cy="363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500" b="1" dirty="0">
                <a:solidFill>
                  <a:srgbClr val="000000"/>
                </a:solidFill>
              </a:rPr>
              <a:t>Compliance</a:t>
            </a:r>
            <a:endParaRPr lang="nl-NL" sz="3000" dirty="0">
              <a:solidFill>
                <a:srgbClr val="4E91F0"/>
              </a:solidFill>
            </a:endParaRPr>
          </a:p>
          <a:p>
            <a:r>
              <a:rPr lang="nl-NL" sz="2500" dirty="0">
                <a:solidFill>
                  <a:srgbClr val="000000"/>
                </a:solidFill>
              </a:rPr>
              <a:t>Beleid</a:t>
            </a:r>
            <a:endParaRPr lang="nl-NL" dirty="0">
              <a:solidFill>
                <a:srgbClr val="000000"/>
              </a:solidFill>
            </a:endParaRPr>
          </a:p>
          <a:p>
            <a:endParaRPr lang="nl-NL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340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955284-F0D3-271D-3B98-67DB38FC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cap="all" dirty="0" err="1">
                <a:solidFill>
                  <a:schemeClr val="bg1"/>
                </a:solidFill>
              </a:rPr>
              <a:t>Vragenronde</a:t>
            </a:r>
            <a:endParaRPr lang="en-US" sz="6000" b="1" i="0" kern="1200" cap="all" baseline="0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71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50DDE-9F53-248F-15B2-B238659D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Aanleiding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156DC8-46FC-7596-AB83-11309FE9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60" y="1868757"/>
            <a:ext cx="10299940" cy="43513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nl-NL" sz="3000" i="1" dirty="0">
                <a:solidFill>
                  <a:schemeClr val="accent2"/>
                </a:solidFill>
                <a:ea typeface="+mn-lt"/>
                <a:cs typeface="+mn-lt"/>
              </a:rPr>
              <a:t>Er is in de huidige situatie weinig invulling gegeven aan 1 van de 5 thema's van BOMOS namelijk implementatie ondersteuning.</a:t>
            </a:r>
            <a:endParaRPr lang="nl-NL" sz="3000" i="1" dirty="0">
              <a:solidFill>
                <a:schemeClr val="accent2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2108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 descr="Afbeelding met tekst, schermopname, Rechthoek, ontwerp&#10;&#10;Automatisch gegenereerde beschrijving">
            <a:extLst>
              <a:ext uri="{FF2B5EF4-FFF2-40B4-BE49-F238E27FC236}">
                <a16:creationId xmlns:a16="http://schemas.microsoft.com/office/drawing/2014/main" id="{78E31456-7B33-3F14-28F5-ECA1FD4DF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40" t="8544" r="5808" b="8932"/>
          <a:stretch/>
        </p:blipFill>
        <p:spPr>
          <a:xfrm>
            <a:off x="1354666" y="403731"/>
            <a:ext cx="10190794" cy="6056249"/>
          </a:xfrm>
        </p:spPr>
      </p:pic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8E973A37-791C-E011-29CC-99E3FE9E46CF}"/>
              </a:ext>
            </a:extLst>
          </p:cNvPr>
          <p:cNvSpPr/>
          <p:nvPr/>
        </p:nvSpPr>
        <p:spPr>
          <a:xfrm>
            <a:off x="3170134" y="3083943"/>
            <a:ext cx="1473679" cy="72140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100440FB-409F-902B-0463-7225E1E3D704}"/>
              </a:ext>
            </a:extLst>
          </p:cNvPr>
          <p:cNvSpPr/>
          <p:nvPr/>
        </p:nvSpPr>
        <p:spPr>
          <a:xfrm>
            <a:off x="1466489" y="416944"/>
            <a:ext cx="9970698" cy="1552753"/>
          </a:xfrm>
          <a:prstGeom prst="rect">
            <a:avLst/>
          </a:prstGeom>
          <a:solidFill>
            <a:srgbClr val="D1D1D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EDC53B7-9E13-375A-FA59-9A2D42A67D16}"/>
              </a:ext>
            </a:extLst>
          </p:cNvPr>
          <p:cNvSpPr/>
          <p:nvPr/>
        </p:nvSpPr>
        <p:spPr>
          <a:xfrm>
            <a:off x="4895488" y="1976885"/>
            <a:ext cx="6541698" cy="4428225"/>
          </a:xfrm>
          <a:prstGeom prst="rect">
            <a:avLst/>
          </a:prstGeom>
          <a:solidFill>
            <a:srgbClr val="D1D1D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485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AF888-8ADA-F858-F9FC-B0116D57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Hoofdvraag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68B3D9-6371-FCFC-86DC-6B262754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nl-NL" sz="3000" i="1" dirty="0">
                <a:solidFill>
                  <a:schemeClr val="accent2"/>
                </a:solidFill>
                <a:ea typeface="+mn-lt"/>
                <a:cs typeface="+mn-lt"/>
              </a:rPr>
              <a:t>Waar moet </a:t>
            </a:r>
            <a:r>
              <a:rPr lang="nl-NL" sz="3000" i="1" dirty="0" err="1">
                <a:solidFill>
                  <a:schemeClr val="accent2"/>
                </a:solidFill>
                <a:ea typeface="+mn-lt"/>
                <a:cs typeface="+mn-lt"/>
              </a:rPr>
              <a:t>Logius</a:t>
            </a:r>
            <a:r>
              <a:rPr lang="nl-NL" sz="3000" i="1" dirty="0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nl-NL" sz="3000" i="1" u="sng" dirty="0">
                <a:solidFill>
                  <a:schemeClr val="accent2"/>
                </a:solidFill>
                <a:ea typeface="+mn-lt"/>
                <a:cs typeface="+mn-lt"/>
              </a:rPr>
              <a:t>rekening mee</a:t>
            </a:r>
            <a:r>
              <a:rPr lang="nl-NL" sz="3000" i="1" dirty="0">
                <a:solidFill>
                  <a:schemeClr val="accent2"/>
                </a:solidFill>
                <a:ea typeface="+mn-lt"/>
                <a:cs typeface="+mn-lt"/>
              </a:rPr>
              <a:t> houden en </a:t>
            </a:r>
            <a:r>
              <a:rPr lang="nl-NL" sz="3000" i="1" u="sng" dirty="0">
                <a:solidFill>
                  <a:schemeClr val="accent2"/>
                </a:solidFill>
                <a:ea typeface="+mn-lt"/>
                <a:cs typeface="+mn-lt"/>
              </a:rPr>
              <a:t>welke veranderingen moeten er plaats vinden</a:t>
            </a:r>
            <a:r>
              <a:rPr lang="nl-NL" sz="3000" i="1" dirty="0">
                <a:solidFill>
                  <a:schemeClr val="accent2"/>
                </a:solidFill>
                <a:ea typeface="+mn-lt"/>
                <a:cs typeface="+mn-lt"/>
              </a:rPr>
              <a:t> tijdens het ontwikkelen en onderhouden van een LLM voor implementatie ondersteuning voor de gebruikers van de standaarden?</a:t>
            </a:r>
            <a:endParaRPr lang="nl-NL" sz="3000" i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524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AF888-8ADA-F858-F9FC-B0116D57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Hoofdvraag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68B3D9-6371-FCFC-86DC-6B2627544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64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3000" dirty="0">
                <a:solidFill>
                  <a:schemeClr val="accent2"/>
                </a:solidFill>
              </a:rPr>
              <a:t>Rekening mee houden</a:t>
            </a:r>
          </a:p>
          <a:p>
            <a:r>
              <a:rPr lang="nl-NL" sz="2500" dirty="0"/>
              <a:t>Huidige proces</a:t>
            </a:r>
          </a:p>
          <a:p>
            <a:r>
              <a:rPr lang="nl-NL" sz="2500" dirty="0">
                <a:ea typeface="+mn-lt"/>
                <a:cs typeface="+mn-lt"/>
              </a:rPr>
              <a:t>Rijksoverheid </a:t>
            </a:r>
            <a:r>
              <a:rPr lang="nl-NL" sz="2500" dirty="0"/>
              <a:t>AI projecten</a:t>
            </a:r>
          </a:p>
          <a:p>
            <a:r>
              <a:rPr lang="nl-NL" sz="2500" dirty="0"/>
              <a:t>Kennis en vaardigheden</a:t>
            </a:r>
          </a:p>
          <a:p>
            <a:r>
              <a:rPr lang="nl-NL" sz="2500" dirty="0"/>
              <a:t>Wet- en regelgeving</a:t>
            </a:r>
          </a:p>
          <a:p>
            <a:r>
              <a:rPr lang="nl-NL" sz="2500" dirty="0"/>
              <a:t>Risico's</a:t>
            </a:r>
          </a:p>
          <a:p>
            <a:pPr marL="0" indent="0">
              <a:buNone/>
            </a:pPr>
            <a:r>
              <a:rPr lang="nl-NL" sz="3000" dirty="0">
                <a:solidFill>
                  <a:schemeClr val="accent2"/>
                </a:solidFill>
              </a:rPr>
              <a:t>Welke veranderingen</a:t>
            </a:r>
          </a:p>
          <a:p>
            <a:r>
              <a:rPr lang="nl-NL" sz="2500" dirty="0"/>
              <a:t>Data kwaliteit</a:t>
            </a:r>
          </a:p>
          <a:p>
            <a:r>
              <a:rPr lang="nl-NL" sz="2500" dirty="0"/>
              <a:t>Data </a:t>
            </a:r>
            <a:r>
              <a:rPr lang="nl-NL" sz="2500" err="1"/>
              <a:t>governance</a:t>
            </a:r>
            <a:endParaRPr lang="nl-NL" sz="2500"/>
          </a:p>
        </p:txBody>
      </p:sp>
    </p:spTree>
    <p:extLst>
      <p:ext uri="{BB962C8B-B14F-4D97-AF65-F5344CB8AC3E}">
        <p14:creationId xmlns:p14="http://schemas.microsoft.com/office/powerpoint/2010/main" val="147194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DDB2D-A8E0-F2B5-6DB7-28E8E926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A3C8A8-7E7C-96A7-8625-3CE42271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3000" dirty="0">
                <a:solidFill>
                  <a:schemeClr val="accent2"/>
                </a:solidFill>
              </a:rPr>
              <a:t>3 mogelijke scenario's</a:t>
            </a:r>
          </a:p>
          <a:p>
            <a:pPr marL="514350" indent="-514350">
              <a:buAutoNum type="arabicPeriod"/>
            </a:pPr>
            <a:r>
              <a:rPr lang="nl-NL" sz="2500" dirty="0"/>
              <a:t>In-house development</a:t>
            </a:r>
          </a:p>
          <a:p>
            <a:pPr marL="514350" indent="-514350">
              <a:buAutoNum type="arabicPeriod"/>
            </a:pPr>
            <a:r>
              <a:rPr lang="nl-NL" sz="2500" dirty="0"/>
              <a:t>Leesplank trainingsdataset</a:t>
            </a:r>
          </a:p>
          <a:p>
            <a:pPr marL="514350" indent="-514350">
              <a:buAutoNum type="arabicPeriod"/>
            </a:pPr>
            <a:r>
              <a:rPr lang="nl-NL" sz="2500" dirty="0"/>
              <a:t>GPT-NL LLM</a:t>
            </a:r>
          </a:p>
        </p:txBody>
      </p:sp>
    </p:spTree>
    <p:extLst>
      <p:ext uri="{BB962C8B-B14F-4D97-AF65-F5344CB8AC3E}">
        <p14:creationId xmlns:p14="http://schemas.microsoft.com/office/powerpoint/2010/main" val="4270259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DDB2D-A8E0-F2B5-6DB7-28E8E926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A3C8A8-7E7C-96A7-8625-3CE42271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3000" dirty="0">
                <a:solidFill>
                  <a:schemeClr val="accent2"/>
                </a:solidFill>
              </a:rPr>
              <a:t>Scenario 1 – in-house development</a:t>
            </a:r>
            <a:endParaRPr lang="nl-NL" sz="2500" dirty="0" err="1">
              <a:solidFill>
                <a:schemeClr val="accent2"/>
              </a:solidFill>
            </a:endParaRPr>
          </a:p>
          <a:p>
            <a:pPr marL="514350" indent="-514350"/>
            <a:r>
              <a:rPr lang="nl-NL" sz="2500" dirty="0"/>
              <a:t>Zelf trainingsdataset opstellen en LLM trainen</a:t>
            </a:r>
          </a:p>
          <a:p>
            <a:pPr marL="514350" indent="-514350"/>
            <a:r>
              <a:rPr lang="nl-NL" sz="2500" dirty="0"/>
              <a:t>Meeste personeel en </a:t>
            </a:r>
            <a:r>
              <a:rPr lang="nl-NL" sz="2500" err="1"/>
              <a:t>skill</a:t>
            </a:r>
            <a:r>
              <a:rPr lang="nl-NL" sz="2500" dirty="0"/>
              <a:t> diversiteit</a:t>
            </a:r>
          </a:p>
          <a:p>
            <a:pPr marL="514350" indent="-514350"/>
            <a:r>
              <a:rPr lang="nl-NL" sz="2500" dirty="0"/>
              <a:t>Meeste risico's</a:t>
            </a:r>
          </a:p>
          <a:p>
            <a:pPr marL="514350" indent="-514350"/>
            <a:r>
              <a:rPr lang="nl-NL" sz="2500" dirty="0"/>
              <a:t>Kortste implementatie traject</a:t>
            </a:r>
          </a:p>
        </p:txBody>
      </p:sp>
    </p:spTree>
    <p:extLst>
      <p:ext uri="{BB962C8B-B14F-4D97-AF65-F5344CB8AC3E}">
        <p14:creationId xmlns:p14="http://schemas.microsoft.com/office/powerpoint/2010/main" val="118018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DDB2D-A8E0-F2B5-6DB7-28E8E926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Conclusie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A3C8A8-7E7C-96A7-8625-3CE42271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3000" dirty="0">
                <a:solidFill>
                  <a:schemeClr val="accent2"/>
                </a:solidFill>
              </a:rPr>
              <a:t>Scenario 1 – in-house development</a:t>
            </a:r>
            <a:endParaRPr lang="nl-NL" sz="2500" dirty="0" err="1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nl-NL" sz="2500"/>
              <a:t>Trainingsdataset risico's</a:t>
            </a:r>
            <a:endParaRPr lang="nl-NL" sz="2500" dirty="0"/>
          </a:p>
          <a:p>
            <a:pPr marL="514350" indent="-514350"/>
            <a:r>
              <a:rPr lang="nl-NL" sz="2500"/>
              <a:t>Schend rechten zoals privacy en auteursrechten</a:t>
            </a:r>
          </a:p>
          <a:p>
            <a:pPr marL="514350" indent="-514350"/>
            <a:r>
              <a:rPr lang="nl-NL" sz="2500"/>
              <a:t>Genereerd onjuiste of verouderde antwoorden</a:t>
            </a:r>
          </a:p>
          <a:p>
            <a:pPr marL="514350" indent="-514350"/>
            <a:r>
              <a:rPr lang="nl-NL" sz="2500"/>
              <a:t>Onsuccesvol gebruik door lager niveau Nederlands dan de LLM</a:t>
            </a:r>
            <a:endParaRPr lang="nl-NL" sz="2500" dirty="0"/>
          </a:p>
          <a:p>
            <a:pPr marL="514350" indent="-514350"/>
            <a:r>
              <a:rPr lang="nl-NL" sz="2500"/>
              <a:t>Bias door lage kwaliteit trainingsdataset</a:t>
            </a:r>
            <a:endParaRPr lang="nl-NL" sz="2500" dirty="0"/>
          </a:p>
        </p:txBody>
      </p:sp>
    </p:spTree>
    <p:extLst>
      <p:ext uri="{BB962C8B-B14F-4D97-AF65-F5344CB8AC3E}">
        <p14:creationId xmlns:p14="http://schemas.microsoft.com/office/powerpoint/2010/main" val="291950271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Breedbeeld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2" baseType="lpstr">
      <vt:lpstr>GradientVTI</vt:lpstr>
      <vt:lpstr>Klankbord presentatie</vt:lpstr>
      <vt:lpstr>Agenda</vt:lpstr>
      <vt:lpstr>Aanleiding</vt:lpstr>
      <vt:lpstr>PowerPoint-presentatie</vt:lpstr>
      <vt:lpstr>Hoofdvraag</vt:lpstr>
      <vt:lpstr>Hoofdvraag</vt:lpstr>
      <vt:lpstr>Conclusie</vt:lpstr>
      <vt:lpstr>Conclusie</vt:lpstr>
      <vt:lpstr>Conclusie</vt:lpstr>
      <vt:lpstr>Conclusie</vt:lpstr>
      <vt:lpstr>Conclusie</vt:lpstr>
      <vt:lpstr>Conclusie</vt:lpstr>
      <vt:lpstr>Conclusie</vt:lpstr>
      <vt:lpstr>Conclusie</vt:lpstr>
      <vt:lpstr>Conclusie</vt:lpstr>
      <vt:lpstr>Conclusie</vt:lpstr>
      <vt:lpstr>Conclusie</vt:lpstr>
      <vt:lpstr>Conclusie</vt:lpstr>
      <vt:lpstr>Conclusie</vt:lpstr>
      <vt:lpstr>Conclusie</vt:lpstr>
      <vt:lpstr>Vragenronde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430</cp:revision>
  <dcterms:created xsi:type="dcterms:W3CDTF">2024-06-04T18:21:46Z</dcterms:created>
  <dcterms:modified xsi:type="dcterms:W3CDTF">2024-06-06T09:18:12Z</dcterms:modified>
</cp:coreProperties>
</file>