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7" name="Shape 177"/>
          <p:cNvSpPr/>
          <p:nvPr>
            <p:ph type="sldImg"/>
          </p:nvPr>
        </p:nvSpPr>
        <p:spPr>
          <a:xfrm>
            <a:off x="1143000" y="685800"/>
            <a:ext cx="4572000" cy="3429000"/>
          </a:xfrm>
          <a:prstGeom prst="rect">
            <a:avLst/>
          </a:prstGeom>
        </p:spPr>
        <p:txBody>
          <a:bodyPr/>
          <a:lstStyle/>
          <a:p>
            <a:pPr/>
          </a:p>
        </p:txBody>
      </p:sp>
      <p:sp>
        <p:nvSpPr>
          <p:cNvPr id="178" name="Shape 17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en objec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9" name="Title Text"/>
          <p:cNvSpPr txBox="1"/>
          <p:nvPr>
            <p:ph type="title"/>
          </p:nvPr>
        </p:nvSpPr>
        <p:spPr>
          <a:xfrm>
            <a:off x="1676400" y="730250"/>
            <a:ext cx="21031200" cy="2651126"/>
          </a:xfrm>
          <a:prstGeom prst="rect">
            <a:avLst/>
          </a:prstGeom>
        </p:spPr>
        <p:txBody>
          <a:bodyPr lIns="91439" tIns="91439" rIns="91439" bIns="91439" anchor="ctr"/>
          <a:lstStyle>
            <a:lvl1pPr defTabSz="1828800">
              <a:lnSpc>
                <a:spcPct val="90000"/>
              </a:lnSpc>
              <a:defRPr b="0" spc="0" sz="8800">
                <a:latin typeface="Aptos Display"/>
                <a:ea typeface="Aptos Display"/>
                <a:cs typeface="Aptos Display"/>
                <a:sym typeface="Aptos Display"/>
              </a:defRPr>
            </a:lvl1pPr>
          </a:lstStyle>
          <a:p>
            <a:pPr/>
            <a:r>
              <a:t>Title Text</a:t>
            </a:r>
          </a:p>
        </p:txBody>
      </p:sp>
      <p:sp>
        <p:nvSpPr>
          <p:cNvPr id="170" name="Body Level One…"/>
          <p:cNvSpPr txBox="1"/>
          <p:nvPr>
            <p:ph type="body" idx="1"/>
          </p:nvPr>
        </p:nvSpPr>
        <p:spPr>
          <a:xfrm>
            <a:off x="1676400" y="3651250"/>
            <a:ext cx="21031200" cy="8702676"/>
          </a:xfrm>
          <a:prstGeom prst="rect">
            <a:avLst/>
          </a:prstGeom>
        </p:spPr>
        <p:txBody>
          <a:bodyPr lIns="91439" tIns="91439" rIns="91439" bIns="91439"/>
          <a:lstStyle>
            <a:lvl1pPr marL="457200" indent="-457200" defTabSz="1828800">
              <a:lnSpc>
                <a:spcPct val="100000"/>
              </a:lnSpc>
              <a:spcBef>
                <a:spcPts val="2000"/>
              </a:spcBef>
              <a:buSzPct val="100000"/>
              <a:buFont typeface="Arial"/>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a:latin typeface="Aptos"/>
                <a:ea typeface="Aptos"/>
                <a:cs typeface="Aptos"/>
                <a:sym typeface="Aptos"/>
              </a:defRPr>
            </a:lvl1pPr>
            <a:lvl2pPr marL="990600" indent="-533400" defTabSz="1828800">
              <a:lnSpc>
                <a:spcPct val="100000"/>
              </a:lnSpc>
              <a:spcBef>
                <a:spcPts val="2000"/>
              </a:spcBef>
              <a:buSzPct val="100000"/>
              <a:buFont typeface="Arial"/>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a:latin typeface="Aptos"/>
                <a:ea typeface="Aptos"/>
                <a:cs typeface="Aptos"/>
                <a:sym typeface="Aptos"/>
              </a:defRPr>
            </a:lvl2pPr>
            <a:lvl3pPr marL="1554479" indent="-640079" defTabSz="1828800">
              <a:lnSpc>
                <a:spcPct val="100000"/>
              </a:lnSpc>
              <a:spcBef>
                <a:spcPts val="2000"/>
              </a:spcBef>
              <a:buSzPct val="100000"/>
              <a:buFont typeface="Arial"/>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a:latin typeface="Aptos"/>
                <a:ea typeface="Aptos"/>
                <a:cs typeface="Aptos"/>
                <a:sym typeface="Aptos"/>
              </a:defRPr>
            </a:lvl3pPr>
            <a:lvl4pPr marL="2082800" indent="-711200" defTabSz="1828800">
              <a:lnSpc>
                <a:spcPct val="100000"/>
              </a:lnSpc>
              <a:spcBef>
                <a:spcPts val="2000"/>
              </a:spcBef>
              <a:buSzPct val="100000"/>
              <a:buFont typeface="Arial"/>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a:latin typeface="Aptos"/>
                <a:ea typeface="Aptos"/>
                <a:cs typeface="Aptos"/>
                <a:sym typeface="Aptos"/>
              </a:defRPr>
            </a:lvl4pPr>
            <a:lvl5pPr marL="2540000" indent="-711200" defTabSz="1828800">
              <a:lnSpc>
                <a:spcPct val="100000"/>
              </a:lnSpc>
              <a:spcBef>
                <a:spcPts val="2000"/>
              </a:spcBef>
              <a:buSzPct val="100000"/>
              <a:buFont typeface="Arial"/>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a:latin typeface="Aptos"/>
                <a:ea typeface="Aptos"/>
                <a:cs typeface="Aptos"/>
                <a:sym typeface="Aptos"/>
              </a:defRPr>
            </a:lvl5pPr>
          </a:lstStyle>
          <a:p>
            <a:pPr/>
            <a:r>
              <a:t>Body Level One</a:t>
            </a:r>
          </a:p>
          <a:p>
            <a:pPr lvl="1"/>
            <a:r>
              <a:t>Body Level Two</a:t>
            </a:r>
          </a:p>
          <a:p>
            <a:pPr lvl="2"/>
            <a:r>
              <a:t>Body Level Three</a:t>
            </a:r>
          </a:p>
          <a:p>
            <a:pPr lvl="3"/>
            <a:r>
              <a:t>Body Level Four</a:t>
            </a:r>
          </a:p>
          <a:p>
            <a:pPr lvl="4"/>
            <a:r>
              <a:t>Body Level Five</a:t>
            </a:r>
          </a:p>
        </p:txBody>
      </p:sp>
      <p:sp>
        <p:nvSpPr>
          <p:cNvPr id="171" name="Slide Number"/>
          <p:cNvSpPr txBox="1"/>
          <p:nvPr>
            <p:ph type="sldNum" sz="quarter" idx="2"/>
          </p:nvPr>
        </p:nvSpPr>
        <p:spPr>
          <a:xfrm>
            <a:off x="22172989" y="12802235"/>
            <a:ext cx="534611" cy="551181"/>
          </a:xfrm>
          <a:prstGeom prst="rect">
            <a:avLst/>
          </a:prstGeom>
        </p:spPr>
        <p:txBody>
          <a:bodyPr lIns="91439" tIns="91439" rIns="91439" bIns="91439" anchor="ctr"/>
          <a:lstStyle>
            <a:lvl1pPr algn="r" defTabSz="1828800">
              <a:defRPr sz="2400">
                <a:solidFill>
                  <a:srgbClr val="757575"/>
                </a:solidFill>
                <a:latin typeface="Aptos"/>
                <a:ea typeface="Aptos"/>
                <a:cs typeface="Aptos"/>
                <a:sym typeface="Apto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hyperlink" Target="https://api.delegation/proof.pdf" TargetMode="External"/><Relationship Id="rId5"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Ronald Koster…"/>
          <p:cNvSpPr txBox="1"/>
          <p:nvPr>
            <p:ph type="body" idx="21"/>
          </p:nvPr>
        </p:nvSpPr>
        <p:spPr>
          <a:xfrm>
            <a:off x="18501776" y="12355593"/>
            <a:ext cx="4411633" cy="834944"/>
          </a:xfrm>
          <a:prstGeom prst="rect">
            <a:avLst/>
          </a:prstGeom>
          <a:extLst>
            <a:ext uri="{C572A759-6A51-4108-AA02-DFA0A04FC94B}">
              <ma14:wrappingTextBoxFlag xmlns:ma14="http://schemas.microsoft.com/office/mac/drawingml/2011/main" val="1"/>
            </a:ext>
          </a:extLst>
        </p:spPr>
        <p:txBody>
          <a:bodyPr/>
          <a:lstStyle/>
          <a:p>
            <a:pPr algn="r" defTabSz="445770">
              <a:defRPr sz="2484"/>
            </a:pPr>
            <a:r>
              <a:t>Ronald Koster</a:t>
            </a:r>
          </a:p>
          <a:p>
            <a:pPr algn="r" defTabSz="445770">
              <a:defRPr sz="2484"/>
            </a:pPr>
            <a:r>
              <a:t>28-05-2025</a:t>
            </a:r>
          </a:p>
        </p:txBody>
      </p:sp>
      <p:sp>
        <p:nvSpPr>
          <p:cNvPr id="181" name="Properties extensie"/>
          <p:cNvSpPr txBox="1"/>
          <p:nvPr>
            <p:ph type="ctrTitle"/>
          </p:nvPr>
        </p:nvSpPr>
        <p:spPr>
          <a:xfrm>
            <a:off x="10579426" y="5541129"/>
            <a:ext cx="12596131" cy="1905001"/>
          </a:xfrm>
          <a:prstGeom prst="rect">
            <a:avLst/>
          </a:prstGeom>
        </p:spPr>
        <p:txBody>
          <a:bodyPr/>
          <a:lstStyle>
            <a:lvl1pPr defTabSz="2316421">
              <a:defRPr spc="-220" sz="11020"/>
            </a:lvl1pPr>
          </a:lstStyle>
          <a:p>
            <a:pPr/>
            <a:r>
              <a:t>Properties extensie</a:t>
            </a:r>
          </a:p>
        </p:txBody>
      </p:sp>
      <p:pic>
        <p:nvPicPr>
          <p:cNvPr id="182" name="FSC_logo_rgb_zonder_FSC.svg" descr="FSC_logo_rgb_zonder_FSC.svg"/>
          <p:cNvPicPr>
            <a:picLocks noChangeAspect="1"/>
          </p:cNvPicPr>
          <p:nvPr/>
        </p:nvPicPr>
        <p:blipFill>
          <a:blip r:embed="rId2">
            <a:extLst/>
          </a:blip>
          <a:srcRect l="29450" t="15522" r="29450" b="46845"/>
          <a:stretch>
            <a:fillRect/>
          </a:stretch>
        </p:blipFill>
        <p:spPr>
          <a:xfrm>
            <a:off x="-6383882" y="-2071132"/>
            <a:ext cx="18708107" cy="17129671"/>
          </a:xfrm>
          <a:prstGeom prst="rect">
            <a:avLst/>
          </a:prstGeom>
          <a:ln w="12700">
            <a:miter lim="400000"/>
          </a:ln>
        </p:spPr>
      </p:pic>
      <p:pic>
        <p:nvPicPr>
          <p:cNvPr id="183" name="FSC_logo_rgb_zonder_FSC.svg" descr="FSC_logo_rgb_zonder_FSC.svg"/>
          <p:cNvPicPr>
            <a:picLocks noChangeAspect="1"/>
          </p:cNvPicPr>
          <p:nvPr/>
        </p:nvPicPr>
        <p:blipFill>
          <a:blip r:embed="rId2">
            <a:extLst/>
          </a:blip>
          <a:stretch>
            <a:fillRect/>
          </a:stretch>
        </p:blipFill>
        <p:spPr>
          <a:xfrm>
            <a:off x="1644205" y="201569"/>
            <a:ext cx="1612901" cy="1612901"/>
          </a:xfrm>
          <a:prstGeom prst="rect">
            <a:avLst/>
          </a:prstGeom>
          <a:ln w="12700">
            <a:miter lim="400000"/>
          </a:ln>
        </p:spPr>
      </p:pic>
      <p:pic>
        <p:nvPicPr>
          <p:cNvPr id="184" name="FSC_logo_rgb_met_FSC.svg" descr="FSC_logo_rgb_met_FSC.svg"/>
          <p:cNvPicPr>
            <a:picLocks noChangeAspect="1"/>
          </p:cNvPicPr>
          <p:nvPr/>
        </p:nvPicPr>
        <p:blipFill>
          <a:blip r:embed="rId3">
            <a:extLst/>
          </a:blip>
          <a:srcRect l="26602" t="55089" r="28045" b="23223"/>
          <a:stretch>
            <a:fillRect/>
          </a:stretch>
        </p:blipFill>
        <p:spPr>
          <a:xfrm>
            <a:off x="2889003" y="446441"/>
            <a:ext cx="1407297" cy="67297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6" name="FSC_logo_rgb_zonder_FSC.svg" descr="FSC_logo_rgb_zonder_FSC.svg"/>
          <p:cNvPicPr>
            <a:picLocks noChangeAspect="1"/>
          </p:cNvPicPr>
          <p:nvPr/>
        </p:nvPicPr>
        <p:blipFill>
          <a:blip r:embed="rId2">
            <a:alphaModFix amt="14758"/>
            <a:extLst/>
          </a:blip>
          <a:srcRect l="29450" t="15522" r="29450" b="46845"/>
          <a:stretch>
            <a:fillRect/>
          </a:stretch>
        </p:blipFill>
        <p:spPr>
          <a:xfrm>
            <a:off x="-6383882" y="-2071132"/>
            <a:ext cx="18708107" cy="17129671"/>
          </a:xfrm>
          <a:prstGeom prst="rect">
            <a:avLst/>
          </a:prstGeom>
          <a:ln w="12700">
            <a:miter lim="400000"/>
          </a:ln>
        </p:spPr>
      </p:pic>
      <p:pic>
        <p:nvPicPr>
          <p:cNvPr id="187" name="FSC_logo_rgb_zonder_FSC.svg" descr="FSC_logo_rgb_zonder_FSC.svg"/>
          <p:cNvPicPr>
            <a:picLocks noChangeAspect="1"/>
          </p:cNvPicPr>
          <p:nvPr/>
        </p:nvPicPr>
        <p:blipFill>
          <a:blip r:embed="rId2">
            <a:extLst/>
          </a:blip>
          <a:stretch>
            <a:fillRect/>
          </a:stretch>
        </p:blipFill>
        <p:spPr>
          <a:xfrm>
            <a:off x="1644205" y="201569"/>
            <a:ext cx="1612901" cy="1612901"/>
          </a:xfrm>
          <a:prstGeom prst="rect">
            <a:avLst/>
          </a:prstGeom>
          <a:ln w="12700">
            <a:miter lim="400000"/>
          </a:ln>
        </p:spPr>
      </p:pic>
      <p:pic>
        <p:nvPicPr>
          <p:cNvPr id="188" name="FSC_logo_rgb_met_FSC.svg" descr="FSC_logo_rgb_met_FSC.svg"/>
          <p:cNvPicPr>
            <a:picLocks noChangeAspect="1"/>
          </p:cNvPicPr>
          <p:nvPr/>
        </p:nvPicPr>
        <p:blipFill>
          <a:blip r:embed="rId3">
            <a:extLst/>
          </a:blip>
          <a:srcRect l="26602" t="55089" r="28045" b="23223"/>
          <a:stretch>
            <a:fillRect/>
          </a:stretch>
        </p:blipFill>
        <p:spPr>
          <a:xfrm>
            <a:off x="2889003" y="446441"/>
            <a:ext cx="1407297" cy="672974"/>
          </a:xfrm>
          <a:prstGeom prst="rect">
            <a:avLst/>
          </a:prstGeom>
          <a:ln w="12700">
            <a:miter lim="400000"/>
          </a:ln>
        </p:spPr>
      </p:pic>
      <p:sp>
        <p:nvSpPr>
          <p:cNvPr id="189" name="Het probleem"/>
          <p:cNvSpPr txBox="1"/>
          <p:nvPr/>
        </p:nvSpPr>
        <p:spPr>
          <a:xfrm>
            <a:off x="8777065" y="93798"/>
            <a:ext cx="6829870" cy="13783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b="1" spc="-170" sz="8500"/>
            </a:lvl1pPr>
          </a:lstStyle>
          <a:p>
            <a:pPr/>
            <a:r>
              <a:t>Het probleem</a:t>
            </a:r>
          </a:p>
        </p:txBody>
      </p:sp>
      <p:sp>
        <p:nvSpPr>
          <p:cNvPr id="190" name="Om een verzoek via FSC te autoriseren is soms meer informatie nodig dan FSC nu levert. Om die informatie te leveren moet een organisatie van alles optuigen. Als deze informatie ook door FSC geleverd kan worden scheelt dit veel werk."/>
          <p:cNvSpPr txBox="1"/>
          <p:nvPr/>
        </p:nvSpPr>
        <p:spPr>
          <a:xfrm>
            <a:off x="3977978" y="4782979"/>
            <a:ext cx="16428044" cy="3421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Om een verzoek via FSC te autoriseren is soms meer informatie nodig dan FSC nu levert. Om die informatie te leveren moet een organisatie van alles optuigen. Als deze informatie ook door FSC geleverd kan worden scheelt dit veel werk.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FSC_logo_rgb_zonder_FSC.svg" descr="FSC_logo_rgb_zonder_FSC.svg"/>
          <p:cNvPicPr>
            <a:picLocks noChangeAspect="1"/>
          </p:cNvPicPr>
          <p:nvPr/>
        </p:nvPicPr>
        <p:blipFill>
          <a:blip r:embed="rId2">
            <a:alphaModFix amt="14758"/>
            <a:extLst/>
          </a:blip>
          <a:srcRect l="29450" t="15522" r="29450" b="46845"/>
          <a:stretch>
            <a:fillRect/>
          </a:stretch>
        </p:blipFill>
        <p:spPr>
          <a:xfrm>
            <a:off x="-6383882" y="-2071132"/>
            <a:ext cx="18708107" cy="17129671"/>
          </a:xfrm>
          <a:prstGeom prst="rect">
            <a:avLst/>
          </a:prstGeom>
          <a:ln w="12700">
            <a:miter lim="400000"/>
          </a:ln>
        </p:spPr>
      </p:pic>
      <p:pic>
        <p:nvPicPr>
          <p:cNvPr id="193" name="FSC_logo_rgb_zonder_FSC.svg" descr="FSC_logo_rgb_zonder_FSC.svg"/>
          <p:cNvPicPr>
            <a:picLocks noChangeAspect="1"/>
          </p:cNvPicPr>
          <p:nvPr/>
        </p:nvPicPr>
        <p:blipFill>
          <a:blip r:embed="rId2">
            <a:extLst/>
          </a:blip>
          <a:stretch>
            <a:fillRect/>
          </a:stretch>
        </p:blipFill>
        <p:spPr>
          <a:xfrm>
            <a:off x="1644205" y="201569"/>
            <a:ext cx="1612901" cy="1612901"/>
          </a:xfrm>
          <a:prstGeom prst="rect">
            <a:avLst/>
          </a:prstGeom>
          <a:ln w="12700">
            <a:miter lim="400000"/>
          </a:ln>
        </p:spPr>
      </p:pic>
      <p:pic>
        <p:nvPicPr>
          <p:cNvPr id="194" name="FSC_logo_rgb_met_FSC.svg" descr="FSC_logo_rgb_met_FSC.svg"/>
          <p:cNvPicPr>
            <a:picLocks noChangeAspect="1"/>
          </p:cNvPicPr>
          <p:nvPr/>
        </p:nvPicPr>
        <p:blipFill>
          <a:blip r:embed="rId3">
            <a:extLst/>
          </a:blip>
          <a:srcRect l="26602" t="55089" r="28045" b="23223"/>
          <a:stretch>
            <a:fillRect/>
          </a:stretch>
        </p:blipFill>
        <p:spPr>
          <a:xfrm>
            <a:off x="2889003" y="446441"/>
            <a:ext cx="1407297" cy="672974"/>
          </a:xfrm>
          <a:prstGeom prst="rect">
            <a:avLst/>
          </a:prstGeom>
          <a:ln w="12700">
            <a:miter lim="400000"/>
          </a:ln>
        </p:spPr>
      </p:pic>
      <p:sp>
        <p:nvSpPr>
          <p:cNvPr id="195" name="De oplossing"/>
          <p:cNvSpPr txBox="1"/>
          <p:nvPr/>
        </p:nvSpPr>
        <p:spPr>
          <a:xfrm>
            <a:off x="8777065" y="93798"/>
            <a:ext cx="6569711" cy="13783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b="1" spc="-170" sz="8500"/>
            </a:lvl1pPr>
          </a:lstStyle>
          <a:p>
            <a:pPr/>
            <a:r>
              <a:t>De oplossing</a:t>
            </a:r>
          </a:p>
        </p:txBody>
      </p:sp>
      <p:sp>
        <p:nvSpPr>
          <p:cNvPr id="196" name="De machtigingen die op een FSC Contract zijn uitgebreid met een optioneel ‘properties’ veld. Dit optionele veld is een JSON object voor usecase specifieke data.…"/>
          <p:cNvSpPr txBox="1"/>
          <p:nvPr/>
        </p:nvSpPr>
        <p:spPr>
          <a:xfrm>
            <a:off x="3977978" y="4497229"/>
            <a:ext cx="16428044" cy="399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De machtigingen die op een FSC Contract zijn uitgebreid met een optioneel ‘properties’ veld. Dit optionele veld is een JSON object voor usecase specifieke data.</a:t>
            </a:r>
          </a:p>
          <a:p>
            <a:pPr/>
            <a:r>
              <a:t>De inhoud van het ‘properties’ veld wordt ook opgenomen in het access-token.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FSC_logo_rgb_zonder_FSC.svg" descr="FSC_logo_rgb_zonder_FSC.svg"/>
          <p:cNvPicPr>
            <a:picLocks noChangeAspect="1"/>
          </p:cNvPicPr>
          <p:nvPr/>
        </p:nvPicPr>
        <p:blipFill>
          <a:blip r:embed="rId2">
            <a:alphaModFix amt="14758"/>
            <a:extLst/>
          </a:blip>
          <a:srcRect l="29450" t="15522" r="29450" b="46845"/>
          <a:stretch>
            <a:fillRect/>
          </a:stretch>
        </p:blipFill>
        <p:spPr>
          <a:xfrm>
            <a:off x="-6383882" y="-2071132"/>
            <a:ext cx="18708107" cy="17129671"/>
          </a:xfrm>
          <a:prstGeom prst="rect">
            <a:avLst/>
          </a:prstGeom>
          <a:ln w="12700">
            <a:miter lim="400000"/>
          </a:ln>
        </p:spPr>
      </p:pic>
      <p:pic>
        <p:nvPicPr>
          <p:cNvPr id="199" name="FSC_logo_rgb_zonder_FSC.svg" descr="FSC_logo_rgb_zonder_FSC.svg"/>
          <p:cNvPicPr>
            <a:picLocks noChangeAspect="1"/>
          </p:cNvPicPr>
          <p:nvPr/>
        </p:nvPicPr>
        <p:blipFill>
          <a:blip r:embed="rId2">
            <a:extLst/>
          </a:blip>
          <a:stretch>
            <a:fillRect/>
          </a:stretch>
        </p:blipFill>
        <p:spPr>
          <a:xfrm>
            <a:off x="1644205" y="201569"/>
            <a:ext cx="1612901" cy="1612901"/>
          </a:xfrm>
          <a:prstGeom prst="rect">
            <a:avLst/>
          </a:prstGeom>
          <a:ln w="12700">
            <a:miter lim="400000"/>
          </a:ln>
        </p:spPr>
      </p:pic>
      <p:pic>
        <p:nvPicPr>
          <p:cNvPr id="200" name="FSC_logo_rgb_met_FSC.svg" descr="FSC_logo_rgb_met_FSC.svg"/>
          <p:cNvPicPr>
            <a:picLocks noChangeAspect="1"/>
          </p:cNvPicPr>
          <p:nvPr/>
        </p:nvPicPr>
        <p:blipFill>
          <a:blip r:embed="rId3">
            <a:extLst/>
          </a:blip>
          <a:srcRect l="26602" t="55089" r="28045" b="23223"/>
          <a:stretch>
            <a:fillRect/>
          </a:stretch>
        </p:blipFill>
        <p:spPr>
          <a:xfrm>
            <a:off x="2889003" y="446441"/>
            <a:ext cx="1407297" cy="672974"/>
          </a:xfrm>
          <a:prstGeom prst="rect">
            <a:avLst/>
          </a:prstGeom>
          <a:ln w="12700">
            <a:miter lim="400000"/>
          </a:ln>
        </p:spPr>
      </p:pic>
      <p:sp>
        <p:nvSpPr>
          <p:cNvPr id="201" name="{…"/>
          <p:cNvSpPr txBox="1"/>
          <p:nvPr/>
        </p:nvSpPr>
        <p:spPr>
          <a:xfrm>
            <a:off x="5083392" y="940412"/>
            <a:ext cx="16275220" cy="123862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a:t>
            </a:r>
          </a:p>
          <a:p>
            <a:pPr lvl="1"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solidFill>
                  <a:srgbClr val="0451A5"/>
                </a:solidFill>
                <a:latin typeface="Monaco"/>
                <a:ea typeface="Monaco"/>
                <a:cs typeface="Monaco"/>
                <a:sym typeface="Monaco"/>
              </a:defRPr>
            </a:pPr>
            <a:r>
              <a:rPr>
                <a:solidFill>
                  <a:srgbClr val="A31515"/>
                </a:solidFill>
              </a:rPr>
              <a:t>"group_id"</a:t>
            </a:r>
            <a:r>
              <a:rPr>
                <a:solidFill>
                  <a:srgbClr val="000000"/>
                </a:solidFill>
              </a:rPr>
              <a:t>: </a:t>
            </a:r>
            <a:r>
              <a:t>"fsc-nederland"</a:t>
            </a:r>
            <a:r>
              <a:rPr>
                <a:solidFill>
                  <a:srgbClr val="000000"/>
                </a:solidFill>
              </a:rPr>
              <a:t>,</a:t>
            </a:r>
            <a:endParaRPr>
              <a:solidFill>
                <a:srgbClr val="000000"/>
              </a:solidFill>
            </a:endParaRPr>
          </a:p>
          <a:p>
            <a:pPr lvl="1"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solidFill>
                  <a:srgbClr val="0451A5"/>
                </a:solidFill>
                <a:latin typeface="Monaco"/>
                <a:ea typeface="Monaco"/>
                <a:cs typeface="Monaco"/>
                <a:sym typeface="Monaco"/>
              </a:defRPr>
            </a:pPr>
            <a:r>
              <a:rPr>
                <a:solidFill>
                  <a:srgbClr val="A31515"/>
                </a:solidFill>
              </a:rPr>
              <a:t>"hash_algorithm"</a:t>
            </a:r>
            <a:r>
              <a:rPr>
                <a:solidFill>
                  <a:srgbClr val="000000"/>
                </a:solidFill>
              </a:rPr>
              <a:t>: </a:t>
            </a:r>
            <a:r>
              <a:t>“HASH_ALGORITHM_SHA3_512"</a:t>
            </a:r>
            <a:r>
              <a:rPr>
                <a:solidFill>
                  <a:srgbClr val="000000"/>
                </a:solidFill>
              </a:rPr>
              <a:t>,</a:t>
            </a:r>
            <a:endParaRPr>
              <a:solidFill>
                <a:srgbClr val="000000"/>
              </a:solidFill>
            </a:endParaRPr>
          </a:p>
          <a:p>
            <a:pPr lvl="1"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rPr>
                <a:solidFill>
                  <a:srgbClr val="A31515"/>
                </a:solidFill>
              </a:rPr>
              <a:t>"iv"</a:t>
            </a:r>
            <a:r>
              <a:t>: "</a:t>
            </a:r>
            <a:r>
              <a:rPr>
                <a:solidFill>
                  <a:schemeClr val="accent1">
                    <a:hueOff val="114395"/>
                    <a:lumOff val="-24975"/>
                  </a:schemeClr>
                </a:solidFill>
              </a:rPr>
              <a:t>018de63a-4241-7fbd-9329-6abe10728d7f</a:t>
            </a:r>
            <a:r>
              <a:t>",</a:t>
            </a:r>
          </a:p>
          <a:p>
            <a:pPr lvl="1"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solidFill>
                  <a:srgbClr val="A31515"/>
                </a:solidFill>
                <a:latin typeface="Monaco"/>
                <a:ea typeface="Monaco"/>
                <a:cs typeface="Monaco"/>
                <a:sym typeface="Monaco"/>
              </a:defRPr>
            </a:pPr>
            <a:r>
              <a:t>"created_at"</a:t>
            </a:r>
            <a:r>
              <a:rPr>
                <a:solidFill>
                  <a:srgbClr val="000000"/>
                </a:solidFill>
              </a:rPr>
              <a:t>: </a:t>
            </a:r>
            <a:r>
              <a:rPr>
                <a:solidFill>
                  <a:srgbClr val="098658"/>
                </a:solidFill>
              </a:rPr>
              <a:t>1708964594,</a:t>
            </a:r>
            <a:endParaRPr>
              <a:solidFill>
                <a:srgbClr val="098658"/>
              </a:solidFill>
            </a:endParaRPr>
          </a:p>
          <a:p>
            <a:pPr lvl="1"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solidFill>
                  <a:srgbClr val="A31515"/>
                </a:solidFill>
                <a:latin typeface="Monaco"/>
                <a:ea typeface="Monaco"/>
                <a:cs typeface="Monaco"/>
                <a:sym typeface="Monaco"/>
              </a:defRPr>
            </a:pPr>
            <a:r>
              <a:t>"validity"</a:t>
            </a:r>
            <a:r>
              <a:rPr>
                <a:solidFill>
                  <a:srgbClr val="000000"/>
                </a:solidFill>
              </a:rPr>
              <a:t>: {</a:t>
            </a:r>
            <a:endParaRPr>
              <a:solidFill>
                <a:srgbClr val="000000"/>
              </a:solidFill>
            </a:endParaRPr>
          </a:p>
          <a:p>
            <a:pPr lvl="2"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solidFill>
                  <a:srgbClr val="A31515"/>
                </a:solidFill>
                <a:latin typeface="Monaco"/>
                <a:ea typeface="Monaco"/>
                <a:cs typeface="Monaco"/>
                <a:sym typeface="Monaco"/>
              </a:defRPr>
            </a:pPr>
            <a:r>
              <a:t>"not_after"</a:t>
            </a:r>
            <a:r>
              <a:rPr>
                <a:solidFill>
                  <a:srgbClr val="000000"/>
                </a:solidFill>
              </a:rPr>
              <a:t>: </a:t>
            </a:r>
            <a:r>
              <a:rPr>
                <a:solidFill>
                  <a:srgbClr val="098658"/>
                </a:solidFill>
              </a:rPr>
              <a:t>1708992000</a:t>
            </a:r>
            <a:r>
              <a:rPr>
                <a:solidFill>
                  <a:srgbClr val="000000"/>
                </a:solidFill>
              </a:rPr>
              <a:t>,</a:t>
            </a:r>
            <a:endParaRPr>
              <a:solidFill>
                <a:srgbClr val="000000"/>
              </a:solidFill>
            </a:endParaRPr>
          </a:p>
          <a:p>
            <a:pPr lvl="2"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solidFill>
                  <a:srgbClr val="A31515"/>
                </a:solidFill>
                <a:latin typeface="Monaco"/>
                <a:ea typeface="Monaco"/>
                <a:cs typeface="Monaco"/>
                <a:sym typeface="Monaco"/>
              </a:defRPr>
            </a:pPr>
            <a:r>
              <a:t>"not_before"</a:t>
            </a:r>
            <a:r>
              <a:rPr>
                <a:solidFill>
                  <a:srgbClr val="000000"/>
                </a:solidFill>
              </a:rPr>
              <a:t>: </a:t>
            </a:r>
            <a:r>
              <a:rPr>
                <a:solidFill>
                  <a:srgbClr val="098658"/>
                </a:solidFill>
              </a:rPr>
              <a:t>1708905600</a:t>
            </a:r>
            <a:endParaRPr>
              <a:solidFill>
                <a:srgbClr val="098658"/>
              </a:solidFill>
            </a:endParaRPr>
          </a:p>
          <a:p>
            <a:pPr lvl="1"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a:t>
            </a:r>
          </a:p>
          <a:p>
            <a:pPr lvl="1"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solidFill>
                  <a:srgbClr val="A31515"/>
                </a:solidFill>
                <a:latin typeface="Monaco"/>
                <a:ea typeface="Monaco"/>
                <a:cs typeface="Monaco"/>
                <a:sym typeface="Monaco"/>
              </a:defRPr>
            </a:pPr>
            <a:r>
              <a:t>”grants"</a:t>
            </a:r>
            <a:r>
              <a:rPr>
                <a:solidFill>
                  <a:srgbClr val="000000"/>
                </a:solidFill>
              </a:rPr>
              <a:t>: [</a:t>
            </a:r>
            <a:endParaRPr>
              <a:solidFill>
                <a:srgbClr val="000000"/>
              </a:solidFill>
            </a:endParaRP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"data"</a:t>
            </a:r>
            <a:r>
              <a:t>: {</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"type"</a:t>
            </a:r>
            <a:r>
              <a:t>: </a:t>
            </a:r>
            <a:r>
              <a:rPr>
                <a:solidFill>
                  <a:schemeClr val="accent1">
                    <a:hueOff val="114395"/>
                    <a:lumOff val="-24975"/>
                  </a:schemeClr>
                </a:solidFill>
              </a:rPr>
              <a:t>"GRANT_TYPE_SERVICE_CONNECTION"</a:t>
            </a:r>
            <a:r>
              <a:t>,</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 "service"</a:t>
            </a:r>
            <a:r>
              <a:t>: {</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"peer_id"</a:t>
            </a:r>
            <a:r>
              <a:t>:</a:t>
            </a:r>
            <a:r>
              <a:rPr>
                <a:solidFill>
                  <a:schemeClr val="accent1">
                    <a:hueOff val="114395"/>
                    <a:lumOff val="-24975"/>
                  </a:schemeClr>
                </a:solidFill>
              </a:rPr>
              <a:t> "00000000000000000001"</a:t>
            </a:r>
            <a:r>
              <a:t>,</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name"</a:t>
            </a:r>
            <a:r>
              <a:t>: </a:t>
            </a:r>
            <a:r>
              <a:rPr>
                <a:solidFill>
                  <a:schemeClr val="accent1">
                    <a:hueOff val="114395"/>
                    <a:lumOff val="-24975"/>
                  </a:schemeClr>
                </a:solidFill>
              </a:rPr>
              <a:t>"example-service"</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"outway"</a:t>
            </a:r>
            <a:r>
              <a:t>: {</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 "peer_id"</a:t>
            </a:r>
            <a:r>
              <a:t>: </a:t>
            </a:r>
            <a:r>
              <a:rPr>
                <a:solidFill>
                  <a:schemeClr val="accent1">
                    <a:hueOff val="114395"/>
                    <a:lumOff val="-24975"/>
                  </a:schemeClr>
                </a:solidFill>
              </a:rPr>
              <a:t>"00000000000000000002"</a:t>
            </a:r>
            <a:r>
              <a:t>,</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"public_key_thumbprint"</a:t>
            </a:r>
            <a:r>
              <a:t>:</a:t>
            </a:r>
            <a:r>
              <a:rPr>
                <a:solidFill>
                  <a:schemeClr val="accent1">
                    <a:hueOff val="114395"/>
                    <a:lumOff val="-24975"/>
                  </a:schemeClr>
                </a:solidFill>
              </a:rPr>
              <a:t> "3a56f2e9269ac63f0d4394c46b96539da1625b6a985d38029ff89f34e490960c"</a:t>
            </a:r>
            <a:endParaRPr>
              <a:solidFill>
                <a:schemeClr val="accent1">
                  <a:hueOff val="114395"/>
                  <a:lumOff val="-24975"/>
                </a:schemeClr>
              </a:solidFill>
            </a:endParaRP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   "properties"</a:t>
            </a:r>
            <a:r>
              <a:t>: {</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"max_requests_per_minute"</a:t>
            </a:r>
            <a:r>
              <a:t>: </a:t>
            </a:r>
            <a:r>
              <a:rPr>
                <a:solidFill>
                  <a:schemeClr val="accent3">
                    <a:hueOff val="914338"/>
                    <a:satOff val="31515"/>
                    <a:lumOff val="-30790"/>
                  </a:schemeClr>
                </a:solidFill>
              </a:rPr>
              <a:t>100</a:t>
            </a:r>
            <a:r>
              <a:t>,</a:t>
            </a:r>
          </a:p>
          <a:p>
            <a:pPr lvl="4"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rPr>
                <a:solidFill>
                  <a:schemeClr val="accent5">
                    <a:lumOff val="-29866"/>
                  </a:schemeClr>
                </a:solidFill>
              </a:rPr>
              <a:t>“role”</a:t>
            </a:r>
            <a:r>
              <a:t>: </a:t>
            </a:r>
            <a:r>
              <a:rPr>
                <a:solidFill>
                  <a:schemeClr val="accent1">
                    <a:hueOff val="114395"/>
                    <a:lumOff val="-24975"/>
                  </a:schemeClr>
                </a:solidFill>
              </a:rPr>
              <a:t>“READ_ONLY”,</a:t>
            </a:r>
            <a:endParaRPr>
              <a:solidFill>
                <a:schemeClr val="accent1">
                  <a:hueOff val="114395"/>
                  <a:lumOff val="-24975"/>
                </a:schemeClr>
              </a:solidFill>
            </a:endParaRP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“regulated_area_name”</a:t>
            </a:r>
            <a:r>
              <a:t>: </a:t>
            </a:r>
            <a:r>
              <a:rPr>
                <a:solidFill>
                  <a:schemeClr val="accent1">
                    <a:hueOff val="114395"/>
                    <a:lumOff val="-24975"/>
                  </a:schemeClr>
                </a:solidFill>
              </a:rPr>
              <a:t>“zorg”</a:t>
            </a:r>
            <a:r>
              <a:t>,</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   “delegation_proof"</a:t>
            </a:r>
            <a:r>
              <a:t>: </a:t>
            </a:r>
            <a:r>
              <a:rPr>
                <a:solidFill>
                  <a:schemeClr val="accent1">
                    <a:hueOff val="114395"/>
                    <a:lumOff val="-24975"/>
                  </a:schemeClr>
                </a:solidFill>
              </a:rPr>
              <a:t>“</a:t>
            </a:r>
            <a:r>
              <a:rPr u="sng">
                <a:solidFill>
                  <a:schemeClr val="accent1">
                    <a:hueOff val="114395"/>
                    <a:lumOff val="-24975"/>
                  </a:schemeClr>
                </a:solidFill>
                <a:hlinkClick r:id="rId4" invalidUrl="" action="" tgtFrame="" tooltip="" history="1" highlightClick="0" endSnd="0"/>
              </a:rPr>
              <a:t>https://api.delegation/proof.pdf</a:t>
            </a:r>
            <a:r>
              <a:rPr>
                <a:solidFill>
                  <a:schemeClr val="accent1">
                    <a:hueOff val="114395"/>
                    <a:lumOff val="-24975"/>
                  </a:schemeClr>
                </a:solidFill>
              </a:rPr>
              <a:t>"</a:t>
            </a:r>
            <a:r>
              <a:t>,</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custom_meta_data"</a:t>
            </a:r>
            <a:r>
              <a:t>: {</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 "department"</a:t>
            </a:r>
            <a:r>
              <a:t>: </a:t>
            </a:r>
            <a:r>
              <a:rPr>
                <a:solidFill>
                  <a:schemeClr val="accent1">
                    <a:hueOff val="114395"/>
                    <a:lumOff val="-24975"/>
                  </a:schemeClr>
                </a:solidFill>
              </a:rPr>
              <a:t>“IT"</a:t>
            </a:r>
            <a:r>
              <a:t>,</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r>
              <a:rPr>
                <a:solidFill>
                  <a:schemeClr val="accent5">
                    <a:lumOff val="-29866"/>
                  </a:schemeClr>
                </a:solidFill>
              </a:rPr>
              <a:t> "project"</a:t>
            </a:r>
            <a:r>
              <a:t>: </a:t>
            </a:r>
            <a:r>
              <a:rPr>
                <a:solidFill>
                  <a:schemeClr val="accent1">
                    <a:hueOff val="114395"/>
                    <a:lumOff val="-24975"/>
                  </a:schemeClr>
                </a:solidFill>
              </a:rPr>
              <a:t>"FSC Integration"</a:t>
            </a:r>
            <a:endParaRPr>
              <a:solidFill>
                <a:schemeClr val="accent1">
                  <a:hueOff val="114395"/>
                  <a:lumOff val="-24975"/>
                </a:schemeClr>
              </a:solidFill>
            </a:endParaRP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  }</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a:t>
            </a:r>
          </a:p>
          <a:p>
            <a:pPr lvl="2" defTabSz="4572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Courier"/>
                <a:ea typeface="Courier"/>
                <a:cs typeface="Courier"/>
                <a:sym typeface="Courier"/>
              </a:defRPr>
            </a:pPr>
          </a:p>
          <a:p>
            <a:pPr lvl="1"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a:t>
            </a:r>
          </a:p>
          <a:p>
            <a: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40">
                <a:latin typeface="Monaco"/>
                <a:ea typeface="Monaco"/>
                <a:cs typeface="Monaco"/>
                <a:sym typeface="Monaco"/>
              </a:defRPr>
            </a:pPr>
            <a:r>
              <a:t>}</a:t>
            </a:r>
          </a:p>
        </p:txBody>
      </p:sp>
      <p:pic>
        <p:nvPicPr>
          <p:cNvPr id="202" name="pasted-movie.png" descr="pasted-movie.png"/>
          <p:cNvPicPr>
            <a:picLocks noChangeAspect="1"/>
          </p:cNvPicPr>
          <p:nvPr/>
        </p:nvPicPr>
        <p:blipFill>
          <a:blip r:embed="rId5">
            <a:extLst/>
          </a:blip>
          <a:stretch>
            <a:fillRect/>
          </a:stretch>
        </p:blipFill>
        <p:spPr>
          <a:xfrm>
            <a:off x="18335077" y="685130"/>
            <a:ext cx="4274891" cy="4274890"/>
          </a:xfrm>
          <a:prstGeom prst="rect">
            <a:avLst/>
          </a:prstGeom>
          <a:ln w="12700">
            <a:miter lim="400000"/>
          </a:ln>
        </p:spPr>
      </p:pic>
      <p:sp>
        <p:nvSpPr>
          <p:cNvPr id="203" name="Contract met properties"/>
          <p:cNvSpPr txBox="1"/>
          <p:nvPr>
            <p:ph type="title"/>
          </p:nvPr>
        </p:nvSpPr>
        <p:spPr>
          <a:xfrm>
            <a:off x="8727809" y="91810"/>
            <a:ext cx="8986385" cy="1433164"/>
          </a:xfrm>
          <a:prstGeom prst="rect">
            <a:avLst/>
          </a:prstGeom>
        </p:spPr>
        <p:txBody>
          <a:bodyPr/>
          <a:lstStyle>
            <a:lvl1pPr defTabSz="1804370">
              <a:defRPr spc="-125" sz="6290"/>
            </a:lvl1pPr>
          </a:lstStyle>
          <a:p>
            <a:pPr/>
            <a:r>
              <a:t>Contract met properties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5" name="FSC_logo_rgb_zonder_FSC.svg" descr="FSC_logo_rgb_zonder_FSC.svg"/>
          <p:cNvPicPr>
            <a:picLocks noChangeAspect="1"/>
          </p:cNvPicPr>
          <p:nvPr/>
        </p:nvPicPr>
        <p:blipFill>
          <a:blip r:embed="rId2">
            <a:alphaModFix amt="14758"/>
            <a:extLst/>
          </a:blip>
          <a:srcRect l="29450" t="15522" r="29450" b="46845"/>
          <a:stretch>
            <a:fillRect/>
          </a:stretch>
        </p:blipFill>
        <p:spPr>
          <a:xfrm>
            <a:off x="-6383882" y="-2071132"/>
            <a:ext cx="18708107" cy="17129671"/>
          </a:xfrm>
          <a:prstGeom prst="rect">
            <a:avLst/>
          </a:prstGeom>
          <a:ln w="12700">
            <a:miter lim="400000"/>
          </a:ln>
        </p:spPr>
      </p:pic>
      <p:pic>
        <p:nvPicPr>
          <p:cNvPr id="206" name="FSC_logo_rgb_zonder_FSC.svg" descr="FSC_logo_rgb_zonder_FSC.svg"/>
          <p:cNvPicPr>
            <a:picLocks noChangeAspect="1"/>
          </p:cNvPicPr>
          <p:nvPr/>
        </p:nvPicPr>
        <p:blipFill>
          <a:blip r:embed="rId2">
            <a:extLst/>
          </a:blip>
          <a:stretch>
            <a:fillRect/>
          </a:stretch>
        </p:blipFill>
        <p:spPr>
          <a:xfrm>
            <a:off x="1644205" y="201569"/>
            <a:ext cx="1612901" cy="1612901"/>
          </a:xfrm>
          <a:prstGeom prst="rect">
            <a:avLst/>
          </a:prstGeom>
          <a:ln w="12700">
            <a:miter lim="400000"/>
          </a:ln>
        </p:spPr>
      </p:pic>
      <p:pic>
        <p:nvPicPr>
          <p:cNvPr id="207" name="FSC_logo_rgb_met_FSC.svg" descr="FSC_logo_rgb_met_FSC.svg"/>
          <p:cNvPicPr>
            <a:picLocks noChangeAspect="1"/>
          </p:cNvPicPr>
          <p:nvPr/>
        </p:nvPicPr>
        <p:blipFill>
          <a:blip r:embed="rId3">
            <a:extLst/>
          </a:blip>
          <a:srcRect l="26602" t="55089" r="28045" b="23223"/>
          <a:stretch>
            <a:fillRect/>
          </a:stretch>
        </p:blipFill>
        <p:spPr>
          <a:xfrm>
            <a:off x="2889003" y="446441"/>
            <a:ext cx="1407297" cy="672974"/>
          </a:xfrm>
          <a:prstGeom prst="rect">
            <a:avLst/>
          </a:prstGeom>
          <a:ln w="12700">
            <a:miter lim="400000"/>
          </a:ln>
        </p:spPr>
      </p:pic>
      <p:sp>
        <p:nvSpPr>
          <p:cNvPr id="208" name="Voorbeelden"/>
          <p:cNvSpPr txBox="1"/>
          <p:nvPr/>
        </p:nvSpPr>
        <p:spPr>
          <a:xfrm>
            <a:off x="9025350" y="93798"/>
            <a:ext cx="6333301" cy="13783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b="1" spc="-170" sz="8500"/>
            </a:lvl1pPr>
          </a:lstStyle>
          <a:p>
            <a:pPr/>
            <a:r>
              <a:t>Voorbeelden</a:t>
            </a:r>
          </a:p>
        </p:txBody>
      </p:sp>
      <p:sp>
        <p:nvSpPr>
          <p:cNvPr id="209" name="Voorbeelden:…"/>
          <p:cNvSpPr txBox="1"/>
          <p:nvPr/>
        </p:nvSpPr>
        <p:spPr>
          <a:xfrm>
            <a:off x="2799491" y="3391992"/>
            <a:ext cx="10120838" cy="6932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Voorbeelden:</a:t>
            </a:r>
          </a:p>
          <a:p>
            <a:pPr marL="609600" indent="-609600">
              <a:buSzPct val="123000"/>
              <a:buChar char="•"/>
            </a:pPr>
            <a:r>
              <a:t>Mandatering</a:t>
            </a:r>
          </a:p>
          <a:p>
            <a:pPr marL="609600" indent="-609600">
              <a:buSzPct val="123000"/>
              <a:buChar char="•"/>
            </a:pPr>
            <a:r>
              <a:t>Regulated Areas</a:t>
            </a:r>
          </a:p>
          <a:p>
            <a:pPr marL="609600" indent="-609600">
              <a:buSzPct val="123000"/>
              <a:buChar char="•"/>
            </a:pPr>
            <a:r>
              <a:t>Role based access control</a:t>
            </a:r>
          </a:p>
          <a:p>
            <a:pPr marL="609600" indent="-609600">
              <a:buSzPct val="123000"/>
              <a:buChar char="•"/>
            </a:pPr>
            <a:r>
              <a:t>Doelbinding</a:t>
            </a:r>
          </a:p>
          <a:p>
            <a:pPr marL="609600" indent="-609600">
              <a:buSzPct val="123000"/>
              <a:buChar char="•"/>
            </a:pPr>
            <a:r>
              <a:t>Meta informatie over een Service</a:t>
            </a:r>
          </a:p>
        </p:txBody>
      </p:sp>
      <p:sp>
        <p:nvSpPr>
          <p:cNvPr id="210" name="Nadelen:…"/>
          <p:cNvSpPr txBox="1"/>
          <p:nvPr/>
        </p:nvSpPr>
        <p:spPr>
          <a:xfrm>
            <a:off x="13544500" y="3390900"/>
            <a:ext cx="10441802" cy="77486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Nadelen:</a:t>
            </a:r>
          </a:p>
          <a:p>
            <a:pPr marL="609600" indent="-609600">
              <a:buSzPct val="123000"/>
              <a:buChar char="•"/>
            </a:pPr>
            <a:r>
              <a:t>Om technisch inoperabel te blijven moeten er afspraken gemaakt worden over de inhoud van properties.</a:t>
            </a:r>
          </a:p>
          <a:p>
            <a:pPr marL="609600" indent="-609600">
              <a:buSzPct val="123000"/>
              <a:buChar char="•"/>
            </a:pPr>
            <a:r>
              <a:t>Access tokens kunnen groot worden.</a:t>
            </a:r>
          </a:p>
          <a:p>
            <a:pPr marL="609600" indent="-609600">
              <a:buSzPct val="123000"/>
              <a:buChar char="•"/>
            </a:pPr>
            <a:r>
              <a:t>Het veld ‘properties’ kan misbruikt worden.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2" name="FSC_logo_rgb_zonder_FSC.svg" descr="FSC_logo_rgb_zonder_FSC.svg"/>
          <p:cNvPicPr>
            <a:picLocks noChangeAspect="1"/>
          </p:cNvPicPr>
          <p:nvPr/>
        </p:nvPicPr>
        <p:blipFill>
          <a:blip r:embed="rId2">
            <a:alphaModFix amt="14758"/>
            <a:extLst/>
          </a:blip>
          <a:srcRect l="29450" t="15522" r="29450" b="46845"/>
          <a:stretch>
            <a:fillRect/>
          </a:stretch>
        </p:blipFill>
        <p:spPr>
          <a:xfrm>
            <a:off x="-6383882" y="-2071132"/>
            <a:ext cx="18708107" cy="17129671"/>
          </a:xfrm>
          <a:prstGeom prst="rect">
            <a:avLst/>
          </a:prstGeom>
          <a:ln w="12700">
            <a:miter lim="400000"/>
          </a:ln>
        </p:spPr>
      </p:pic>
      <p:pic>
        <p:nvPicPr>
          <p:cNvPr id="213" name="FSC_logo_rgb_zonder_FSC.svg" descr="FSC_logo_rgb_zonder_FSC.svg"/>
          <p:cNvPicPr>
            <a:picLocks noChangeAspect="1"/>
          </p:cNvPicPr>
          <p:nvPr/>
        </p:nvPicPr>
        <p:blipFill>
          <a:blip r:embed="rId2">
            <a:extLst/>
          </a:blip>
          <a:stretch>
            <a:fillRect/>
          </a:stretch>
        </p:blipFill>
        <p:spPr>
          <a:xfrm>
            <a:off x="1644205" y="201569"/>
            <a:ext cx="1612901" cy="1612901"/>
          </a:xfrm>
          <a:prstGeom prst="rect">
            <a:avLst/>
          </a:prstGeom>
          <a:ln w="12700">
            <a:miter lim="400000"/>
          </a:ln>
        </p:spPr>
      </p:pic>
      <p:pic>
        <p:nvPicPr>
          <p:cNvPr id="214" name="FSC_logo_rgb_met_FSC.svg" descr="FSC_logo_rgb_met_FSC.svg"/>
          <p:cNvPicPr>
            <a:picLocks noChangeAspect="1"/>
          </p:cNvPicPr>
          <p:nvPr/>
        </p:nvPicPr>
        <p:blipFill>
          <a:blip r:embed="rId3">
            <a:extLst/>
          </a:blip>
          <a:srcRect l="26602" t="55089" r="28045" b="23223"/>
          <a:stretch>
            <a:fillRect/>
          </a:stretch>
        </p:blipFill>
        <p:spPr>
          <a:xfrm>
            <a:off x="2889003" y="446441"/>
            <a:ext cx="1407297" cy="672974"/>
          </a:xfrm>
          <a:prstGeom prst="rect">
            <a:avLst/>
          </a:prstGeom>
          <a:ln w="12700">
            <a:miter lim="400000"/>
          </a:ln>
        </p:spPr>
      </p:pic>
      <p:sp>
        <p:nvSpPr>
          <p:cNvPr id="215" name="Vragen"/>
          <p:cNvSpPr txBox="1"/>
          <p:nvPr/>
        </p:nvSpPr>
        <p:spPr>
          <a:xfrm>
            <a:off x="10400093" y="93798"/>
            <a:ext cx="3583814" cy="13783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b="1" spc="-170" sz="8500"/>
            </a:lvl1pPr>
          </a:lstStyle>
          <a:p>
            <a:pPr/>
            <a:r>
              <a:t>Vragen</a:t>
            </a:r>
          </a:p>
        </p:txBody>
      </p:sp>
      <p:sp>
        <p:nvSpPr>
          <p:cNvPr id="216" name="Goed idee?…"/>
          <p:cNvSpPr txBox="1"/>
          <p:nvPr/>
        </p:nvSpPr>
        <p:spPr>
          <a:xfrm>
            <a:off x="7131580" y="5841425"/>
            <a:ext cx="10120839" cy="2033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9600" indent="-609600">
              <a:buSzPct val="123000"/>
              <a:buChar char="•"/>
            </a:pPr>
            <a:r>
              <a:t>Goed idee?</a:t>
            </a:r>
          </a:p>
          <a:p>
            <a:pPr marL="609600" indent="-609600">
              <a:buSzPct val="123000"/>
              <a:buChar char="•"/>
            </a:pPr>
            <a:r>
              <a:t>In Core of als extensie?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