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0"/>
  </p:notesMasterIdLst>
  <p:handoutMasterIdLst>
    <p:handoutMasterId r:id="rId21"/>
  </p:handoutMasterIdLst>
  <p:sldIdLst>
    <p:sldId id="256" r:id="rId5"/>
    <p:sldId id="262" r:id="rId6"/>
    <p:sldId id="332" r:id="rId7"/>
    <p:sldId id="333" r:id="rId8"/>
    <p:sldId id="322" r:id="rId9"/>
    <p:sldId id="334" r:id="rId10"/>
    <p:sldId id="335" r:id="rId11"/>
    <p:sldId id="336" r:id="rId12"/>
    <p:sldId id="338" r:id="rId13"/>
    <p:sldId id="337" r:id="rId14"/>
    <p:sldId id="339" r:id="rId15"/>
    <p:sldId id="340" r:id="rId16"/>
    <p:sldId id="330" r:id="rId17"/>
    <p:sldId id="34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95660" autoAdjust="0"/>
  </p:normalViewPr>
  <p:slideViewPr>
    <p:cSldViewPr snapToGrid="0">
      <p:cViewPr>
        <p:scale>
          <a:sx n="71" d="100"/>
          <a:sy n="71" d="100"/>
        </p:scale>
        <p:origin x="-950" y="-269"/>
      </p:cViewPr>
      <p:guideLst>
        <p:guide orient="horz" pos="2160"/>
        <p:guide pos="3840"/>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7/17/2024</a:t>
            </a:fld>
            <a:endParaRPr lang="en-US" dirty="0"/>
          </a:p>
        </p:txBody>
      </p:sp>
      <p:sp>
        <p:nvSpPr>
          <p:cNvPr id="4" name="Footer Placeholder 3">
            <a:extLst>
              <a:ext uri="{FF2B5EF4-FFF2-40B4-BE49-F238E27FC236}">
                <a16:creationId xmlns=""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07C0FA93-7C0D-4CC0-BB42-DF569688ED82}"/>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 xmlns:a16="http://schemas.microsoft.com/office/drawing/2014/main" id="{36D3DA45-FD99-405B-8BF9-260DD97C0D4F}"/>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 xmlns:a16="http://schemas.microsoft.com/office/drawing/2014/main" id="{C5C2A03C-F372-4C6D-929D-FD97AD4396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E8FEDBB3-0BD6-41BC-BB57-9FEC2E96C0F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 xmlns:a16="http://schemas.microsoft.com/office/drawing/2014/main" id="{7D12B81D-3F14-4DA1-BECA-669824832A0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 xmlns:a16="http://schemas.microsoft.com/office/drawing/2014/main" id="{EA11E57D-88DD-4899-907A-2A5772002FE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 xmlns:a16="http://schemas.microsoft.com/office/drawing/2014/main" id="{7A5AEE18-30A4-4777-975F-02D107A171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 xmlns:a16="http://schemas.microsoft.com/office/drawing/2014/main" id="{39EA21FB-AE36-478E-9770-CB84281439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 xmlns:a16="http://schemas.microsoft.com/office/drawing/2014/main" id="{BC45D5C4-2D3A-4F84-BED1-D9B75234B07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 xmlns:a16="http://schemas.microsoft.com/office/drawing/2014/main" id="{259762E8-7432-4501-9FE5-92B04D37C76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 xmlns:a16="http://schemas.microsoft.com/office/drawing/2014/main" id="{FF91FD3E-0148-4B50-8906-7D9CD382A3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 xmlns:a16="http://schemas.microsoft.com/office/drawing/2014/main" id="{506FA1AD-488A-4FD4-A79F-4343698EA73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 xmlns:a16="http://schemas.microsoft.com/office/drawing/2014/main" id="{FE79776F-EEB5-464D-19DD-92EC7B3B3296}"/>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 xmlns:a16="http://schemas.microsoft.com/office/drawing/2014/main" id="{309A16CC-7006-C92A-F15C-618A3235AFA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 xmlns:a16="http://schemas.microsoft.com/office/drawing/2014/main" id="{035D8D8D-001E-352F-FE03-CC3EE1D7CFC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 xmlns:a16="http://schemas.microsoft.com/office/drawing/2014/main" id="{51CE1C6F-D1A5-FD45-5120-8F87F05DCFD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 xmlns:a16="http://schemas.microsoft.com/office/drawing/2014/main" id="{FE946A41-95B9-A9F4-17ED-A0113124469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 xmlns:a16="http://schemas.microsoft.com/office/drawing/2014/main" id="{FDFB515A-8805-F10C-2933-35BDDF1DD3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 xmlns:a16="http://schemas.microsoft.com/office/drawing/2014/main" id="{F63B17C2-189B-28FA-8876-976CC481C76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 xmlns:a16="http://schemas.microsoft.com/office/drawing/2014/main" id="{613E90FB-54AC-A2FC-9D01-C95ACC91FC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 xmlns:a16="http://schemas.microsoft.com/office/drawing/2014/main" id="{58A6A556-AB2C-1636-63D4-9E2806E3671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 xmlns:a16="http://schemas.microsoft.com/office/drawing/2014/main" id="{A43047F1-413F-99DB-01CC-293FC1813A5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 xmlns:a16="http://schemas.microsoft.com/office/drawing/2014/main" id="{47C2B72F-C97F-770D-5F99-50DD97EB27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 xmlns:a16="http://schemas.microsoft.com/office/drawing/2014/main" id="{6CA9855B-4072-4D45-821E-549FDF548137}"/>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 xmlns:a16="http://schemas.microsoft.com/office/drawing/2014/main" id="{CD707C0C-4086-4F35-A8FC-A45D727AA61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 xmlns:a16="http://schemas.microsoft.com/office/drawing/2014/main" id="{3D21528F-9013-4CD7-9F7C-D3F36248816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 xmlns:a16="http://schemas.microsoft.com/office/drawing/2014/main" id="{06A8F5A2-62EC-4CDC-945A-E6C50C86CA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 xmlns:a16="http://schemas.microsoft.com/office/drawing/2014/main" id="{9625C8AA-1597-4CED-8301-18D382EF0DF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 xmlns:a16="http://schemas.microsoft.com/office/drawing/2014/main" id="{5DF95B35-23E9-4724-A4F8-8ED718B5DE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 xmlns:a16="http://schemas.microsoft.com/office/drawing/2014/main" id="{26C6754B-5776-451D-95ED-62AA4D0BAE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 xmlns:a16="http://schemas.microsoft.com/office/drawing/2014/main" id="{A345A289-8D6C-4886-B54C-3E0D26D176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 xmlns:a16="http://schemas.microsoft.com/office/drawing/2014/main" id="{5690D981-545B-4A73-A22E-6E701024A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 xmlns:a16="http://schemas.microsoft.com/office/drawing/2014/main" id="{FCB89D53-605D-4497-A82E-C5CB7B9AB10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 xmlns:a16="http://schemas.microsoft.com/office/drawing/2014/main" id="{4200751B-2483-40F5-8C14-EF64034D453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 xmlns:a16="http://schemas.microsoft.com/office/drawing/2014/main" id="{A9677C6B-C435-43E3-BF18-DC35709C972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 xmlns:a16="http://schemas.microsoft.com/office/drawing/2014/main" id="{56E374F1-3376-4D82-B66C-A0588A30F02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 xmlns:a16="http://schemas.microsoft.com/office/drawing/2014/main" id="{979B4E97-34CE-4034-8523-F1584A0344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 xmlns:a16="http://schemas.microsoft.com/office/drawing/2014/main" id="{F4C4EFFF-E30B-4F0B-9ED4-FF63047DCBD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 xmlns:a16="http://schemas.microsoft.com/office/drawing/2014/main" id="{173FDB7E-F5CA-497D-95CF-7A00D6789C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 xmlns:a16="http://schemas.microsoft.com/office/drawing/2014/main" id="{42266BB1-5605-4F64-B071-80A97BAD9C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 xmlns:a16="http://schemas.microsoft.com/office/drawing/2014/main" id="{90D15A2A-0F2D-4AB8-8252-303BA5DB3B0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 xmlns:a16="http://schemas.microsoft.com/office/drawing/2014/main" id="{E676282C-5FCF-4E29-AE15-2545F1A685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 xmlns:a16="http://schemas.microsoft.com/office/drawing/2014/main" id="{AF7EC2A1-EAFC-4851-A4E3-47811C4456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 xmlns:a16="http://schemas.microsoft.com/office/drawing/2014/main" id="{6F9BD94B-F299-45D3-B66E-F20FBC9246D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 xmlns:a16="http://schemas.microsoft.com/office/drawing/2014/main" id="{50E616C9-EAB1-4990-B569-17C6CB08891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 xmlns:a16="http://schemas.microsoft.com/office/drawing/2014/main" id="{2F983FB0-2CC2-4D5F-A331-4130F138E91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 xmlns:a16="http://schemas.microsoft.com/office/drawing/2014/main" id="{B1ABC269-0802-4C4A-9E57-6F876F122C8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 xmlns:a16="http://schemas.microsoft.com/office/drawing/2014/main" id="{233153AF-C5CF-40DD-9E5E-9B84272F467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 xmlns:a16="http://schemas.microsoft.com/office/drawing/2014/main" id="{95E220B7-17F2-4748-A337-3B8D588603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 xmlns:a16="http://schemas.microsoft.com/office/drawing/2014/main" id="{63DC02CB-E162-45FD-AF68-0A1DB537F4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 xmlns:a16="http://schemas.microsoft.com/office/drawing/2014/main" id="{4D9CBADA-7016-4987-B723-F7AE8E2E574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 xmlns:a16="http://schemas.microsoft.com/office/drawing/2014/main" id="{1DCEDCA0-F979-4B3C-A0CA-F98F2DEE892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 xmlns:a16="http://schemas.microsoft.com/office/drawing/2014/main" id="{1B701ADB-B6EB-4BED-8D15-F358A67EC9F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 xmlns:a16="http://schemas.microsoft.com/office/drawing/2014/main" id="{239EB39D-EF7A-4284-83B8-904957045D8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 xmlns:a16="http://schemas.microsoft.com/office/drawing/2014/main" id="{59413AC3-6F9D-431E-8136-F15C0FCA62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 xmlns:a16="http://schemas.microsoft.com/office/drawing/2014/main" id="{987DF8D6-E53D-4C41-B339-1E5094638FA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 xmlns:a16="http://schemas.microsoft.com/office/drawing/2014/main" id="{66036562-1199-405F-B95A-C3A543B5DB4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 xmlns:a16="http://schemas.microsoft.com/office/drawing/2014/main" id="{C4C4997E-6944-4940-8B33-92DB90BCE3A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 xmlns:a16="http://schemas.microsoft.com/office/drawing/2014/main" id="{0A44DA53-5DA1-44E2-8EB4-F53CC84C9F2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F072B3FF-FEA5-46BC-8627-9B46C5F3967D}"/>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 xmlns:a16="http://schemas.microsoft.com/office/drawing/2014/main" id="{FB18587D-1BDA-4D28-9B48-3C37C764B66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 xmlns:a16="http://schemas.microsoft.com/office/drawing/2014/main" id="{8CFE033B-F34F-4836-B6F3-93E6C7D9C5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 xmlns:a16="http://schemas.microsoft.com/office/drawing/2014/main" id="{07F79761-CFAA-4330-8067-31EC1DC3E16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 xmlns:a16="http://schemas.microsoft.com/office/drawing/2014/main" id="{8A0BC496-427B-4836-B989-97B0673D8F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 xmlns:a16="http://schemas.microsoft.com/office/drawing/2014/main" id="{A0D554E1-33ED-415C-BF15-FC38D2E33C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 xmlns:a16="http://schemas.microsoft.com/office/drawing/2014/main" id="{D1F1EE7D-C5FF-46EA-AB9C-94E1F2D9B73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 xmlns:a16="http://schemas.microsoft.com/office/drawing/2014/main" id="{2AC2FE37-AED7-4C81-A52E-FD105C1BDA8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 xmlns:a16="http://schemas.microsoft.com/office/drawing/2014/main" id="{AB34FC05-3259-4BE2-8DA9-91435FAFCE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 xmlns:a16="http://schemas.microsoft.com/office/drawing/2014/main" id="{AC11598E-3FD2-47F3-8E57-D5D6130DBC3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 xmlns:a16="http://schemas.microsoft.com/office/drawing/2014/main" id="{37D098FA-73CF-44E6-B612-7DE664E5DE0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 xmlns:a16="http://schemas.microsoft.com/office/drawing/2014/main" id="{66672930-1A30-4508-A9D2-FA4271C6B1E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 xmlns:a16="http://schemas.microsoft.com/office/drawing/2014/main" id="{174F3D5B-9943-4A8B-8699-ABB2B7991B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 xmlns:a16="http://schemas.microsoft.com/office/drawing/2014/main" id="{6834DCA2-951C-4A9B-8490-5C7BD0FFBB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 xmlns:a16="http://schemas.microsoft.com/office/drawing/2014/main" id="{316B6CF4-BCF3-4765-B744-A1EB5A76D33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 xmlns:a16="http://schemas.microsoft.com/office/drawing/2014/main" id="{BAD99054-FC47-4391-9369-B309A0AA258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 xmlns:a16="http://schemas.microsoft.com/office/drawing/2014/main" id="{1A1CDB94-FE6F-4AAC-94D9-DDCEC703B126}"/>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 xmlns:a16="http://schemas.microsoft.com/office/drawing/2014/main" id="{99B22DCB-54E6-4769-9DD7-3736B4041B2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 xmlns:a16="http://schemas.microsoft.com/office/drawing/2014/main" id="{67DA3C33-5733-4571-AD7C-F9D7447D184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 xmlns:a16="http://schemas.microsoft.com/office/drawing/2014/main" id="{DEACDE3F-3571-479B-8545-A0EB157DFB7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 xmlns:a16="http://schemas.microsoft.com/office/drawing/2014/main" id="{0EBC688C-242B-4AF8-9A28-74C5D3A7DD76}"/>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 xmlns:a16="http://schemas.microsoft.com/office/drawing/2014/main" id="{C4C8C45C-CEB8-4DEA-A7C9-8028747D4C2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 xmlns:a16="http://schemas.microsoft.com/office/drawing/2014/main" id="{7FC624AF-D992-41C1-A403-A0A4731BE06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 xmlns:a16="http://schemas.microsoft.com/office/drawing/2014/main" id="{F63171A4-E846-4A64-8292-3ED3583B6DE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 xmlns:a16="http://schemas.microsoft.com/office/drawing/2014/main" id="{E59C66F3-BAB8-46AB-849B-0BC14A74B8A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 xmlns:a16="http://schemas.microsoft.com/office/drawing/2014/main" id="{68CD087B-52FF-4F11-A251-6F6A6B9093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 xmlns:a16="http://schemas.microsoft.com/office/drawing/2014/main" id="{7FD7CD23-A1FC-41E8-A563-0B0A87A8FC8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 xmlns:a16="http://schemas.microsoft.com/office/drawing/2014/main" id="{A3A34481-695D-470B-9A01-A047EAA615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 xmlns:a16="http://schemas.microsoft.com/office/drawing/2014/main" id="{5B26EEFA-6CAA-4BF6-B4BD-7C083D59BF3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 xmlns:a16="http://schemas.microsoft.com/office/drawing/2014/main" id="{61976329-310A-4F70-B22C-F032D4BF7E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 xmlns:a16="http://schemas.microsoft.com/office/drawing/2014/main" id="{0A0DA1ED-70C5-4D8F-B61F-F6E9E07D595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 xmlns:a16="http://schemas.microsoft.com/office/drawing/2014/main" id="{EDF58541-8ECC-487F-96C7-3267D0F9C8C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 xmlns:a16="http://schemas.microsoft.com/office/drawing/2014/main" id="{D1DAAA62-5552-4436-97D9-353F629E8AB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 xmlns:a16="http://schemas.microsoft.com/office/drawing/2014/main" id="{EBA1BB6B-72EF-4525-89A1-FC5BE70D71B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 xmlns:a16="http://schemas.microsoft.com/office/drawing/2014/main" id="{D3BD4012-93F7-424A-9146-8E7E831D9E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 xmlns:a16="http://schemas.microsoft.com/office/drawing/2014/main" id="{A2E36983-6A8E-4C78-AA27-363C0D676C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 xmlns:a16="http://schemas.microsoft.com/office/drawing/2014/main" id="{AB2380FC-F201-44F0-A531-1402201E4E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 xmlns:a16="http://schemas.microsoft.com/office/drawing/2014/main" id="{737C3A27-BD47-4E93-A1E3-33B902DD068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 xmlns:a16="http://schemas.microsoft.com/office/drawing/2014/main" id="{C257BCC6-B88D-4C3B-BEFD-25D320F39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 xmlns:a16="http://schemas.microsoft.com/office/drawing/2014/main" id="{0519964D-597A-4E0C-B66C-89D30B8582B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 xmlns:a16="http://schemas.microsoft.com/office/drawing/2014/main" id="{A31BADE6-3732-4787-8841-96E8F05C0A9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 xmlns:a16="http://schemas.microsoft.com/office/drawing/2014/main" id="{447ED593-61E3-4BD7-8984-7FE5621549D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 xmlns:a16="http://schemas.microsoft.com/office/drawing/2014/main" id="{6AD98272-0FC0-49AC-9877-8D2BAA5148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 xmlns:a16="http://schemas.microsoft.com/office/drawing/2014/main" id="{D54770D9-48C7-4C76-9F40-65C9B9C05CE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 xmlns:a16="http://schemas.microsoft.com/office/drawing/2014/main" id="{4B9C1A3A-3DED-4CC1-820C-16B358DF9EC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 xmlns:a16="http://schemas.microsoft.com/office/drawing/2014/main" id="{2404A56E-8A81-48CB-9AC4-2CB6EA55DD7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 xmlns:a16="http://schemas.microsoft.com/office/drawing/2014/main" id="{6D6A743B-85A5-41A8-9664-D654620D25D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23DAD9FD-AF99-4D89-9BC8-E6739BD17ACA}"/>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 xmlns:a16="http://schemas.microsoft.com/office/drawing/2014/main" id="{D7170781-0173-4FAB-8358-42C469FC51A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 xmlns:a16="http://schemas.microsoft.com/office/drawing/2014/main" id="{03C55E22-B879-4AE0-BC46-BA8A4E950C50}"/>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A07E073-1978-4DCC-9E5C-FF89EF524BF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 xmlns:a16="http://schemas.microsoft.com/office/drawing/2014/main" id="{5691F80E-D2E0-4E78-AA76-8D827AE4101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 xmlns:a16="http://schemas.microsoft.com/office/drawing/2014/main" id="{E34C55D1-5C55-44D3-9C26-E1951DA3937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 xmlns:a16="http://schemas.microsoft.com/office/drawing/2014/main" id="{4C9CB0E6-07EF-4140-926D-D380C1A88EB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 xmlns:a16="http://schemas.microsoft.com/office/drawing/2014/main" id="{263BBD78-504D-435B-8933-2C460DC38E7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 xmlns:a16="http://schemas.microsoft.com/office/drawing/2014/main" id="{1AD78D29-1FCF-4E88-A958-924F701D5E4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 xmlns:a16="http://schemas.microsoft.com/office/drawing/2014/main" id="{EA551A3F-69EF-45CC-87F7-867808A3FAD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 xmlns:a16="http://schemas.microsoft.com/office/drawing/2014/main" id="{12724B09-E74E-49FA-BB5D-583BB89B798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 xmlns:a16="http://schemas.microsoft.com/office/drawing/2014/main" id="{DA2788BF-64AD-4328-8CB9-8C2C98CF54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 xmlns:a16="http://schemas.microsoft.com/office/drawing/2014/main" id="{D9591CB5-16C9-44FC-B125-529D33F91B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 xmlns:a16="http://schemas.microsoft.com/office/drawing/2014/main" id="{4F82A945-38F0-45AF-A28A-C6A0E6A2E7F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 xmlns:a16="http://schemas.microsoft.com/office/drawing/2014/main" id="{80FA6744-F48F-4652-86E5-BA3ABEF3227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 xmlns:a16="http://schemas.microsoft.com/office/drawing/2014/main" id="{FAC3DEAD-5797-4CA1-A8F2-3F487AAC6B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 xmlns:a16="http://schemas.microsoft.com/office/drawing/2014/main" id="{F9AF9D64-C9FB-4D32-993D-3423A2E55E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 xmlns:a16="http://schemas.microsoft.com/office/drawing/2014/main" id="{9097AC72-422F-4CE0-A772-A63E2294ACD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 xmlns:a16="http://schemas.microsoft.com/office/drawing/2014/main" id="{1A6B3F4D-48A0-4FC2-8720-2606D6AA04C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 xmlns:a16="http://schemas.microsoft.com/office/drawing/2014/main" id="{67E4FA26-563D-4D19-BAEB-A370818E51A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 xmlns:a16="http://schemas.microsoft.com/office/drawing/2014/main" id="{03B51AAC-6B1D-43D1-8885-402653BA90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 xmlns:a16="http://schemas.microsoft.com/office/drawing/2014/main" id="{CF4180FB-7FBD-421F-A284-4C2CC61B384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 xmlns:a16="http://schemas.microsoft.com/office/drawing/2014/main" id="{28E615C5-6A2E-4BF3-A3A8-9061C5B1B84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 xmlns:a16="http://schemas.microsoft.com/office/drawing/2014/main" id="{B15A4CEB-6B8D-48C3-8484-3EC282A34A1F}"/>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 xmlns:a16="http://schemas.microsoft.com/office/drawing/2014/main" id="{38F7FD7D-E582-4214-B1B3-D289130553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 xmlns:a16="http://schemas.microsoft.com/office/drawing/2014/main" id="{B74D1DAC-C0D4-447E-8665-EAFF34F4E3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 xmlns:a16="http://schemas.microsoft.com/office/drawing/2014/main" id="{F44A4473-D4D4-4E24-B542-C5D63C28DA75}"/>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14CA4A32-A016-460F-8B99-22A5D265B4B8}"/>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84DB1BC2-B158-4DA5-9164-843E6B566CE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751FDE2E-D749-401E-B3BA-66B2F523182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49546377-E2EE-4854-AA84-5575789BAF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04FCC465-42B8-456F-951F-8C51A42F97E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3D7F8A9A-8A53-4FD3-855C-C49B035CE8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AC347F99-AC7C-4DB2-8AAF-9E2A7AE629CC}"/>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89B06C37-E219-479D-B324-0DC7D05651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29A1D878-CEA2-41DC-8638-A8523167266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99394209-57ED-4126-A8DC-0862D1FA11E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A48B0004-4618-4D71-88D1-A2FEE4F0AD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4D1C172B-2446-428A-A518-FE1B5FCE0D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E359C795-FCC1-401F-B0B6-F722AE632AA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8260D102-71BB-497E-A5CF-743FB59874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811E3D98-A5FB-4BDE-A07D-A03EB898C67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9E48CE7F-B4EF-4629-8706-6838C171EF0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C8EBC77A-0887-4128-A73B-2C0165C6F9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7AF3D400-AAAA-47BD-922E-AA3A2AFA30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A3E6A0-609D-427D-9D34-E7CF184B453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DDE08965-A3F4-426A-924B-102A6F6FE27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13FA8E6E-7F53-47E9-9BF8-1CD3130F42B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7A8A9991-EF8F-4128-9DB7-A2FA8CF2F68B}"/>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41E966B6-186E-4D17-B570-969B6951AC0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918B08AD-5F3C-4FC5-8998-8524763C750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EDF72260-B0A1-47A1-9459-FDF4600ACA6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C6A7FA58-53F7-4C2F-96D5-E97BB3CC679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1B986617-481E-450F-8FAD-CA3086A3E0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4D24CAEB-B2FE-4796-8E6E-DB5148C380F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3D577B03-E6D9-4FFA-A799-E504CBF8D7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43509C13-FDEE-45B0-B954-D80D6F38F0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21FF647D-8D8A-43E8-A2E2-46D1117839F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87B8728B-0A45-4551-99F0-CF33B850DA5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CCFAA15D-9EFC-4A70-AC98-CB3EF00C3A4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AD80CCBD-3F02-48A0-A24E-5971D229517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AB5B7D34-5A4E-48DE-8893-0F022E4CC9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2341ADC6-0CC2-46C0-BA6F-9D991366980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A93316DB-546B-41BA-AD1B-94D5C467023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35105C82-44C4-41C2-96AE-ADE6DD1D712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A7A634F2-054C-4614-9ECB-96BE809893D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1764AB7F-1912-4909-A04A-C8D125467E1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6B93639B-DE1C-4A46-A4B5-B88FD6FC20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6C5D17F-13E7-4861-A839-3C56ABD56C4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1C343C91-0F9E-4530-939D-2D9F15DF4A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2109E9F-E572-4202-B7A6-630155DD5BB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B4FF54B2-44F5-42F7-8353-111D80A8D2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19A2BBF4-4F54-4179-B672-AD4C8D58A30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2F2D95CF-DAE2-4601-B9A6-233F4F2F30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3CD52B72-C30B-4570-A8AB-78CB884F8D0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696A9FBF-C89D-4CF9-A1DC-C0275A3B326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C50B0ACE-17B4-4F11-BA43-0159796B83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F0346B01-7019-48B2-9BE7-3E90F590FD6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5C186E4B-7559-4E95-9BDD-7DA75E0873B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FFE117A-211E-4BD5-AB76-05026DEC6B5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5CC0C412-2859-4E97-924F-291318E6ADF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AECE441C-0FBF-4F02-9781-35F2487E3C0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951A4317-3E34-41B4-BCD9-E6E0627C188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CE2D40E4-274B-4D43-801B-7B3BAF03E45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2D939FC8-6395-4DCB-B28C-2342BFB72F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620FEEF2-AE91-48CA-8FE7-B50F83E1CF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27050D75-D26B-4BD3-A4A5-68DF13E9C1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37668160-F5BE-4756-B84F-C68992BC7A5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E7F90261-4A5A-4C39-B4B3-FEBED04E345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71681E7C-A7E8-4F01-9001-3FD1105E1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901B0597-C838-4481-A49D-E8D85B631C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23C2B0BF-A329-4A97-B3D5-545BC6813E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DBCCCA80-4FEE-4C79-8AF3-66B97054C84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4B9AD13F-808D-4464-989B-F40B3E77B7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076473B5-E30F-4635-8789-51368A971B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EF568995-35CF-4C80-A63C-82B47F1BA1D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99432608-19E2-4A3E-A68B-45C8E5DD471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127A2810-84DE-450A-986B-DE8AF8AE6F14}"/>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A56ED6A-BBD4-4005-A99D-65BCF8047CCA}"/>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CFC0629C-AFCE-4D39-87D5-36EF1FE5CF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1F3517A-93AD-4DF3-BEC7-E607A73E5E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4CBBC251-E8DD-438C-8733-7D65F461A449}"/>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6A94A4D4-EFFA-4AE2-B533-75F01F0F006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1F4B0E1D-2F9C-444A-ADBA-BDE9F01D8DD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5F5ACA0E-A5DF-4015-8FD4-FA7A53E9D1A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5A4DCFFD-FD3C-42EA-862E-5B792D9020A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0089A8F3-7530-4C17-848C-580015C3EDC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61D8EA0C-1521-4C6D-8C09-DD6D8F1F221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517033B6-6B8A-4BD6-9A52-BF9E9EFBD48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7/17/2024</a:t>
            </a:fld>
            <a:endParaRPr lang="en-US"/>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 xmlns:a16="http://schemas.microsoft.com/office/drawing/2014/main" id="{E962D13F-065F-B5B5-D0E6-E5707D370EE8}"/>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E69F4739-7046-0251-2DF1-C6992306440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163D0146-2A52-A1D5-4593-B4C5EB99B2D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B11D10C2-7B14-DAF3-6BF2-5A8F43E9DAE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53E52456-41A7-AC0D-14E1-EBCA46FA03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9F721F5B-EC05-CF43-091F-DAF14831D68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4EAA2530-7335-61C7-70D6-747F737F2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1D6830C5-6699-B51E-C138-387FB432668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6FF4243D-BD79-D045-8F40-6116E0C37D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E9EC195D-83CA-FFB5-8E57-01F2F889675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134E1E14-0E7D-344A-292A-0FEE2278CCB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5F7EE493-E0DB-AB06-7D9D-5AF68F7F06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5EEA1730-2FFB-87EA-EAD1-B2B5783665D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1E4289FE-15AE-AB80-0279-9FEC059A9B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25151662-B32C-3EAB-F6C8-76DD978D23C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3C3EE828-B477-B615-CA63-8538BE486DD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7AC7C2E5-ABB8-BBAD-2355-D6D2362E06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6A22F749-ED2C-4875-608B-E377A5448FB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4771A641-145D-E8E1-A9B2-69823A4D01E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3F8F37-F2D6-CCBD-20FE-B22B8E4C18D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AF3ABA6C-6FD2-67BB-2670-5BFDD170ECB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E9B0D058-B8D1-9353-2199-A74B70392D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13A1A6A6-A997-36FF-9BD6-128BD48F102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1DB2A818-4899-91F3-6E29-A6B44792B7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06FA050E-E57A-A008-4AFC-E0A7BF4BD9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1AA4FDAD-E69F-B8CA-3647-41EE49D1899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FA9079B0-05A2-05C9-0B71-62DA8342903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B1A01482-3AC9-3B96-29F0-77E1F45A2B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18BBAE1C-A0BE-C2D0-0B21-EF53F120FE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6699894E-9D4E-38B1-7E0F-FD7E8DD87CA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3F7686F1-1A2D-7362-06B5-FFFD3ACB4FE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861B3E07-B72D-1FE2-EDEA-17E925D72FFE}"/>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4DFA77FC-64D9-DE58-A28A-66AD9C2B326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8FF768D7-8614-439F-50A9-59D51405557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374D642E-1A3B-7563-4C4C-A8886D590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BFF8C2B2-E490-A9EE-3883-FA9C8EE2469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D4EBDBA2-C991-DB59-8E58-B4D12A2576E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C77A19F7-390A-587C-0735-A199D3DB0C8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74CC8F53-BFF6-5AA8-554D-A3AFC16E10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C507FE88-BFE7-3491-C4ED-84BCC713C6A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5E59AEE7-2E00-DD8E-4A64-624BBBF2188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4BB12628-726F-E89A-FBAF-334733B975C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2BE7A39-1897-9A9A-F597-9D75FE4A85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7C6C0069-A065-BA31-6BD7-D5AA4499F6F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93CD5D7-6B2F-E9B2-9A97-ADB1AB30867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FCB8559C-9482-7A04-AFCA-0EE0336DB90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B48E5CDD-04A4-0F7F-051B-44C6F6B7FA2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423FA6BC-48D6-1095-2002-196438F1D80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22D39D72-6C9D-0B9E-8A6B-E7C2286B9C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7683F3FD-E227-C358-C0FD-2FFA3C28AE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EC33943E-7F7F-3DD7-3721-BA4866CC6BE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E45C6B72-DCCD-6EB6-132D-0FA67819DB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168015B7-C961-378D-2DC6-DC765AF0CB0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DF769C9F-2362-9FBD-939F-ABDB7CBB1FB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925755D6-AD5C-914E-7A62-145DBD64A56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DFDDF6F8-12EA-25EC-8FC5-8A21B11F38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EBD7A53C-B52C-8CA2-F5BA-686A373E46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7CA0655A-0AF5-EEE3-ABB0-20D1BED0BDC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4FD9506A-2D60-7B40-6CF8-F96EE89F92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AB7F3BA7-1A8F-076B-B5E3-818D3298FB2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70B6BB27-AE08-DCF4-FC6C-B0AA459929B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B8BE40A7-E371-08CD-A28A-03F591E0F5C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69E67CF8-C6BE-AFC8-E935-47A9B66A1D1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9066B5CD-8B07-C124-814E-E0FCC342194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15BDA307-0487-F6F8-9712-E7E849479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FB2D68D3-0B6E-1782-F250-F235EBF134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0044EBAD-2D73-148B-C869-00D38A213E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BEA5DF87-0DFD-2540-F7AB-0E6ACB1E327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916F5E3C-9C75-F588-DE04-69C972C186B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D38DF4F6-2A73-D808-991D-95439C1739B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C7A2833E-2ADD-3B71-08FC-6283A81A80E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FCDF8FCA-19BF-CFB5-0CCB-3EF2D7CB0A9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F73B0C2F-F151-71AB-9ABE-1959C358EAF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A44D14B4-5764-EFCE-FBC7-CF2D0B277AB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E3756F0B-F8B3-26EE-2A7F-1C5992122CA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81E4DCDD-63E6-2079-6168-1020560A912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1514E1C2-75D7-754B-9F26-F5B9066EFF5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41804AAA-0E5C-F089-12DB-DA756DBC8F3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32EE8038-D703-128B-70AB-CE60212607E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089B8075-A4EE-CE03-6C76-DC97CFABA04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E9606914-44A7-93DD-5097-AC11FE653E8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AA850AAF-4BA2-57DD-6C9D-C9991F2F2F8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66085E16-1D45-53C3-E48D-B7202C213A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 xmlns:a16="http://schemas.microsoft.com/office/drawing/2014/main" id="{DC89B2F1-1E32-44DB-B50E-BEA1896CAD81}"/>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 xmlns:a16="http://schemas.microsoft.com/office/drawing/2014/main" id="{D0E80DA6-B971-46B7-B0D3-8581AE0B6ACB}"/>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41" r:id="rId13"/>
    <p:sldLayoutId id="2147483672" r:id="rId1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title"/>
          </p:nvPr>
        </p:nvSpPr>
        <p:spPr>
          <a:xfrm>
            <a:off x="457398" y="266290"/>
            <a:ext cx="5566884" cy="6260873"/>
          </a:xfrm>
        </p:spPr>
        <p:txBody>
          <a:bodyPr>
            <a:noAutofit/>
          </a:bodyPr>
          <a:lstStyle/>
          <a:p>
            <a:pPr>
              <a:lnSpc>
                <a:spcPct val="150000"/>
              </a:lnSpc>
            </a:pPr>
            <a:r>
              <a:rPr lang="en-US" sz="3200" dirty="0" smtClean="0"/>
              <a:t> E-commerce Data </a:t>
            </a:r>
            <a:r>
              <a:rPr lang="en-US" sz="3200" dirty="0" smtClean="0"/>
              <a:t>Analysis - Trends </a:t>
            </a:r>
            <a:r>
              <a:rPr lang="en-US" sz="3200" dirty="0" smtClean="0"/>
              <a:t>and Customer </a:t>
            </a:r>
            <a:r>
              <a:rPr lang="en-US" sz="3200" dirty="0" smtClean="0"/>
              <a:t>Sentiment</a:t>
            </a:r>
            <a:r>
              <a:rPr lang="en-IN" sz="3200" dirty="0"/>
              <a:t/>
            </a:r>
            <a:br>
              <a:rPr lang="en-IN" sz="3200" dirty="0"/>
            </a:br>
            <a:r>
              <a:rPr lang="en-IN" sz="3200" dirty="0" smtClean="0"/>
              <a:t/>
            </a:r>
            <a:br>
              <a:rPr lang="en-IN" sz="3200" dirty="0" smtClean="0"/>
            </a:b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Logiya</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Vidhyapathi</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17/07/2024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smtClean="0"/>
              <a:t>Statistical Analysis</a:t>
            </a: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99759" y="1001384"/>
            <a:ext cx="5731510" cy="4893647"/>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Statistical analysis involves using mathematical techniques to analyze data. Its purpose is to uncover patterns, relationships, or trends within the data, which can then be used to make decisions or draw conclusions. It helps in summarizing data, testing hypotheses, and making predictions based on the information available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 this analysis, </a:t>
            </a:r>
            <a:r>
              <a:rPr lang="en-US" sz="1600" dirty="0" smtClean="0">
                <a:latin typeface="Times New Roman" panose="02020603050405020304" pitchFamily="18" charset="0"/>
                <a:cs typeface="Times New Roman" panose="02020603050405020304" pitchFamily="18" charset="0"/>
              </a:rPr>
              <a:t>we have utilized the following statistical tests, </a:t>
            </a:r>
          </a:p>
          <a:p>
            <a:pPr marL="720725" indent="-18256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Two-way ANOVA</a:t>
            </a:r>
          </a:p>
          <a:p>
            <a:pPr marL="720725" indent="-18256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Independent t-test</a:t>
            </a:r>
            <a:endParaRPr lang="en-US" sz="1600" dirty="0">
              <a:latin typeface="Times New Roman" panose="02020603050405020304" pitchFamily="18" charset="0"/>
              <a:cs typeface="Times New Roman" panose="02020603050405020304" pitchFamily="18" charset="0"/>
            </a:endParaRPr>
          </a:p>
          <a:p>
            <a:pPr marL="720725" indent="-18256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Chi-square test.</a:t>
            </a:r>
            <a:r>
              <a:rPr lang="en-US" sz="1600" dirty="0"/>
              <a:t> </a:t>
            </a:r>
          </a:p>
          <a:p>
            <a:pPr algn="just">
              <a:lnSpc>
                <a:spcPct val="15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tests were used to explore relationships, differences, and dependencies within the dataset, aiding in drawing meaningful conclusions from the data.</a:t>
            </a: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624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smtClean="0"/>
              <a:t>Two-way ANOVA</a:t>
            </a: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96490" y="3845969"/>
            <a:ext cx="5731510" cy="1569660"/>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Two-way ANOVA results indicate that there are no statistically significant interactions between product types and review sentiments on discounted prices. </a:t>
            </a:r>
          </a:p>
          <a:p>
            <a:pPr lvl="0"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stretch>
            <a:fillRect/>
          </a:stretch>
        </p:blipFill>
        <p:spPr>
          <a:xfrm>
            <a:off x="6339521" y="1489483"/>
            <a:ext cx="5731510" cy="1943100"/>
          </a:xfrm>
          <a:prstGeom prst="rect">
            <a:avLst/>
          </a:prstGeom>
        </p:spPr>
      </p:pic>
    </p:spTree>
    <p:extLst>
      <p:ext uri="{BB962C8B-B14F-4D97-AF65-F5344CB8AC3E}">
        <p14:creationId xmlns:p14="http://schemas.microsoft.com/office/powerpoint/2010/main" val="3860083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smtClean="0"/>
              <a:t>Independent t-test</a:t>
            </a: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20871" y="3060662"/>
            <a:ext cx="5731510" cy="1938992"/>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independent t-test conducted here compares the mean discounted prices between two categories, "Computers &amp; Accessories" and "Home &amp; Kitchen</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Reject the Null Hypothesis at alpha 0.05</a:t>
            </a:r>
            <a:r>
              <a:rPr lang="en-IN" sz="1600" b="1" dirty="0" smtClean="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6299759" y="1478700"/>
            <a:ext cx="5731510" cy="1201588"/>
          </a:xfrm>
          <a:prstGeom prst="rect">
            <a:avLst/>
          </a:prstGeom>
        </p:spPr>
      </p:pic>
    </p:spTree>
    <p:extLst>
      <p:ext uri="{BB962C8B-B14F-4D97-AF65-F5344CB8AC3E}">
        <p14:creationId xmlns:p14="http://schemas.microsoft.com/office/powerpoint/2010/main" val="413356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Conclusion</a:t>
            </a:r>
            <a:endParaRPr lang="en-US" dirty="0"/>
          </a:p>
        </p:txBody>
      </p:sp>
      <p:sp>
        <p:nvSpPr>
          <p:cNvPr id="2" name="Rectangle 1"/>
          <p:cNvSpPr/>
          <p:nvPr/>
        </p:nvSpPr>
        <p:spPr>
          <a:xfrm>
            <a:off x="6203574" y="1028302"/>
            <a:ext cx="5888019" cy="4524315"/>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The data analysis offers valuable insights into product performance, customer sentiment, and pricing strategies across various categories. Key findings include:</a:t>
            </a:r>
          </a:p>
          <a:p>
            <a:pPr algn="just">
              <a:lnSpc>
                <a:spcPct val="150000"/>
              </a:lnSpc>
            </a:pPr>
            <a:r>
              <a:rPr lang="en-US" sz="1600" b="1" dirty="0" smtClean="0">
                <a:latin typeface="Times New Roman" panose="02020603050405020304" pitchFamily="18" charset="0"/>
                <a:cs typeface="Times New Roman" panose="02020603050405020304" pitchFamily="18" charset="0"/>
              </a:rPr>
              <a:t>Customer Sentiment Analysis:</a:t>
            </a:r>
            <a:r>
              <a:rPr lang="en-US" sz="1600" dirty="0" smtClean="0">
                <a:latin typeface="Times New Roman" panose="02020603050405020304" pitchFamily="18" charset="0"/>
                <a:cs typeface="Times New Roman" panose="02020603050405020304" pitchFamily="18" charset="0"/>
              </a:rPr>
              <a:t> Positive sentiment dominates across most product categories, highlighting strengths in product quality and customer satisfaction.</a:t>
            </a:r>
          </a:p>
          <a:p>
            <a:pPr algn="just">
              <a:lnSpc>
                <a:spcPct val="150000"/>
              </a:lnSpc>
            </a:pPr>
            <a:r>
              <a:rPr lang="en-US" sz="1600" b="1" dirty="0" smtClean="0">
                <a:latin typeface="Times New Roman" panose="02020603050405020304" pitchFamily="18" charset="0"/>
                <a:cs typeface="Times New Roman" panose="02020603050405020304" pitchFamily="18" charset="0"/>
              </a:rPr>
              <a:t>Pricing Strategy Impact:</a:t>
            </a:r>
            <a:r>
              <a:rPr lang="en-US" sz="1600" dirty="0" smtClean="0">
                <a:latin typeface="Times New Roman" panose="02020603050405020304" pitchFamily="18" charset="0"/>
                <a:cs typeface="Times New Roman" panose="02020603050405020304" pitchFamily="18" charset="0"/>
              </a:rPr>
              <a:t> Products with higher initial prices tend to receive more significant discounts, influencing customer purchasing decisions.</a:t>
            </a:r>
          </a:p>
          <a:p>
            <a:pPr algn="just">
              <a:lnSpc>
                <a:spcPct val="150000"/>
              </a:lnSpc>
            </a:pPr>
            <a:r>
              <a:rPr lang="en-US" sz="1600" b="1" dirty="0" smtClean="0">
                <a:latin typeface="Times New Roman" panose="02020603050405020304" pitchFamily="18" charset="0"/>
                <a:cs typeface="Times New Roman" panose="02020603050405020304" pitchFamily="18" charset="0"/>
              </a:rPr>
              <a:t>Customer Engagement Opportunities:</a:t>
            </a:r>
            <a:r>
              <a:rPr lang="en-US" sz="1600" dirty="0" smtClean="0">
                <a:latin typeface="Times New Roman" panose="02020603050405020304" pitchFamily="18" charset="0"/>
                <a:cs typeface="Times New Roman" panose="02020603050405020304" pitchFamily="18" charset="0"/>
              </a:rPr>
              <a:t> Leveraging customer feedback for product improvement and enhancing overall shopping experience.</a:t>
            </a:r>
          </a:p>
        </p:txBody>
      </p:sp>
    </p:spTree>
    <p:extLst>
      <p:ext uri="{BB962C8B-B14F-4D97-AF65-F5344CB8AC3E}">
        <p14:creationId xmlns:p14="http://schemas.microsoft.com/office/powerpoint/2010/main" val="3442167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Future Enhancements</a:t>
            </a:r>
            <a:endParaRPr lang="en-US" dirty="0"/>
          </a:p>
        </p:txBody>
      </p:sp>
      <p:sp>
        <p:nvSpPr>
          <p:cNvPr id="2" name="Rectangle 1"/>
          <p:cNvSpPr/>
          <p:nvPr/>
        </p:nvSpPr>
        <p:spPr>
          <a:xfrm>
            <a:off x="6203575" y="1835124"/>
            <a:ext cx="5888019" cy="3046988"/>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Implementing </a:t>
            </a:r>
            <a:r>
              <a:rPr lang="en-US" sz="1600" dirty="0">
                <a:latin typeface="Times New Roman" panose="02020603050405020304" pitchFamily="18" charset="0"/>
                <a:cs typeface="Times New Roman" panose="02020603050405020304" pitchFamily="18" charset="0"/>
              </a:rPr>
              <a:t>machine learning for real-time data analysis can enhance decision-making and customer experience by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Real-time Personalization:</a:t>
            </a:r>
            <a:r>
              <a:rPr lang="en-US" sz="1600" dirty="0">
                <a:latin typeface="Times New Roman" panose="02020603050405020304" pitchFamily="18" charset="0"/>
                <a:cs typeface="Times New Roman" panose="02020603050405020304" pitchFamily="18" charset="0"/>
              </a:rPr>
              <a:t> Using machine learning algorithms to analyze real-time data streams enables personalized product recommendations and targeted marketing campaigns.</a:t>
            </a:r>
          </a:p>
          <a:p>
            <a:pPr algn="just">
              <a:lnSpc>
                <a:spcPct val="150000"/>
              </a:lnSpc>
            </a:pPr>
            <a:r>
              <a:rPr lang="en-US" sz="1600" b="1" dirty="0">
                <a:latin typeface="Times New Roman" panose="02020603050405020304" pitchFamily="18" charset="0"/>
                <a:cs typeface="Times New Roman" panose="02020603050405020304" pitchFamily="18" charset="0"/>
              </a:rPr>
              <a:t>Predictive Analytics:</a:t>
            </a:r>
            <a:r>
              <a:rPr lang="en-US" sz="1600" dirty="0">
                <a:latin typeface="Times New Roman" panose="02020603050405020304" pitchFamily="18" charset="0"/>
                <a:cs typeface="Times New Roman" panose="02020603050405020304" pitchFamily="18" charset="0"/>
              </a:rPr>
              <a:t> Leveraging predictive models to forecast customer preferences and trends, optimizing inventory management and pricing strategies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414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title"/>
          </p:nvPr>
        </p:nvSpPr>
        <p:spPr>
          <a:xfrm>
            <a:off x="7630301" y="533292"/>
            <a:ext cx="4203111" cy="3199612"/>
          </a:xfrm>
        </p:spPr>
        <p:txBody>
          <a:bodyPr wrap="square" anchor="b">
            <a:normAutofit/>
          </a:bodyPr>
          <a:lstStyle/>
          <a:p>
            <a:r>
              <a:rPr lang="en-US" sz="4800" dirty="0">
                <a:cs typeface="Times New Roman" panose="02020603050405020304" pitchFamily="18" charset="0"/>
              </a:rPr>
              <a:t>Thank</a:t>
            </a:r>
            <a:r>
              <a:rPr lang="en-US" sz="4800" dirty="0"/>
              <a:t> you</a:t>
            </a:r>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Introduction</a:t>
            </a:r>
            <a:endParaRPr lang="en-US" dirty="0"/>
          </a:p>
        </p:txBody>
      </p:sp>
      <p:sp>
        <p:nvSpPr>
          <p:cNvPr id="5" name="Rectangle 4"/>
          <p:cNvSpPr/>
          <p:nvPr/>
        </p:nvSpPr>
        <p:spPr>
          <a:xfrm>
            <a:off x="6213230" y="1846074"/>
            <a:ext cx="5805854" cy="3046988"/>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The aim of the project is to explore </a:t>
            </a:r>
            <a:r>
              <a:rPr lang="en-US" sz="1600" dirty="0">
                <a:latin typeface="Times New Roman" panose="02020603050405020304" pitchFamily="18" charset="0"/>
                <a:cs typeface="Times New Roman" panose="02020603050405020304" pitchFamily="18" charset="0"/>
              </a:rPr>
              <a:t>insights derived from over 1,000 Amazon products, focusing on their performance and customer feedback. Our objectives are to: </a:t>
            </a:r>
            <a:endParaRPr lang="en-US" sz="1600" dirty="0" smtClean="0">
              <a:latin typeface="Times New Roman" panose="02020603050405020304" pitchFamily="18" charset="0"/>
              <a:cs typeface="Times New Roman" panose="02020603050405020304" pitchFamily="18" charset="0"/>
            </a:endParaRPr>
          </a:p>
          <a:p>
            <a:pPr marL="619125" indent="-166688"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Analyze </a:t>
            </a:r>
            <a:r>
              <a:rPr lang="en-US" sz="1600" dirty="0">
                <a:latin typeface="Times New Roman" panose="02020603050405020304" pitchFamily="18" charset="0"/>
                <a:cs typeface="Times New Roman" panose="02020603050405020304" pitchFamily="18" charset="0"/>
              </a:rPr>
              <a:t>product categories and their popularity. </a:t>
            </a:r>
            <a:endParaRPr lang="en-US" sz="1600" dirty="0" smtClean="0">
              <a:latin typeface="Times New Roman" panose="02020603050405020304" pitchFamily="18" charset="0"/>
              <a:cs typeface="Times New Roman" panose="02020603050405020304" pitchFamily="18" charset="0"/>
            </a:endParaRPr>
          </a:p>
          <a:p>
            <a:pPr marL="623888" indent="-1714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Investigate </a:t>
            </a:r>
            <a:r>
              <a:rPr lang="en-US" sz="1600" dirty="0">
                <a:latin typeface="Times New Roman" panose="02020603050405020304" pitchFamily="18" charset="0"/>
                <a:cs typeface="Times New Roman" panose="02020603050405020304" pitchFamily="18" charset="0"/>
              </a:rPr>
              <a:t>pricing strategies and discounts. </a:t>
            </a:r>
            <a:endParaRPr lang="en-US" sz="1600" dirty="0" smtClean="0">
              <a:latin typeface="Times New Roman" panose="02020603050405020304" pitchFamily="18" charset="0"/>
              <a:cs typeface="Times New Roman" panose="02020603050405020304" pitchFamily="18" charset="0"/>
            </a:endParaRPr>
          </a:p>
          <a:p>
            <a:pPr marL="623888" indent="-1714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Explore </a:t>
            </a:r>
            <a:r>
              <a:rPr lang="en-US" sz="1600" dirty="0">
                <a:latin typeface="Times New Roman" panose="02020603050405020304" pitchFamily="18" charset="0"/>
                <a:cs typeface="Times New Roman" panose="02020603050405020304" pitchFamily="18" charset="0"/>
              </a:rPr>
              <a:t>customer sentiments through reviews and ratings. </a:t>
            </a:r>
            <a:endParaRPr lang="en-US" sz="1600" dirty="0" smtClean="0">
              <a:latin typeface="Times New Roman" panose="02020603050405020304" pitchFamily="18" charset="0"/>
              <a:cs typeface="Times New Roman" panose="02020603050405020304" pitchFamily="18" charset="0"/>
            </a:endParaRPr>
          </a:p>
          <a:p>
            <a:pPr marL="623888" indent="-1714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Provide </a:t>
            </a:r>
            <a:r>
              <a:rPr lang="en-US" sz="1600" dirty="0">
                <a:latin typeface="Times New Roman" panose="02020603050405020304" pitchFamily="18" charset="0"/>
                <a:cs typeface="Times New Roman" panose="02020603050405020304" pitchFamily="18" charset="0"/>
              </a:rPr>
              <a:t>actionable insights for enhancing product offerings and customer satisfaction.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Dataset Overview</a:t>
            </a:r>
            <a:endParaRPr lang="en-US" dirty="0"/>
          </a:p>
        </p:txBody>
      </p:sp>
      <p:sp>
        <p:nvSpPr>
          <p:cNvPr id="5" name="Rectangle 4"/>
          <p:cNvSpPr/>
          <p:nvPr/>
        </p:nvSpPr>
        <p:spPr>
          <a:xfrm>
            <a:off x="6213230" y="243184"/>
            <a:ext cx="5805854" cy="637097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Comprehensive insights from 1,457 rows and 15 columns of Amazon product data</a:t>
            </a:r>
            <a:r>
              <a:rPr lang="en-US" sz="1600" dirty="0" smtClean="0">
                <a:latin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Key </a:t>
            </a:r>
            <a:r>
              <a:rPr lang="en-US" sz="1600" dirty="0">
                <a:latin typeface="Times New Roman" panose="02020603050405020304" pitchFamily="18" charset="0"/>
                <a:cs typeface="Times New Roman" panose="02020603050405020304" pitchFamily="18" charset="0"/>
              </a:rPr>
              <a:t>features </a:t>
            </a:r>
            <a:r>
              <a:rPr lang="en-US" sz="1600" dirty="0" smtClean="0">
                <a:latin typeface="Times New Roman" panose="02020603050405020304" pitchFamily="18" charset="0"/>
                <a:cs typeface="Times New Roman" panose="02020603050405020304" pitchFamily="18" charset="0"/>
              </a:rPr>
              <a:t>include:</a:t>
            </a:r>
          </a:p>
          <a:p>
            <a:pPr marL="720725" lvl="0" indent="-182563"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Product </a:t>
            </a:r>
            <a:r>
              <a:rPr lang="en-US" sz="1600" b="1" dirty="0">
                <a:latin typeface="Times New Roman" panose="02020603050405020304" pitchFamily="18" charset="0"/>
                <a:cs typeface="Times New Roman" panose="02020603050405020304" pitchFamily="18" charset="0"/>
              </a:rPr>
              <a:t>Details: </a:t>
            </a:r>
            <a:r>
              <a:rPr lang="en-US" sz="1600" dirty="0">
                <a:latin typeface="Times New Roman" panose="02020603050405020304" pitchFamily="18" charset="0"/>
                <a:cs typeface="Times New Roman" panose="02020603050405020304" pitchFamily="18" charset="0"/>
              </a:rPr>
              <a:t>ID, name, category, discounted price, actual price, discount percentage, description, image link, and product link.</a:t>
            </a:r>
            <a:endParaRPr lang="en-IN" sz="1600" dirty="0">
              <a:latin typeface="Times New Roman" panose="02020603050405020304" pitchFamily="18" charset="0"/>
              <a:cs typeface="Times New Roman" panose="02020603050405020304" pitchFamily="18" charset="0"/>
            </a:endParaRPr>
          </a:p>
          <a:p>
            <a:pPr marL="715963" lvl="0" indent="-177800" algn="just">
              <a:lnSpc>
                <a:spcPct val="150000"/>
              </a:lnSpc>
              <a:buFont typeface="Arial" panose="020B0604020202020204" pitchFamily="34" charset="0"/>
              <a:buChar char="•"/>
              <a:tabLst>
                <a:tab pos="355600" algn="l"/>
                <a:tab pos="720725" algn="l"/>
              </a:tabLst>
            </a:pPr>
            <a:r>
              <a:rPr lang="en-US" sz="1600" b="1" dirty="0">
                <a:latin typeface="Times New Roman" panose="02020603050405020304" pitchFamily="18" charset="0"/>
                <a:cs typeface="Times New Roman" panose="02020603050405020304" pitchFamily="18" charset="0"/>
              </a:rPr>
              <a:t>Rating Information:</a:t>
            </a:r>
            <a:r>
              <a:rPr lang="en-US" sz="1600" dirty="0">
                <a:latin typeface="Times New Roman" panose="02020603050405020304" pitchFamily="18" charset="0"/>
                <a:cs typeface="Times New Roman" panose="02020603050405020304" pitchFamily="18" charset="0"/>
              </a:rPr>
              <a:t> Rating score and the number of votes.</a:t>
            </a:r>
            <a:endParaRPr lang="en-IN" sz="1600" dirty="0">
              <a:latin typeface="Times New Roman" panose="02020603050405020304" pitchFamily="18" charset="0"/>
              <a:cs typeface="Times New Roman" panose="02020603050405020304" pitchFamily="18" charset="0"/>
            </a:endParaRPr>
          </a:p>
          <a:p>
            <a:pPr marL="715963" lvl="0" indent="-177800" algn="just">
              <a:lnSpc>
                <a:spcPct val="150000"/>
              </a:lnSpc>
              <a:buFont typeface="Arial" panose="020B0604020202020204" pitchFamily="34" charset="0"/>
              <a:buChar char="•"/>
              <a:tabLst>
                <a:tab pos="355600" algn="l"/>
                <a:tab pos="720725" algn="l"/>
              </a:tabLst>
            </a:pPr>
            <a:r>
              <a:rPr lang="en-US" sz="1600" b="1" dirty="0">
                <a:latin typeface="Times New Roman" panose="02020603050405020304" pitchFamily="18" charset="0"/>
                <a:cs typeface="Times New Roman" panose="02020603050405020304" pitchFamily="18" charset="0"/>
              </a:rPr>
              <a:t>Review Information:</a:t>
            </a:r>
            <a:r>
              <a:rPr lang="en-US" sz="1600" dirty="0">
                <a:latin typeface="Times New Roman" panose="02020603050405020304" pitchFamily="18" charset="0"/>
                <a:cs typeface="Times New Roman" panose="02020603050405020304" pitchFamily="18" charset="0"/>
              </a:rPr>
              <a:t> User ID, user name, review ID, review title, and review content</a:t>
            </a:r>
            <a:r>
              <a:rPr lang="en-US"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Provides </a:t>
            </a:r>
            <a:r>
              <a:rPr lang="en-US" sz="1600" dirty="0">
                <a:latin typeface="Times New Roman" panose="02020603050405020304" pitchFamily="18" charset="0"/>
                <a:cs typeface="Times New Roman" panose="02020603050405020304" pitchFamily="18" charset="0"/>
              </a:rPr>
              <a:t>in-depth analysis opportunities for product performance and customer feedback</a:t>
            </a:r>
            <a:r>
              <a:rPr lang="en-US"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Business Question:</a:t>
            </a: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How do customer sentiments and review ratings influence the purchasing decisions and discount strategies for different product categories on Amazon?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42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a:t>Exploratory Data Analysis</a:t>
            </a:r>
          </a:p>
        </p:txBody>
      </p:sp>
      <p:sp>
        <p:nvSpPr>
          <p:cNvPr id="5" name="Rectangle 4"/>
          <p:cNvSpPr/>
          <p:nvPr/>
        </p:nvSpPr>
        <p:spPr>
          <a:xfrm>
            <a:off x="6213230" y="1125311"/>
            <a:ext cx="5805854" cy="4524315"/>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Dropping Columns</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Replacing </a:t>
            </a:r>
            <a:r>
              <a:rPr lang="en-US" sz="1600" dirty="0" smtClean="0">
                <a:latin typeface="Times New Roman" panose="02020603050405020304" pitchFamily="18" charset="0"/>
                <a:cs typeface="Times New Roman" panose="02020603050405020304" pitchFamily="18" charset="0"/>
              </a:rPr>
              <a:t>Values</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Converting </a:t>
            </a:r>
            <a:r>
              <a:rPr lang="en-US" sz="1600" dirty="0" err="1" smtClean="0">
                <a:latin typeface="Times New Roman" panose="02020603050405020304" pitchFamily="18" charset="0"/>
                <a:cs typeface="Times New Roman" panose="02020603050405020304" pitchFamily="18" charset="0"/>
              </a:rPr>
              <a:t>DataType</a:t>
            </a:r>
            <a:endParaRPr lang="en-US" sz="1600" dirty="0" smtClean="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Converting discount percentage into decimal </a:t>
            </a:r>
            <a:r>
              <a:rPr lang="en-US" sz="1600" dirty="0" smtClean="0">
                <a:latin typeface="Times New Roman" panose="02020603050405020304" pitchFamily="18" charset="0"/>
                <a:cs typeface="Times New Roman" panose="02020603050405020304" pitchFamily="18" charset="0"/>
              </a:rPr>
              <a:t>form</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Checking Null </a:t>
            </a:r>
            <a:r>
              <a:rPr lang="en-US" sz="1600" dirty="0" smtClean="0">
                <a:latin typeface="Times New Roman" panose="02020603050405020304" pitchFamily="18" charset="0"/>
                <a:cs typeface="Times New Roman" panose="02020603050405020304" pitchFamily="18" charset="0"/>
              </a:rPr>
              <a:t>Values</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Retrieving the Null Values </a:t>
            </a:r>
            <a:r>
              <a:rPr lang="en-US" sz="1600" dirty="0" smtClean="0">
                <a:latin typeface="Times New Roman" panose="02020603050405020304" pitchFamily="18" charset="0"/>
                <a:cs typeface="Times New Roman" panose="02020603050405020304" pitchFamily="18" charset="0"/>
              </a:rPr>
              <a:t>Row</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Rating and Rating Count Mean and Median </a:t>
            </a:r>
            <a:r>
              <a:rPr lang="en-US" sz="1600" dirty="0" smtClean="0">
                <a:latin typeface="Times New Roman" panose="02020603050405020304" pitchFamily="18" charset="0"/>
                <a:cs typeface="Times New Roman" panose="02020603050405020304" pitchFamily="18" charset="0"/>
              </a:rPr>
              <a:t>Values</a:t>
            </a:r>
          </a:p>
          <a:p>
            <a:pPr marL="285750" lvl="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Replacing </a:t>
            </a:r>
            <a:r>
              <a:rPr lang="en-US" sz="1600" dirty="0">
                <a:latin typeface="Times New Roman" panose="02020603050405020304" pitchFamily="18" charset="0"/>
                <a:cs typeface="Times New Roman" panose="02020603050405020304" pitchFamily="18" charset="0"/>
              </a:rPr>
              <a:t>Null Values with Median </a:t>
            </a:r>
            <a:r>
              <a:rPr lang="en-US" sz="1600" dirty="0" smtClean="0">
                <a:latin typeface="Times New Roman" panose="02020603050405020304" pitchFamily="18" charset="0"/>
                <a:cs typeface="Times New Roman" panose="02020603050405020304" pitchFamily="18" charset="0"/>
              </a:rPr>
              <a:t>Value</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Categorize the values in the Rating </a:t>
            </a:r>
            <a:r>
              <a:rPr lang="en-US" sz="1600" dirty="0" smtClean="0">
                <a:latin typeface="Times New Roman" panose="02020603050405020304" pitchFamily="18" charset="0"/>
                <a:cs typeface="Times New Roman" panose="02020603050405020304" pitchFamily="18" charset="0"/>
              </a:rPr>
              <a:t>column</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price difference between the </a:t>
            </a:r>
            <a:r>
              <a:rPr lang="en-US" sz="1600" dirty="0" err="1">
                <a:latin typeface="Times New Roman" panose="02020603050405020304" pitchFamily="18" charset="0"/>
                <a:cs typeface="Times New Roman" panose="02020603050405020304" pitchFamily="18" charset="0"/>
              </a:rPr>
              <a:t>actual_price</a:t>
            </a:r>
            <a:r>
              <a:rPr lang="en-US" sz="1600" dirty="0">
                <a:latin typeface="Times New Roman" panose="02020603050405020304" pitchFamily="18" charset="0"/>
                <a:cs typeface="Times New Roman" panose="02020603050405020304" pitchFamily="18" charset="0"/>
              </a:rPr>
              <a:t> and the </a:t>
            </a:r>
            <a:r>
              <a:rPr lang="en-US" sz="1600" dirty="0" err="1">
                <a:latin typeface="Times New Roman" panose="02020603050405020304" pitchFamily="18" charset="0"/>
                <a:cs typeface="Times New Roman" panose="02020603050405020304" pitchFamily="18" charset="0"/>
              </a:rPr>
              <a:t>discounted_price</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68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IN" dirty="0" smtClean="0"/>
              <a:t>Bar Plot</a:t>
            </a:r>
            <a:br>
              <a:rPr lang="en-IN" dirty="0" smtClean="0"/>
            </a:br>
            <a:r>
              <a:rPr lang="en-IN" dirty="0" smtClean="0"/>
              <a:t/>
            </a:r>
            <a:br>
              <a:rPr lang="en-IN" dirty="0" smtClean="0"/>
            </a:br>
            <a:r>
              <a:rPr lang="en-IN" sz="3600" dirty="0" smtClean="0"/>
              <a:t>Top Purchased Products by Category</a:t>
            </a:r>
            <a:r>
              <a:rPr lang="en-IN" sz="3600" dirty="0"/>
              <a:t/>
            </a:r>
            <a:br>
              <a:rPr lang="en-IN" sz="3600" dirty="0"/>
            </a:b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6299759" y="398958"/>
            <a:ext cx="5731510" cy="3108035"/>
          </a:xfrm>
          <a:prstGeom prst="rect">
            <a:avLst/>
          </a:prstGeom>
        </p:spPr>
      </p:pic>
      <p:sp>
        <p:nvSpPr>
          <p:cNvPr id="4" name="Rectangle 3"/>
          <p:cNvSpPr/>
          <p:nvPr/>
        </p:nvSpPr>
        <p:spPr>
          <a:xfrm>
            <a:off x="6299759" y="3776858"/>
            <a:ext cx="5731510" cy="2215991"/>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bar plot shows the top purchased products by category. </a:t>
            </a:r>
            <a:r>
              <a:rPr lang="en-US" sz="1600" b="1" dirty="0">
                <a:latin typeface="Times New Roman" panose="02020603050405020304" pitchFamily="18" charset="0"/>
                <a:cs typeface="Times New Roman" panose="02020603050405020304" pitchFamily="18" charset="0"/>
              </a:rPr>
              <a:t>Electronics</a:t>
            </a:r>
            <a:r>
              <a:rPr lang="en-US" sz="1600" dirty="0">
                <a:latin typeface="Times New Roman" panose="02020603050405020304" pitchFamily="18" charset="0"/>
                <a:cs typeface="Times New Roman" panose="02020603050405020304" pitchFamily="18" charset="0"/>
              </a:rPr>
              <a:t> is the </a:t>
            </a:r>
            <a:r>
              <a:rPr lang="en-US" sz="1600" b="1" dirty="0">
                <a:latin typeface="Times New Roman" panose="02020603050405020304" pitchFamily="18" charset="0"/>
                <a:cs typeface="Times New Roman" panose="02020603050405020304" pitchFamily="18" charset="0"/>
              </a:rPr>
              <a:t>most purchased category</a:t>
            </a:r>
            <a:r>
              <a:rPr lang="en-US" sz="1600" dirty="0">
                <a:latin typeface="Times New Roman" panose="02020603050405020304" pitchFamily="18" charset="0"/>
                <a:cs typeface="Times New Roman" panose="02020603050405020304" pitchFamily="18" charset="0"/>
              </a:rPr>
              <a:t>, followed by </a:t>
            </a:r>
            <a:r>
              <a:rPr lang="en-US" sz="1600" b="1" dirty="0">
                <a:latin typeface="Times New Roman" panose="02020603050405020304" pitchFamily="18" charset="0"/>
                <a:cs typeface="Times New Roman" panose="02020603050405020304" pitchFamily="18" charset="0"/>
              </a:rPr>
              <a:t>Computer &amp; Accessories</a:t>
            </a:r>
            <a:r>
              <a:rPr lang="en-US" sz="1600" dirty="0">
                <a:latin typeface="Times New Roman" panose="02020603050405020304" pitchFamily="18" charset="0"/>
                <a:cs typeface="Times New Roman" panose="02020603050405020304" pitchFamily="18" charset="0"/>
              </a:rPr>
              <a:t>. This indicates that these two categories are the most popular among customers compared to other categories.</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452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IN" dirty="0"/>
              <a:t/>
            </a:r>
            <a:br>
              <a:rPr lang="en-IN" dirty="0"/>
            </a:br>
            <a:r>
              <a:rPr lang="en-IN" sz="3600" dirty="0" smtClean="0"/>
              <a:t>Top 5 Products with the Largest Price Differences due to Discounts</a:t>
            </a:r>
            <a:r>
              <a:rPr lang="en-IN" sz="3600" dirty="0"/>
              <a:t/>
            </a:r>
            <a:br>
              <a:rPr lang="en-IN" sz="3600" dirty="0"/>
            </a:b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99759" y="3518675"/>
            <a:ext cx="5731510" cy="2723823"/>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bar plot displays the top 5 products with the largest price differences due to discounts. </a:t>
            </a:r>
            <a:r>
              <a:rPr lang="en-US" sz="1600" b="1" dirty="0">
                <a:latin typeface="Times New Roman" panose="02020603050405020304" pitchFamily="18" charset="0"/>
                <a:cs typeface="Times New Roman" panose="02020603050405020304" pitchFamily="18" charset="0"/>
              </a:rPr>
              <a:t>Sony </a:t>
            </a:r>
            <a:r>
              <a:rPr lang="en-US" sz="1600" b="1" dirty="0" err="1">
                <a:latin typeface="Times New Roman" panose="02020603050405020304" pitchFamily="18" charset="0"/>
                <a:cs typeface="Times New Roman" panose="02020603050405020304" pitchFamily="18" charset="0"/>
              </a:rPr>
              <a:t>Bravia</a:t>
            </a:r>
            <a:r>
              <a:rPr lang="en-US" sz="1600" b="1" dirty="0">
                <a:latin typeface="Times New Roman" panose="02020603050405020304" pitchFamily="18" charset="0"/>
                <a:cs typeface="Times New Roman" panose="02020603050405020304" pitchFamily="18" charset="0"/>
              </a:rPr>
              <a:t> 164 4K Ultra HD Smart LED Google TV </a:t>
            </a:r>
            <a:r>
              <a:rPr lang="en-US" sz="1600" dirty="0">
                <a:latin typeface="Times New Roman" panose="02020603050405020304" pitchFamily="18" charset="0"/>
                <a:cs typeface="Times New Roman" panose="02020603050405020304" pitchFamily="18" charset="0"/>
              </a:rPr>
              <a:t>has the</a:t>
            </a:r>
            <a:r>
              <a:rPr lang="en-US" sz="1600" b="1" dirty="0">
                <a:latin typeface="Times New Roman" panose="02020603050405020304" pitchFamily="18" charset="0"/>
                <a:cs typeface="Times New Roman" panose="02020603050405020304" pitchFamily="18" charset="0"/>
              </a:rPr>
              <a:t> greatest price difference </a:t>
            </a:r>
            <a:r>
              <a:rPr lang="en-US" sz="1600" dirty="0">
                <a:latin typeface="Times New Roman" panose="02020603050405020304" pitchFamily="18" charset="0"/>
                <a:cs typeface="Times New Roman" panose="02020603050405020304" pitchFamily="18" charset="0"/>
              </a:rPr>
              <a:t>at</a:t>
            </a:r>
            <a:r>
              <a:rPr lang="en-US" sz="1600" b="1" dirty="0">
                <a:latin typeface="Times New Roman" panose="02020603050405020304" pitchFamily="18" charset="0"/>
                <a:cs typeface="Times New Roman" panose="02020603050405020304" pitchFamily="18" charset="0"/>
              </a:rPr>
              <a:t> 61910 </a:t>
            </a:r>
            <a:r>
              <a:rPr lang="en-US" sz="1600" dirty="0">
                <a:latin typeface="Times New Roman" panose="02020603050405020304" pitchFamily="18" charset="0"/>
                <a:cs typeface="Times New Roman" panose="02020603050405020304" pitchFamily="18" charset="0"/>
              </a:rPr>
              <a:t>after the discount, followed by</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Coway</a:t>
            </a:r>
            <a:r>
              <a:rPr lang="en-US" sz="1600" b="1" dirty="0">
                <a:latin typeface="Times New Roman" panose="02020603050405020304" pitchFamily="18" charset="0"/>
                <a:cs typeface="Times New Roman" panose="02020603050405020304" pitchFamily="18" charset="0"/>
              </a:rPr>
              <a:t> Professional Air Purifier </a:t>
            </a:r>
            <a:r>
              <a:rPr lang="en-US" sz="1600" dirty="0">
                <a:latin typeface="Times New Roman" panose="02020603050405020304" pitchFamily="18" charset="0"/>
                <a:cs typeface="Times New Roman" panose="02020603050405020304" pitchFamily="18" charset="0"/>
              </a:rPr>
              <a:t>at</a:t>
            </a:r>
            <a:r>
              <a:rPr lang="en-US" sz="1600" b="1" dirty="0">
                <a:latin typeface="Times New Roman" panose="02020603050405020304" pitchFamily="18" charset="0"/>
                <a:cs typeface="Times New Roman" panose="02020603050405020304" pitchFamily="18" charset="0"/>
              </a:rPr>
              <a:t> 45,500</a:t>
            </a:r>
            <a:r>
              <a:rPr lang="en-US" sz="1600" dirty="0">
                <a:latin typeface="Times New Roman" panose="02020603050405020304" pitchFamily="18" charset="0"/>
                <a:cs typeface="Times New Roman" panose="02020603050405020304" pitchFamily="18" charset="0"/>
              </a:rPr>
              <a:t>. This indicates that these two products have the largest price differences due to discounts compared to the other three products.</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6299759" y="398958"/>
            <a:ext cx="5731510" cy="2925155"/>
          </a:xfrm>
          <a:prstGeom prst="rect">
            <a:avLst/>
          </a:prstGeom>
        </p:spPr>
      </p:pic>
    </p:spTree>
    <p:extLst>
      <p:ext uri="{BB962C8B-B14F-4D97-AF65-F5344CB8AC3E}">
        <p14:creationId xmlns:p14="http://schemas.microsoft.com/office/powerpoint/2010/main" val="3954506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smtClean="0"/>
              <a:t>Sentiment Analysis</a:t>
            </a: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99759" y="822088"/>
            <a:ext cx="5731510" cy="5032147"/>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Sentiment analysis is the process of determining the sentiment or emotional tone behind a piece of text. It involves analyzing words or phrases to understand whether the expressed opinion is </a:t>
            </a:r>
            <a:r>
              <a:rPr lang="en-US" sz="1600" b="1" dirty="0" smtClean="0">
                <a:latin typeface="Times New Roman" panose="02020603050405020304" pitchFamily="18" charset="0"/>
                <a:cs typeface="Times New Roman" panose="02020603050405020304" pitchFamily="18" charset="0"/>
              </a:rPr>
              <a:t>positive, negative, or neutral</a:t>
            </a:r>
            <a:r>
              <a:rPr lang="en-US" sz="1600" dirty="0" smtClean="0">
                <a:latin typeface="Times New Roman" panose="02020603050405020304" pitchFamily="18" charset="0"/>
                <a:cs typeface="Times New Roman" panose="02020603050405020304" pitchFamily="18" charset="0"/>
              </a:rPr>
              <a:t>. This technique is commonly used in natural language processing and text mining to gauge public opinion, customer feedback, or social media sentiment about a particular topic, product, or event. I will import two libraries for Sentiment Analysis:</a:t>
            </a:r>
          </a:p>
          <a:p>
            <a:pPr marL="892175" indent="-268288" algn="just">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wordcloud</a:t>
            </a:r>
            <a:endParaRPr lang="en-US" sz="1600" dirty="0" smtClean="0">
              <a:latin typeface="Times New Roman" panose="02020603050405020304" pitchFamily="18" charset="0"/>
              <a:cs typeface="Times New Roman" panose="02020603050405020304" pitchFamily="18" charset="0"/>
            </a:endParaRPr>
          </a:p>
          <a:p>
            <a:pPr marL="892175" indent="-268288" algn="just">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Textblob</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visualizes the most frequent words in text data, while </a:t>
            </a:r>
            <a:r>
              <a:rPr lang="en-US" sz="1600" b="1" dirty="0" err="1">
                <a:latin typeface="Times New Roman" panose="02020603050405020304" pitchFamily="18" charset="0"/>
                <a:cs typeface="Times New Roman" panose="02020603050405020304" pitchFamily="18" charset="0"/>
              </a:rPr>
              <a:t>TextBlob</a:t>
            </a:r>
            <a:r>
              <a:rPr lang="en-US" sz="1600" dirty="0">
                <a:latin typeface="Times New Roman" panose="02020603050405020304" pitchFamily="18" charset="0"/>
                <a:cs typeface="Times New Roman" panose="02020603050405020304" pitchFamily="18" charset="0"/>
              </a:rPr>
              <a:t> analyzes sentiment by assessing the polarity and subjectivity of text.</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80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smtClean="0"/>
              <a:t>Sentiment Analysis of Overall Review</a:t>
            </a:r>
            <a:endParaRPr lang="en-US" sz="3600" dirty="0"/>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299759" y="3357310"/>
            <a:ext cx="5731510" cy="3462486"/>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sentiment analysis for </a:t>
            </a:r>
            <a:r>
              <a:rPr lang="en-IN" sz="1600" b="1" dirty="0">
                <a:latin typeface="Times New Roman" panose="02020603050405020304" pitchFamily="18" charset="0"/>
                <a:cs typeface="Times New Roman" panose="02020603050405020304" pitchFamily="18" charset="0"/>
              </a:rPr>
              <a:t>overall reviews</a:t>
            </a:r>
            <a:r>
              <a:rPr lang="en-IN" sz="1600" dirty="0">
                <a:latin typeface="Times New Roman" panose="02020603050405020304" pitchFamily="18" charset="0"/>
                <a:cs typeface="Times New Roman" panose="02020603050405020304" pitchFamily="18" charset="0"/>
              </a:rPr>
              <a:t> shows customers express positive sentiments like </a:t>
            </a:r>
            <a:r>
              <a:rPr lang="en-IN" sz="1600" b="1" dirty="0">
                <a:latin typeface="Times New Roman" panose="02020603050405020304" pitchFamily="18" charset="0"/>
                <a:cs typeface="Times New Roman" panose="02020603050405020304" pitchFamily="18" charset="0"/>
              </a:rPr>
              <a:t>‘good’, ‘best’ and ‘look’</a:t>
            </a:r>
            <a:r>
              <a:rPr lang="en-IN" sz="1600" dirty="0">
                <a:latin typeface="Times New Roman" panose="02020603050405020304" pitchFamily="18" charset="0"/>
                <a:cs typeface="Times New Roman" panose="02020603050405020304" pitchFamily="18" charset="0"/>
              </a:rPr>
              <a:t> indicating widespread </a:t>
            </a:r>
            <a:r>
              <a:rPr lang="en-IN" sz="1600" b="1" dirty="0">
                <a:latin typeface="Times New Roman" panose="02020603050405020304" pitchFamily="18" charset="0"/>
                <a:cs typeface="Times New Roman" panose="02020603050405020304" pitchFamily="18" charset="0"/>
              </a:rPr>
              <a:t>satisfaction with product quality and usability</a:t>
            </a:r>
            <a:r>
              <a:rPr lang="en-IN" sz="1600" dirty="0">
                <a:latin typeface="Times New Roman" panose="02020603050405020304" pitchFamily="18" charset="0"/>
                <a:cs typeface="Times New Roman" panose="02020603050405020304" pitchFamily="18" charset="0"/>
              </a:rPr>
              <a:t>. However, terms such as </a:t>
            </a:r>
            <a:r>
              <a:rPr lang="en-IN" sz="1600" b="1" dirty="0">
                <a:latin typeface="Times New Roman" panose="02020603050405020304" pitchFamily="18" charset="0"/>
                <a:cs typeface="Times New Roman" panose="02020603050405020304" pitchFamily="18" charset="0"/>
              </a:rPr>
              <a:t>‘poor’, ‘low’, ‘slow’ and ‘bad’</a:t>
            </a:r>
            <a:r>
              <a:rPr lang="en-IN" sz="1600" dirty="0">
                <a:latin typeface="Times New Roman" panose="02020603050405020304" pitchFamily="18" charset="0"/>
                <a:cs typeface="Times New Roman" panose="02020603050405020304" pitchFamily="18" charset="0"/>
              </a:rPr>
              <a:t> also appear, </a:t>
            </a:r>
            <a:r>
              <a:rPr lang="en-IN" sz="1600" b="1" dirty="0">
                <a:latin typeface="Times New Roman" panose="02020603050405020304" pitchFamily="18" charset="0"/>
                <a:cs typeface="Times New Roman" panose="02020603050405020304" pitchFamily="18" charset="0"/>
              </a:rPr>
              <a:t>suggesting areas for improvement in product reliability and customer service</a:t>
            </a:r>
            <a:r>
              <a:rPr lang="en-IN" sz="1600" dirty="0">
                <a:latin typeface="Times New Roman" panose="02020603050405020304" pitchFamily="18" charset="0"/>
                <a:cs typeface="Times New Roman" panose="02020603050405020304" pitchFamily="18" charset="0"/>
              </a:rPr>
              <a:t>. This visualization captures diverse customer feedback, highlighting both strengths and areas needing enhancement.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759" y="185645"/>
            <a:ext cx="5802649" cy="317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947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sz="3600" dirty="0"/>
              <a:t>Negative Product Reviews by Type and Category using Pie Chart</a:t>
            </a:r>
          </a:p>
        </p:txBody>
      </p:sp>
      <p:sp>
        <p:nvSpPr>
          <p:cNvPr id="3" name="Rectangle 2"/>
          <p:cNvSpPr/>
          <p:nvPr/>
        </p:nvSpPr>
        <p:spPr>
          <a:xfrm>
            <a:off x="6465345" y="398958"/>
            <a:ext cx="5400339" cy="830997"/>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339521" y="2856266"/>
            <a:ext cx="5731510" cy="3831818"/>
          </a:xfrm>
          <a:prstGeom prst="rect">
            <a:avLst/>
          </a:prstGeom>
        </p:spPr>
        <p:txBody>
          <a:bodyPr wrap="square">
            <a:spAutoFit/>
          </a:bodyPr>
          <a:lstStyle/>
          <a:p>
            <a:pPr lvl="0" algn="just">
              <a:lnSpc>
                <a:spcPct val="150000"/>
              </a:lnSpc>
            </a:pPr>
            <a:r>
              <a:rPr lang="en-IN" sz="1600" b="1" dirty="0">
                <a:latin typeface="Times New Roman" panose="02020603050405020304" pitchFamily="18" charset="0"/>
                <a:cs typeface="Times New Roman" panose="02020603050405020304" pitchFamily="18" charset="0"/>
              </a:rPr>
              <a:t>Home, </a:t>
            </a:r>
            <a:r>
              <a:rPr lang="en-IN" sz="1600" b="1" dirty="0" err="1">
                <a:latin typeface="Times New Roman" panose="02020603050405020304" pitchFamily="18" charset="0"/>
                <a:cs typeface="Times New Roman" panose="02020603050405020304" pitchFamily="18" charset="0"/>
              </a:rPr>
              <a:t>Theater</a:t>
            </a:r>
            <a:r>
              <a:rPr lang="en-IN" sz="1600" b="1" dirty="0">
                <a:latin typeface="Times New Roman" panose="02020603050405020304" pitchFamily="18" charset="0"/>
                <a:cs typeface="Times New Roman" panose="02020603050405020304" pitchFamily="18" charset="0"/>
              </a:rPr>
              <a:t>, TV and Video: </a:t>
            </a:r>
            <a:r>
              <a:rPr lang="en-IN" sz="1600" dirty="0">
                <a:latin typeface="Times New Roman" panose="02020603050405020304" pitchFamily="18" charset="0"/>
                <a:cs typeface="Times New Roman" panose="02020603050405020304" pitchFamily="18" charset="0"/>
              </a:rPr>
              <a:t>This product type accounted for the highest percentage of negative reviews at </a:t>
            </a:r>
            <a:r>
              <a:rPr lang="en-IN" sz="1600" b="1" dirty="0">
                <a:latin typeface="Times New Roman" panose="02020603050405020304" pitchFamily="18" charset="0"/>
                <a:cs typeface="Times New Roman" panose="02020603050405020304" pitchFamily="18" charset="0"/>
              </a:rPr>
              <a:t>54.5%</a:t>
            </a:r>
            <a:r>
              <a:rPr lang="en-IN" sz="1600" dirty="0">
                <a:latin typeface="Times New Roman" panose="02020603050405020304" pitchFamily="18" charset="0"/>
                <a:cs typeface="Times New Roman" panose="02020603050405020304" pitchFamily="18" charset="0"/>
              </a:rPr>
              <a:t>, indicating common issues or dissatisfaction with these products.</a:t>
            </a:r>
          </a:p>
          <a:p>
            <a:pPr lvl="0" algn="just">
              <a:lnSpc>
                <a:spcPct val="150000"/>
              </a:lnSpc>
            </a:pPr>
            <a:r>
              <a:rPr lang="en-IN" sz="1600" b="1" dirty="0">
                <a:latin typeface="Times New Roman" panose="02020603050405020304" pitchFamily="18" charset="0"/>
                <a:cs typeface="Times New Roman" panose="02020603050405020304" pitchFamily="18" charset="0"/>
              </a:rPr>
              <a:t>Heating, Cooling &amp; Air Quality:</a:t>
            </a:r>
            <a:r>
              <a:rPr lang="en-IN" sz="1600" dirty="0">
                <a:latin typeface="Times New Roman" panose="02020603050405020304" pitchFamily="18" charset="0"/>
                <a:cs typeface="Times New Roman" panose="02020603050405020304" pitchFamily="18" charset="0"/>
              </a:rPr>
              <a:t> This product type represented the </a:t>
            </a:r>
            <a:r>
              <a:rPr lang="en-IN" sz="1600" b="1" dirty="0">
                <a:latin typeface="Times New Roman" panose="02020603050405020304" pitchFamily="18" charset="0"/>
                <a:cs typeface="Times New Roman" panose="02020603050405020304" pitchFamily="18" charset="0"/>
              </a:rPr>
              <a:t>36.4%</a:t>
            </a:r>
            <a:r>
              <a:rPr lang="en-IN" sz="1600" dirty="0">
                <a:latin typeface="Times New Roman" panose="02020603050405020304" pitchFamily="18" charset="0"/>
                <a:cs typeface="Times New Roman" panose="02020603050405020304" pitchFamily="18" charset="0"/>
              </a:rPr>
              <a:t> of negative reviews, suggesting areas where customers experience disappointment or dissatisfaction.</a:t>
            </a:r>
          </a:p>
          <a:p>
            <a:pPr lvl="0" algn="just">
              <a:lnSpc>
                <a:spcPct val="150000"/>
              </a:lnSpc>
            </a:pPr>
            <a:r>
              <a:rPr lang="en-IN" sz="1600" b="1" dirty="0">
                <a:latin typeface="Times New Roman" panose="02020603050405020304" pitchFamily="18" charset="0"/>
                <a:cs typeface="Times New Roman" panose="02020603050405020304" pitchFamily="18" charset="0"/>
              </a:rPr>
              <a:t>Accessories &amp; Peripheral:</a:t>
            </a:r>
            <a:r>
              <a:rPr lang="en-IN" sz="1600" dirty="0">
                <a:latin typeface="Times New Roman" panose="02020603050405020304" pitchFamily="18" charset="0"/>
                <a:cs typeface="Times New Roman" panose="02020603050405020304" pitchFamily="18" charset="0"/>
              </a:rPr>
              <a:t> This product type represented the remaining </a:t>
            </a:r>
            <a:r>
              <a:rPr lang="en-IN" sz="1600" b="1" dirty="0">
                <a:latin typeface="Times New Roman" panose="02020603050405020304" pitchFamily="18" charset="0"/>
                <a:cs typeface="Times New Roman" panose="02020603050405020304" pitchFamily="18" charset="0"/>
              </a:rPr>
              <a:t>9.09% </a:t>
            </a:r>
            <a:r>
              <a:rPr lang="en-IN" sz="1600" dirty="0">
                <a:latin typeface="Times New Roman" panose="02020603050405020304" pitchFamily="18" charset="0"/>
                <a:cs typeface="Times New Roman" panose="02020603050405020304" pitchFamily="18" charset="0"/>
              </a:rPr>
              <a:t>of negative reviews, indicating specific areas that may require attention or improvement based on customer feedback.</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6225409" y="341530"/>
            <a:ext cx="5845622" cy="2524570"/>
          </a:xfrm>
          <a:prstGeom prst="rect">
            <a:avLst/>
          </a:prstGeom>
        </p:spPr>
      </p:pic>
    </p:spTree>
    <p:extLst>
      <p:ext uri="{BB962C8B-B14F-4D97-AF65-F5344CB8AC3E}">
        <p14:creationId xmlns:p14="http://schemas.microsoft.com/office/powerpoint/2010/main" val="3049957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purl.org/dc/terms/"/>
    <ds:schemaRef ds:uri="http://schemas.microsoft.com/office/2006/metadata/properties"/>
    <ds:schemaRef ds:uri="http://schemas.microsoft.com/office/2006/documentManagement/types"/>
    <ds:schemaRef ds:uri="16c05727-aa75-4e4a-9b5f-8a80a1165891"/>
    <ds:schemaRef ds:uri="http://schemas.microsoft.com/sharepoint/v3"/>
    <ds:schemaRef ds:uri="http://schemas.microsoft.com/office/infopath/2007/PartnerControls"/>
    <ds:schemaRef ds:uri="http://schemas.openxmlformats.org/package/2006/metadata/core-properties"/>
    <ds:schemaRef ds:uri="http://purl.org/dc/dcmitype/"/>
    <ds:schemaRef ds:uri="http://www.w3.org/XML/1998/namespace"/>
    <ds:schemaRef ds:uri="230e9df3-be65-4c73-a93b-d1236ebd677e"/>
    <ds:schemaRef ds:uri="71af3243-3dd4-4a8d-8c0d-dd76da1f02a5"/>
    <ds:schemaRef ds:uri="http://purl.org/dc/elements/1.1/"/>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910</Words>
  <Application>Microsoft Office PowerPoint</Application>
  <PresentationFormat>Custom</PresentationFormat>
  <Paragraphs>81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 E-commerce Data Analysis - Trends and Customer Sentiment                                                    - Logiya Vidhyapathi                                                                   17/07/2024</vt:lpstr>
      <vt:lpstr>Introduction</vt:lpstr>
      <vt:lpstr>Dataset Overview</vt:lpstr>
      <vt:lpstr>Exploratory Data Analysis</vt:lpstr>
      <vt:lpstr>Bar Plot  Top Purchased Products by Category </vt:lpstr>
      <vt:lpstr> Top 5 Products with the Largest Price Differences due to Discounts </vt:lpstr>
      <vt:lpstr>Sentiment Analysis</vt:lpstr>
      <vt:lpstr>Sentiment Analysis of Overall Review</vt:lpstr>
      <vt:lpstr>Negative Product Reviews by Type and Category using Pie Chart</vt:lpstr>
      <vt:lpstr>Statistical Analysis</vt:lpstr>
      <vt:lpstr>Two-way ANOVA</vt:lpstr>
      <vt:lpstr>Independent t-test</vt:lpstr>
      <vt:lpstr>Conclusion</vt:lpstr>
      <vt:lpstr>Future Enhancements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2023-12-10T15:14:12Z</dcterms:created>
  <dcterms:modified xsi:type="dcterms:W3CDTF">2024-07-17T18:29:46Z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